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9" r:id="rId5"/>
    <p:sldId id="282" r:id="rId6"/>
    <p:sldId id="260" r:id="rId7"/>
    <p:sldId id="283" r:id="rId8"/>
    <p:sldId id="284" r:id="rId9"/>
    <p:sldId id="289" r:id="rId10"/>
    <p:sldId id="285" r:id="rId11"/>
    <p:sldId id="286" r:id="rId12"/>
    <p:sldId id="287" r:id="rId13"/>
    <p:sldId id="288" r:id="rId14"/>
    <p:sldId id="290" r:id="rId15"/>
    <p:sldId id="291" r:id="rId16"/>
    <p:sldId id="293" r:id="rId17"/>
    <p:sldId id="292" r:id="rId18"/>
    <p:sldId id="295" r:id="rId19"/>
    <p:sldId id="294" r:id="rId20"/>
    <p:sldId id="296" r:id="rId21"/>
    <p:sldId id="297" r:id="rId22"/>
    <p:sldId id="264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7\&#1043;&#1083;&#1072;&#1074;&#1072;%201%20&#1074;%20&#1082;&#1085;&#1080;&#1075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7\&#1043;&#1083;&#1072;&#1074;&#1072;%201%20&#1074;%20&#1082;&#1085;&#1080;&#1075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342907066832934E-2"/>
                  <c:y val="-8.1664362565366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Лист1!$A$29:$A$34</c:f>
              <c:strCache>
                <c:ptCount val="6"/>
                <c:pt idx="0">
                  <c:v>локальные</c:v>
                </c:pt>
                <c:pt idx="1">
                  <c:v>муниципальные</c:v>
                </c:pt>
                <c:pt idx="2">
                  <c:v>межмуниципальные</c:v>
                </c:pt>
                <c:pt idx="3">
                  <c:v>региональные</c:v>
                </c:pt>
                <c:pt idx="4">
                  <c:v>межрегиональные</c:v>
                </c:pt>
                <c:pt idx="5">
                  <c:v>федеральные</c:v>
                </c:pt>
              </c:strCache>
            </c:strRef>
          </c:cat>
          <c:val>
            <c:numRef>
              <c:f>Лист1!$P$29:$P$34</c:f>
              <c:numCache>
                <c:formatCode>0.00%</c:formatCode>
                <c:ptCount val="6"/>
                <c:pt idx="0">
                  <c:v>0.53533951442314553</c:v>
                </c:pt>
                <c:pt idx="1">
                  <c:v>0.34789591700513345</c:v>
                </c:pt>
                <c:pt idx="2">
                  <c:v>4.488444922646205E-2</c:v>
                </c:pt>
                <c:pt idx="3">
                  <c:v>6.4512420675792548E-2</c:v>
                </c:pt>
                <c:pt idx="4">
                  <c:v>3.3495739841159691E-3</c:v>
                </c:pt>
                <c:pt idx="5">
                  <c:v>4.018124685350421E-3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99227536809634"/>
          <c:y val="0.43805923273482433"/>
          <c:w val="0.22857978506992499"/>
          <c:h val="0.31312361074482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Лист1!$A$37:$A$39</c:f>
              <c:strCache>
                <c:ptCount val="3"/>
                <c:pt idx="0">
                  <c:v>техногенные</c:v>
                </c:pt>
                <c:pt idx="1">
                  <c:v>природные</c:v>
                </c:pt>
                <c:pt idx="2">
                  <c:v>биолого-социальные</c:v>
                </c:pt>
              </c:strCache>
            </c:strRef>
          </c:cat>
          <c:val>
            <c:numRef>
              <c:f>Лист1!$P$37:$P$39</c:f>
              <c:numCache>
                <c:formatCode>0</c:formatCode>
                <c:ptCount val="3"/>
                <c:pt idx="0">
                  <c:v>195.625</c:v>
                </c:pt>
                <c:pt idx="1">
                  <c:v>90.875</c:v>
                </c:pt>
                <c:pt idx="2">
                  <c:v>43.5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93386493832456"/>
          <c:y val="0.56491883784684582"/>
          <c:w val="0.23262676501552737"/>
          <c:h val="0.31848440451060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C9B85-66BC-48E3-B5AD-F7869044A8F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F5274FB-8DEE-4661-819D-CF98D697A90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Методы оценки риска ЧС</a:t>
          </a:r>
          <a:endParaRPr lang="ru-RU" sz="1100" dirty="0"/>
        </a:p>
      </dgm:t>
    </dgm:pt>
    <dgm:pt modelId="{F184D65A-A107-4F4A-AF95-96D2EC10CC58}" type="parTrans" cxnId="{5132CAAE-8018-4F9A-9B98-ED846A4FF490}">
      <dgm:prSet/>
      <dgm:spPr/>
      <dgm:t>
        <a:bodyPr/>
        <a:lstStyle/>
        <a:p>
          <a:endParaRPr lang="ru-RU" sz="1400"/>
        </a:p>
      </dgm:t>
    </dgm:pt>
    <dgm:pt modelId="{17E28590-975A-46A9-B560-9665B6F97FE0}" type="sibTrans" cxnId="{5132CAAE-8018-4F9A-9B98-ED846A4FF490}">
      <dgm:prSet/>
      <dgm:spPr/>
      <dgm:t>
        <a:bodyPr/>
        <a:lstStyle/>
        <a:p>
          <a:endParaRPr lang="ru-RU" sz="1400"/>
        </a:p>
      </dgm:t>
    </dgm:pt>
    <dgm:pt modelId="{6B73E3CE-11F8-4095-8BAD-CFCFE8D02BBA}">
      <dgm:prSet phldrT="[Текст]" custT="1"/>
      <dgm:spPr/>
      <dgm:t>
        <a:bodyPr/>
        <a:lstStyle/>
        <a:p>
          <a:r>
            <a:rPr lang="ru-RU" sz="1100" dirty="0" smtClean="0"/>
            <a:t>Статистические</a:t>
          </a:r>
          <a:endParaRPr lang="ru-RU" sz="1100" dirty="0"/>
        </a:p>
      </dgm:t>
    </dgm:pt>
    <dgm:pt modelId="{167C276F-50FE-42D4-BD96-782C80E4DD5F}" type="parTrans" cxnId="{146D7C92-7367-42F9-973F-BD0CF4B77488}">
      <dgm:prSet/>
      <dgm:spPr/>
      <dgm:t>
        <a:bodyPr/>
        <a:lstStyle/>
        <a:p>
          <a:endParaRPr lang="ru-RU" sz="1400"/>
        </a:p>
      </dgm:t>
    </dgm:pt>
    <dgm:pt modelId="{B423A053-786F-4D47-8215-F0BABA972918}" type="sibTrans" cxnId="{146D7C92-7367-42F9-973F-BD0CF4B77488}">
      <dgm:prSet/>
      <dgm:spPr/>
      <dgm:t>
        <a:bodyPr/>
        <a:lstStyle/>
        <a:p>
          <a:endParaRPr lang="ru-RU" sz="1400"/>
        </a:p>
      </dgm:t>
    </dgm:pt>
    <dgm:pt modelId="{A89990B2-2274-4F6B-A8D7-198F376B5274}">
      <dgm:prSet phldrT="[Текст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Количество погибших/</a:t>
          </a:r>
          <a:r>
            <a:rPr lang="ru-RU" sz="1000" dirty="0" err="1" smtClean="0"/>
            <a:t>постра-давших</a:t>
          </a:r>
          <a:r>
            <a:rPr lang="ru-RU" sz="1000" dirty="0" smtClean="0"/>
            <a:t> на единицу жителей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Период наблюдения</a:t>
          </a:r>
          <a:endParaRPr lang="ru-RU" sz="1000" dirty="0"/>
        </a:p>
      </dgm:t>
    </dgm:pt>
    <dgm:pt modelId="{EF883D0B-318C-4804-BDBA-96933357CB63}" type="parTrans" cxnId="{3CFCC245-F128-4EC9-86D4-B09BBF7F1691}">
      <dgm:prSet/>
      <dgm:spPr/>
      <dgm:t>
        <a:bodyPr/>
        <a:lstStyle/>
        <a:p>
          <a:endParaRPr lang="ru-RU" sz="1400"/>
        </a:p>
      </dgm:t>
    </dgm:pt>
    <dgm:pt modelId="{A92963F7-5573-42DE-AB83-3B4E5DC27451}" type="sibTrans" cxnId="{3CFCC245-F128-4EC9-86D4-B09BBF7F1691}">
      <dgm:prSet/>
      <dgm:spPr/>
      <dgm:t>
        <a:bodyPr/>
        <a:lstStyle/>
        <a:p>
          <a:endParaRPr lang="ru-RU" sz="1400"/>
        </a:p>
      </dgm:t>
    </dgm:pt>
    <dgm:pt modelId="{7C85E0F7-EC5D-4A63-9F65-7730C7AEEC30}">
      <dgm:prSet phldrT="[Текст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Логико-вероятностные (анализ причин и последствий)</a:t>
          </a:r>
          <a:endParaRPr lang="ru-RU" sz="1000" dirty="0"/>
        </a:p>
      </dgm:t>
    </dgm:pt>
    <dgm:pt modelId="{BD8E3E1E-73D5-4143-851C-D236E197417F}" type="parTrans" cxnId="{13432FB9-C7F6-40C1-9884-719F802D4CB4}">
      <dgm:prSet/>
      <dgm:spPr/>
      <dgm:t>
        <a:bodyPr/>
        <a:lstStyle/>
        <a:p>
          <a:endParaRPr lang="ru-RU" sz="1400"/>
        </a:p>
      </dgm:t>
    </dgm:pt>
    <dgm:pt modelId="{6E7DA814-93FF-4922-A819-64D99ED6AB81}" type="sibTrans" cxnId="{13432FB9-C7F6-40C1-9884-719F802D4CB4}">
      <dgm:prSet/>
      <dgm:spPr/>
      <dgm:t>
        <a:bodyPr/>
        <a:lstStyle/>
        <a:p>
          <a:endParaRPr lang="ru-RU" sz="1400"/>
        </a:p>
      </dgm:t>
    </dgm:pt>
    <dgm:pt modelId="{3D70650C-267F-4355-B823-C498FBA36235}">
      <dgm:prSet phldrT="[Текст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Частота опасного события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Вероятность реализации сценария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Вероятность поражения</a:t>
          </a:r>
          <a:endParaRPr lang="ru-RU" sz="1000" dirty="0"/>
        </a:p>
      </dgm:t>
    </dgm:pt>
    <dgm:pt modelId="{609CE8AF-8EA5-4483-AAAB-09E26D0CF11E}" type="parTrans" cxnId="{03456062-069C-4992-9827-A74E9044AB84}">
      <dgm:prSet/>
      <dgm:spPr/>
      <dgm:t>
        <a:bodyPr/>
        <a:lstStyle/>
        <a:p>
          <a:endParaRPr lang="ru-RU" sz="1400"/>
        </a:p>
      </dgm:t>
    </dgm:pt>
    <dgm:pt modelId="{10027033-5436-4320-B565-DFEED06280C3}" type="sibTrans" cxnId="{03456062-069C-4992-9827-A74E9044AB84}">
      <dgm:prSet/>
      <dgm:spPr/>
      <dgm:t>
        <a:bodyPr/>
        <a:lstStyle/>
        <a:p>
          <a:endParaRPr lang="ru-RU" sz="1400"/>
        </a:p>
      </dgm:t>
    </dgm:pt>
    <dgm:pt modelId="{2451E6E8-261F-47AF-9E97-E7FB2271F5FD}">
      <dgm:prSet custT="1"/>
      <dgm:spPr/>
      <dgm:t>
        <a:bodyPr/>
        <a:lstStyle/>
        <a:p>
          <a:r>
            <a:rPr lang="ru-RU" sz="1100" dirty="0" smtClean="0"/>
            <a:t>Индексов риска</a:t>
          </a:r>
          <a:endParaRPr lang="ru-RU" sz="1100" dirty="0"/>
        </a:p>
      </dgm:t>
    </dgm:pt>
    <dgm:pt modelId="{CF4CEBB9-1BE2-46DB-8ECB-15EEE93CA31E}" type="parTrans" cxnId="{8288F9DF-95E5-4D3B-B54C-3221EF946E8F}">
      <dgm:prSet/>
      <dgm:spPr/>
      <dgm:t>
        <a:bodyPr/>
        <a:lstStyle/>
        <a:p>
          <a:endParaRPr lang="ru-RU" sz="1400"/>
        </a:p>
      </dgm:t>
    </dgm:pt>
    <dgm:pt modelId="{98EAB49E-968D-459A-93F8-FC4C6EBCF71E}" type="sibTrans" cxnId="{8288F9DF-95E5-4D3B-B54C-3221EF946E8F}">
      <dgm:prSet/>
      <dgm:spPr/>
      <dgm:t>
        <a:bodyPr/>
        <a:lstStyle/>
        <a:p>
          <a:endParaRPr lang="ru-RU" sz="1400"/>
        </a:p>
      </dgm:t>
    </dgm:pt>
    <dgm:pt modelId="{2086E113-87D9-4384-897A-93B59F8921BE}">
      <dgm:prSet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Опасность 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Уязвимость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ru-RU" sz="1000" dirty="0" smtClean="0"/>
            <a:t>Потенциал противодействия</a:t>
          </a:r>
          <a:endParaRPr lang="ru-RU" sz="1000" dirty="0"/>
        </a:p>
      </dgm:t>
    </dgm:pt>
    <dgm:pt modelId="{F346091E-F9B9-43C5-A049-4D1C5BE4712E}" type="parTrans" cxnId="{E9246F4F-AD0A-40A3-B213-77ECC17227E2}">
      <dgm:prSet/>
      <dgm:spPr/>
      <dgm:t>
        <a:bodyPr/>
        <a:lstStyle/>
        <a:p>
          <a:endParaRPr lang="ru-RU" sz="1400"/>
        </a:p>
      </dgm:t>
    </dgm:pt>
    <dgm:pt modelId="{AB339AA5-5B91-4930-9728-FA691C43A373}" type="sibTrans" cxnId="{E9246F4F-AD0A-40A3-B213-77ECC17227E2}">
      <dgm:prSet/>
      <dgm:spPr/>
      <dgm:t>
        <a:bodyPr/>
        <a:lstStyle/>
        <a:p>
          <a:endParaRPr lang="ru-RU" sz="1400"/>
        </a:p>
      </dgm:t>
    </dgm:pt>
    <dgm:pt modelId="{9B4814FE-A591-4ACB-99CE-B0404F1D8221}" type="pres">
      <dgm:prSet presAssocID="{425C9B85-66BC-48E3-B5AD-F7869044A8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8A661B-5141-458C-86EF-08B93C999D04}" type="pres">
      <dgm:prSet presAssocID="{CF5274FB-8DEE-4661-819D-CF98D697A900}" presName="hierRoot1" presStyleCnt="0"/>
      <dgm:spPr/>
      <dgm:t>
        <a:bodyPr/>
        <a:lstStyle/>
        <a:p>
          <a:endParaRPr lang="ru-RU"/>
        </a:p>
      </dgm:t>
    </dgm:pt>
    <dgm:pt modelId="{2647C149-10D2-48B1-99A3-1A760A47217B}" type="pres">
      <dgm:prSet presAssocID="{CF5274FB-8DEE-4661-819D-CF98D697A900}" presName="composite" presStyleCnt="0"/>
      <dgm:spPr/>
      <dgm:t>
        <a:bodyPr/>
        <a:lstStyle/>
        <a:p>
          <a:endParaRPr lang="ru-RU"/>
        </a:p>
      </dgm:t>
    </dgm:pt>
    <dgm:pt modelId="{791F1F6D-B48E-47E6-818E-8F308EEE1B78}" type="pres">
      <dgm:prSet presAssocID="{CF5274FB-8DEE-4661-819D-CF98D697A900}" presName="background" presStyleLbl="node0" presStyleIdx="0" presStyleCnt="1"/>
      <dgm:spPr/>
      <dgm:t>
        <a:bodyPr/>
        <a:lstStyle/>
        <a:p>
          <a:endParaRPr lang="ru-RU"/>
        </a:p>
      </dgm:t>
    </dgm:pt>
    <dgm:pt modelId="{EBD756AC-010F-4BD3-B555-C5A2A66A2A21}" type="pres">
      <dgm:prSet presAssocID="{CF5274FB-8DEE-4661-819D-CF98D697A90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86D2B-337C-4424-831D-717E8D3A2CE6}" type="pres">
      <dgm:prSet presAssocID="{CF5274FB-8DEE-4661-819D-CF98D697A900}" presName="hierChild2" presStyleCnt="0"/>
      <dgm:spPr/>
      <dgm:t>
        <a:bodyPr/>
        <a:lstStyle/>
        <a:p>
          <a:endParaRPr lang="ru-RU"/>
        </a:p>
      </dgm:t>
    </dgm:pt>
    <dgm:pt modelId="{8A8D4421-21D9-4AFF-BF61-3C1599B0A7F9}" type="pres">
      <dgm:prSet presAssocID="{167C276F-50FE-42D4-BD96-782C80E4DD5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FDEE2AA-EC7E-4D5D-A2BE-BBC3252B7E1C}" type="pres">
      <dgm:prSet presAssocID="{6B73E3CE-11F8-4095-8BAD-CFCFE8D02BBA}" presName="hierRoot2" presStyleCnt="0"/>
      <dgm:spPr/>
      <dgm:t>
        <a:bodyPr/>
        <a:lstStyle/>
        <a:p>
          <a:endParaRPr lang="ru-RU"/>
        </a:p>
      </dgm:t>
    </dgm:pt>
    <dgm:pt modelId="{7D3CBC12-243C-41B7-BDF9-DC1BFDF6FE2B}" type="pres">
      <dgm:prSet presAssocID="{6B73E3CE-11F8-4095-8BAD-CFCFE8D02BBA}" presName="composite2" presStyleCnt="0"/>
      <dgm:spPr/>
      <dgm:t>
        <a:bodyPr/>
        <a:lstStyle/>
        <a:p>
          <a:endParaRPr lang="ru-RU"/>
        </a:p>
      </dgm:t>
    </dgm:pt>
    <dgm:pt modelId="{7676B837-EFFA-4F38-9BA7-DC873705483E}" type="pres">
      <dgm:prSet presAssocID="{6B73E3CE-11F8-4095-8BAD-CFCFE8D02BBA}" presName="background2" presStyleLbl="node2" presStyleIdx="0" presStyleCnt="3"/>
      <dgm:spPr/>
      <dgm:t>
        <a:bodyPr/>
        <a:lstStyle/>
        <a:p>
          <a:endParaRPr lang="ru-RU"/>
        </a:p>
      </dgm:t>
    </dgm:pt>
    <dgm:pt modelId="{A9B3DAEE-4CAA-4ABF-BCF1-03C8794DA9DE}" type="pres">
      <dgm:prSet presAssocID="{6B73E3CE-11F8-4095-8BAD-CFCFE8D02BBA}" presName="text2" presStyleLbl="fgAcc2" presStyleIdx="0" presStyleCnt="3" custScaleX="112036" custLinFactNeighborX="-8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9AADB-E310-483B-9D05-867E64EEC6BC}" type="pres">
      <dgm:prSet presAssocID="{6B73E3CE-11F8-4095-8BAD-CFCFE8D02BBA}" presName="hierChild3" presStyleCnt="0"/>
      <dgm:spPr/>
      <dgm:t>
        <a:bodyPr/>
        <a:lstStyle/>
        <a:p>
          <a:endParaRPr lang="ru-RU"/>
        </a:p>
      </dgm:t>
    </dgm:pt>
    <dgm:pt modelId="{31FC2154-9485-436E-B81F-2E95F5AB1732}" type="pres">
      <dgm:prSet presAssocID="{EF883D0B-318C-4804-BDBA-96933357CB6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727586F-F942-4574-B217-39ED87C1D64B}" type="pres">
      <dgm:prSet presAssocID="{A89990B2-2274-4F6B-A8D7-198F376B5274}" presName="hierRoot3" presStyleCnt="0"/>
      <dgm:spPr/>
      <dgm:t>
        <a:bodyPr/>
        <a:lstStyle/>
        <a:p>
          <a:endParaRPr lang="ru-RU"/>
        </a:p>
      </dgm:t>
    </dgm:pt>
    <dgm:pt modelId="{90E0B8A6-400D-4316-B652-849FB722C896}" type="pres">
      <dgm:prSet presAssocID="{A89990B2-2274-4F6B-A8D7-198F376B5274}" presName="composite3" presStyleCnt="0"/>
      <dgm:spPr/>
      <dgm:t>
        <a:bodyPr/>
        <a:lstStyle/>
        <a:p>
          <a:endParaRPr lang="ru-RU"/>
        </a:p>
      </dgm:t>
    </dgm:pt>
    <dgm:pt modelId="{A5DAFF61-518E-4B18-A7BB-4931CC6EF3EF}" type="pres">
      <dgm:prSet presAssocID="{A89990B2-2274-4F6B-A8D7-198F376B5274}" presName="background3" presStyleLbl="node3" presStyleIdx="0" presStyleCnt="3"/>
      <dgm:spPr/>
      <dgm:t>
        <a:bodyPr/>
        <a:lstStyle/>
        <a:p>
          <a:endParaRPr lang="ru-RU"/>
        </a:p>
      </dgm:t>
    </dgm:pt>
    <dgm:pt modelId="{3E381BA9-BDCA-49B4-A078-EAAEEB634F78}" type="pres">
      <dgm:prSet presAssocID="{A89990B2-2274-4F6B-A8D7-198F376B5274}" presName="text3" presStyleLbl="fgAcc3" presStyleIdx="0" presStyleCnt="3" custScaleX="148988" custScaleY="142423" custLinFactNeighborX="-8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9D333E-CF93-4983-A220-043DD1457400}" type="pres">
      <dgm:prSet presAssocID="{A89990B2-2274-4F6B-A8D7-198F376B5274}" presName="hierChild4" presStyleCnt="0"/>
      <dgm:spPr/>
      <dgm:t>
        <a:bodyPr/>
        <a:lstStyle/>
        <a:p>
          <a:endParaRPr lang="ru-RU"/>
        </a:p>
      </dgm:t>
    </dgm:pt>
    <dgm:pt modelId="{4BBB4CC9-637F-462E-9F36-D59DCC26306D}" type="pres">
      <dgm:prSet presAssocID="{BD8E3E1E-73D5-4143-851C-D236E197417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9177863-D1FF-4301-8251-B9C6501DAF41}" type="pres">
      <dgm:prSet presAssocID="{7C85E0F7-EC5D-4A63-9F65-7730C7AEEC30}" presName="hierRoot2" presStyleCnt="0"/>
      <dgm:spPr/>
      <dgm:t>
        <a:bodyPr/>
        <a:lstStyle/>
        <a:p>
          <a:endParaRPr lang="ru-RU"/>
        </a:p>
      </dgm:t>
    </dgm:pt>
    <dgm:pt modelId="{B9564705-F046-42DE-8FDB-F7F10F0EB9C8}" type="pres">
      <dgm:prSet presAssocID="{7C85E0F7-EC5D-4A63-9F65-7730C7AEEC30}" presName="composite2" presStyleCnt="0"/>
      <dgm:spPr/>
      <dgm:t>
        <a:bodyPr/>
        <a:lstStyle/>
        <a:p>
          <a:endParaRPr lang="ru-RU"/>
        </a:p>
      </dgm:t>
    </dgm:pt>
    <dgm:pt modelId="{BC44A7DE-F361-4EC6-81C2-D7F98B3069BF}" type="pres">
      <dgm:prSet presAssocID="{7C85E0F7-EC5D-4A63-9F65-7730C7AEEC30}" presName="background2" presStyleLbl="node2" presStyleIdx="1" presStyleCnt="3"/>
      <dgm:spPr/>
      <dgm:t>
        <a:bodyPr/>
        <a:lstStyle/>
        <a:p>
          <a:endParaRPr lang="ru-RU"/>
        </a:p>
      </dgm:t>
    </dgm:pt>
    <dgm:pt modelId="{0062F1C3-355C-486C-B638-C8AC046DC4C9}" type="pres">
      <dgm:prSet presAssocID="{7C85E0F7-EC5D-4A63-9F65-7730C7AEEC3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86975-1815-4C40-8FBF-46DA8A3AC93A}" type="pres">
      <dgm:prSet presAssocID="{7C85E0F7-EC5D-4A63-9F65-7730C7AEEC30}" presName="hierChild3" presStyleCnt="0"/>
      <dgm:spPr/>
      <dgm:t>
        <a:bodyPr/>
        <a:lstStyle/>
        <a:p>
          <a:endParaRPr lang="ru-RU"/>
        </a:p>
      </dgm:t>
    </dgm:pt>
    <dgm:pt modelId="{B4064FA7-56A9-421A-BB98-D8C67A6A0842}" type="pres">
      <dgm:prSet presAssocID="{609CE8AF-8EA5-4483-AAAB-09E26D0CF11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41FB830C-1AEC-47F6-867B-B83D28F68BF3}" type="pres">
      <dgm:prSet presAssocID="{3D70650C-267F-4355-B823-C498FBA36235}" presName="hierRoot3" presStyleCnt="0"/>
      <dgm:spPr/>
      <dgm:t>
        <a:bodyPr/>
        <a:lstStyle/>
        <a:p>
          <a:endParaRPr lang="ru-RU"/>
        </a:p>
      </dgm:t>
    </dgm:pt>
    <dgm:pt modelId="{712B82B6-7F7C-469D-8490-5C953448B164}" type="pres">
      <dgm:prSet presAssocID="{3D70650C-267F-4355-B823-C498FBA36235}" presName="composite3" presStyleCnt="0"/>
      <dgm:spPr/>
      <dgm:t>
        <a:bodyPr/>
        <a:lstStyle/>
        <a:p>
          <a:endParaRPr lang="ru-RU"/>
        </a:p>
      </dgm:t>
    </dgm:pt>
    <dgm:pt modelId="{6672BCBE-8741-4140-891F-AB1B34D82C87}" type="pres">
      <dgm:prSet presAssocID="{3D70650C-267F-4355-B823-C498FBA36235}" presName="background3" presStyleLbl="node3" presStyleIdx="1" presStyleCnt="3"/>
      <dgm:spPr/>
      <dgm:t>
        <a:bodyPr/>
        <a:lstStyle/>
        <a:p>
          <a:endParaRPr lang="ru-RU"/>
        </a:p>
      </dgm:t>
    </dgm:pt>
    <dgm:pt modelId="{A11D3416-2839-45A1-907A-AA856B9656DA}" type="pres">
      <dgm:prSet presAssocID="{3D70650C-267F-4355-B823-C498FBA36235}" presName="text3" presStyleLbl="fgAcc3" presStyleIdx="1" presStyleCnt="3" custScaleX="163734" custScaleY="157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ACD30-9FDA-46DF-A945-965ABA4ABB65}" type="pres">
      <dgm:prSet presAssocID="{3D70650C-267F-4355-B823-C498FBA36235}" presName="hierChild4" presStyleCnt="0"/>
      <dgm:spPr/>
      <dgm:t>
        <a:bodyPr/>
        <a:lstStyle/>
        <a:p>
          <a:endParaRPr lang="ru-RU"/>
        </a:p>
      </dgm:t>
    </dgm:pt>
    <dgm:pt modelId="{A5C54C05-60AB-4019-B3A0-9550F4D5C175}" type="pres">
      <dgm:prSet presAssocID="{CF4CEBB9-1BE2-46DB-8ECB-15EEE93CA31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311435D-39F9-454A-8455-3641A186C724}" type="pres">
      <dgm:prSet presAssocID="{2451E6E8-261F-47AF-9E97-E7FB2271F5FD}" presName="hierRoot2" presStyleCnt="0"/>
      <dgm:spPr/>
      <dgm:t>
        <a:bodyPr/>
        <a:lstStyle/>
        <a:p>
          <a:endParaRPr lang="ru-RU"/>
        </a:p>
      </dgm:t>
    </dgm:pt>
    <dgm:pt modelId="{60181501-363D-4F13-92E5-466C1EE5DBF0}" type="pres">
      <dgm:prSet presAssocID="{2451E6E8-261F-47AF-9E97-E7FB2271F5FD}" presName="composite2" presStyleCnt="0"/>
      <dgm:spPr/>
      <dgm:t>
        <a:bodyPr/>
        <a:lstStyle/>
        <a:p>
          <a:endParaRPr lang="ru-RU"/>
        </a:p>
      </dgm:t>
    </dgm:pt>
    <dgm:pt modelId="{FAAEEFE7-9463-4491-9827-429005741916}" type="pres">
      <dgm:prSet presAssocID="{2451E6E8-261F-47AF-9E97-E7FB2271F5FD}" presName="background2" presStyleLbl="node2" presStyleIdx="2" presStyleCnt="3"/>
      <dgm:spPr/>
      <dgm:t>
        <a:bodyPr/>
        <a:lstStyle/>
        <a:p>
          <a:endParaRPr lang="ru-RU"/>
        </a:p>
      </dgm:t>
    </dgm:pt>
    <dgm:pt modelId="{FFD08493-F4B3-4B5E-B879-574AA0135B9A}" type="pres">
      <dgm:prSet presAssocID="{2451E6E8-261F-47AF-9E97-E7FB2271F5FD}" presName="text2" presStyleLbl="fgAcc2" presStyleIdx="2" presStyleCnt="3" custLinFactNeighborX="-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CC0EAD-2A62-45E0-908F-06B215B2A5D7}" type="pres">
      <dgm:prSet presAssocID="{2451E6E8-261F-47AF-9E97-E7FB2271F5FD}" presName="hierChild3" presStyleCnt="0"/>
      <dgm:spPr/>
      <dgm:t>
        <a:bodyPr/>
        <a:lstStyle/>
        <a:p>
          <a:endParaRPr lang="ru-RU"/>
        </a:p>
      </dgm:t>
    </dgm:pt>
    <dgm:pt modelId="{A651A578-C71B-435B-B03A-03C0BDD3A55C}" type="pres">
      <dgm:prSet presAssocID="{F346091E-F9B9-43C5-A049-4D1C5BE4712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4B1BB8D-1C77-4808-BAA8-7CC5F0C73E8B}" type="pres">
      <dgm:prSet presAssocID="{2086E113-87D9-4384-897A-93B59F8921BE}" presName="hierRoot3" presStyleCnt="0"/>
      <dgm:spPr/>
      <dgm:t>
        <a:bodyPr/>
        <a:lstStyle/>
        <a:p>
          <a:endParaRPr lang="ru-RU"/>
        </a:p>
      </dgm:t>
    </dgm:pt>
    <dgm:pt modelId="{6B66D3F4-F1DA-4FEE-891C-546EE1C103AF}" type="pres">
      <dgm:prSet presAssocID="{2086E113-87D9-4384-897A-93B59F8921BE}" presName="composite3" presStyleCnt="0"/>
      <dgm:spPr/>
      <dgm:t>
        <a:bodyPr/>
        <a:lstStyle/>
        <a:p>
          <a:endParaRPr lang="ru-RU"/>
        </a:p>
      </dgm:t>
    </dgm:pt>
    <dgm:pt modelId="{88A83D18-F9BB-4B14-A26B-6BEC37FBB88B}" type="pres">
      <dgm:prSet presAssocID="{2086E113-87D9-4384-897A-93B59F8921BE}" presName="background3" presStyleLbl="node3" presStyleIdx="2" presStyleCnt="3"/>
      <dgm:spPr/>
      <dgm:t>
        <a:bodyPr/>
        <a:lstStyle/>
        <a:p>
          <a:endParaRPr lang="ru-RU"/>
        </a:p>
      </dgm:t>
    </dgm:pt>
    <dgm:pt modelId="{698B96C2-B86C-4046-B0E8-567E7A6AF973}" type="pres">
      <dgm:prSet presAssocID="{2086E113-87D9-4384-897A-93B59F8921BE}" presName="text3" presStyleLbl="fgAcc3" presStyleIdx="2" presStyleCnt="3" custScaleX="143187" custScaleY="123384" custLinFactNeighborX="3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7DC54-204A-4705-A0B2-79F037015FDA}" type="pres">
      <dgm:prSet presAssocID="{2086E113-87D9-4384-897A-93B59F8921BE}" presName="hierChild4" presStyleCnt="0"/>
      <dgm:spPr/>
      <dgm:t>
        <a:bodyPr/>
        <a:lstStyle/>
        <a:p>
          <a:endParaRPr lang="ru-RU"/>
        </a:p>
      </dgm:t>
    </dgm:pt>
  </dgm:ptLst>
  <dgm:cxnLst>
    <dgm:cxn modelId="{0EF59D0C-E807-4DE6-92E1-EFBBFB89B6D5}" type="presOf" srcId="{EF883D0B-318C-4804-BDBA-96933357CB63}" destId="{31FC2154-9485-436E-B81F-2E95F5AB1732}" srcOrd="0" destOrd="0" presId="urn:microsoft.com/office/officeart/2005/8/layout/hierarchy1"/>
    <dgm:cxn modelId="{CD13F0F4-5824-4831-AA32-2FACF68A9B46}" type="presOf" srcId="{CF4CEBB9-1BE2-46DB-8ECB-15EEE93CA31E}" destId="{A5C54C05-60AB-4019-B3A0-9550F4D5C175}" srcOrd="0" destOrd="0" presId="urn:microsoft.com/office/officeart/2005/8/layout/hierarchy1"/>
    <dgm:cxn modelId="{633509B2-06A0-497B-BDBC-CFC1AD375AE3}" type="presOf" srcId="{3D70650C-267F-4355-B823-C498FBA36235}" destId="{A11D3416-2839-45A1-907A-AA856B9656DA}" srcOrd="0" destOrd="0" presId="urn:microsoft.com/office/officeart/2005/8/layout/hierarchy1"/>
    <dgm:cxn modelId="{5132CAAE-8018-4F9A-9B98-ED846A4FF490}" srcId="{425C9B85-66BC-48E3-B5AD-F7869044A8FE}" destId="{CF5274FB-8DEE-4661-819D-CF98D697A900}" srcOrd="0" destOrd="0" parTransId="{F184D65A-A107-4F4A-AF95-96D2EC10CC58}" sibTransId="{17E28590-975A-46A9-B560-9665B6F97FE0}"/>
    <dgm:cxn modelId="{146D7C92-7367-42F9-973F-BD0CF4B77488}" srcId="{CF5274FB-8DEE-4661-819D-CF98D697A900}" destId="{6B73E3CE-11F8-4095-8BAD-CFCFE8D02BBA}" srcOrd="0" destOrd="0" parTransId="{167C276F-50FE-42D4-BD96-782C80E4DD5F}" sibTransId="{B423A053-786F-4D47-8215-F0BABA972918}"/>
    <dgm:cxn modelId="{3CFCC245-F128-4EC9-86D4-B09BBF7F1691}" srcId="{6B73E3CE-11F8-4095-8BAD-CFCFE8D02BBA}" destId="{A89990B2-2274-4F6B-A8D7-198F376B5274}" srcOrd="0" destOrd="0" parTransId="{EF883D0B-318C-4804-BDBA-96933357CB63}" sibTransId="{A92963F7-5573-42DE-AB83-3B4E5DC27451}"/>
    <dgm:cxn modelId="{E4548DD2-6541-4701-977B-333B840130EE}" type="presOf" srcId="{2451E6E8-261F-47AF-9E97-E7FB2271F5FD}" destId="{FFD08493-F4B3-4B5E-B879-574AA0135B9A}" srcOrd="0" destOrd="0" presId="urn:microsoft.com/office/officeart/2005/8/layout/hierarchy1"/>
    <dgm:cxn modelId="{E9246F4F-AD0A-40A3-B213-77ECC17227E2}" srcId="{2451E6E8-261F-47AF-9E97-E7FB2271F5FD}" destId="{2086E113-87D9-4384-897A-93B59F8921BE}" srcOrd="0" destOrd="0" parTransId="{F346091E-F9B9-43C5-A049-4D1C5BE4712E}" sibTransId="{AB339AA5-5B91-4930-9728-FA691C43A373}"/>
    <dgm:cxn modelId="{3E9A7EC3-5510-414E-9428-150216344761}" type="presOf" srcId="{F346091E-F9B9-43C5-A049-4D1C5BE4712E}" destId="{A651A578-C71B-435B-B03A-03C0BDD3A55C}" srcOrd="0" destOrd="0" presId="urn:microsoft.com/office/officeart/2005/8/layout/hierarchy1"/>
    <dgm:cxn modelId="{4F3A864D-4382-49CD-8AAB-9EEF1A723F72}" type="presOf" srcId="{6B73E3CE-11F8-4095-8BAD-CFCFE8D02BBA}" destId="{A9B3DAEE-4CAA-4ABF-BCF1-03C8794DA9DE}" srcOrd="0" destOrd="0" presId="urn:microsoft.com/office/officeart/2005/8/layout/hierarchy1"/>
    <dgm:cxn modelId="{27737E15-4657-4536-8271-1CB5D39C1514}" type="presOf" srcId="{7C85E0F7-EC5D-4A63-9F65-7730C7AEEC30}" destId="{0062F1C3-355C-486C-B638-C8AC046DC4C9}" srcOrd="0" destOrd="0" presId="urn:microsoft.com/office/officeart/2005/8/layout/hierarchy1"/>
    <dgm:cxn modelId="{3B0062CB-E1AD-4CB9-884F-A2CDD76FB7C1}" type="presOf" srcId="{BD8E3E1E-73D5-4143-851C-D236E197417F}" destId="{4BBB4CC9-637F-462E-9F36-D59DCC26306D}" srcOrd="0" destOrd="0" presId="urn:microsoft.com/office/officeart/2005/8/layout/hierarchy1"/>
    <dgm:cxn modelId="{13432FB9-C7F6-40C1-9884-719F802D4CB4}" srcId="{CF5274FB-8DEE-4661-819D-CF98D697A900}" destId="{7C85E0F7-EC5D-4A63-9F65-7730C7AEEC30}" srcOrd="1" destOrd="0" parTransId="{BD8E3E1E-73D5-4143-851C-D236E197417F}" sibTransId="{6E7DA814-93FF-4922-A819-64D99ED6AB81}"/>
    <dgm:cxn modelId="{62CF2868-EF17-485A-B51F-FE9C899689D7}" type="presOf" srcId="{2086E113-87D9-4384-897A-93B59F8921BE}" destId="{698B96C2-B86C-4046-B0E8-567E7A6AF973}" srcOrd="0" destOrd="0" presId="urn:microsoft.com/office/officeart/2005/8/layout/hierarchy1"/>
    <dgm:cxn modelId="{B133A112-1796-4FE6-8ED9-D6CE5DC6800C}" type="presOf" srcId="{CF5274FB-8DEE-4661-819D-CF98D697A900}" destId="{EBD756AC-010F-4BD3-B555-C5A2A66A2A21}" srcOrd="0" destOrd="0" presId="urn:microsoft.com/office/officeart/2005/8/layout/hierarchy1"/>
    <dgm:cxn modelId="{44B4F1FC-19B8-479D-A29F-7B4AD1449B8C}" type="presOf" srcId="{609CE8AF-8EA5-4483-AAAB-09E26D0CF11E}" destId="{B4064FA7-56A9-421A-BB98-D8C67A6A0842}" srcOrd="0" destOrd="0" presId="urn:microsoft.com/office/officeart/2005/8/layout/hierarchy1"/>
    <dgm:cxn modelId="{0F156DBA-9A90-4AE9-8D5E-F8004B1BC7D5}" type="presOf" srcId="{A89990B2-2274-4F6B-A8D7-198F376B5274}" destId="{3E381BA9-BDCA-49B4-A078-EAAEEB634F78}" srcOrd="0" destOrd="0" presId="urn:microsoft.com/office/officeart/2005/8/layout/hierarchy1"/>
    <dgm:cxn modelId="{8288F9DF-95E5-4D3B-B54C-3221EF946E8F}" srcId="{CF5274FB-8DEE-4661-819D-CF98D697A900}" destId="{2451E6E8-261F-47AF-9E97-E7FB2271F5FD}" srcOrd="2" destOrd="0" parTransId="{CF4CEBB9-1BE2-46DB-8ECB-15EEE93CA31E}" sibTransId="{98EAB49E-968D-459A-93F8-FC4C6EBCF71E}"/>
    <dgm:cxn modelId="{03456062-069C-4992-9827-A74E9044AB84}" srcId="{7C85E0F7-EC5D-4A63-9F65-7730C7AEEC30}" destId="{3D70650C-267F-4355-B823-C498FBA36235}" srcOrd="0" destOrd="0" parTransId="{609CE8AF-8EA5-4483-AAAB-09E26D0CF11E}" sibTransId="{10027033-5436-4320-B565-DFEED06280C3}"/>
    <dgm:cxn modelId="{31D18027-6F2F-4E28-96D5-6FC82CAB3C99}" type="presOf" srcId="{425C9B85-66BC-48E3-B5AD-F7869044A8FE}" destId="{9B4814FE-A591-4ACB-99CE-B0404F1D8221}" srcOrd="0" destOrd="0" presId="urn:microsoft.com/office/officeart/2005/8/layout/hierarchy1"/>
    <dgm:cxn modelId="{3789F7BE-03CB-4C4B-8FEB-B8153FD41D85}" type="presOf" srcId="{167C276F-50FE-42D4-BD96-782C80E4DD5F}" destId="{8A8D4421-21D9-4AFF-BF61-3C1599B0A7F9}" srcOrd="0" destOrd="0" presId="urn:microsoft.com/office/officeart/2005/8/layout/hierarchy1"/>
    <dgm:cxn modelId="{0752FA41-4334-4288-BC52-CB9B4D4D02B1}" type="presParOf" srcId="{9B4814FE-A591-4ACB-99CE-B0404F1D8221}" destId="{138A661B-5141-458C-86EF-08B93C999D04}" srcOrd="0" destOrd="0" presId="urn:microsoft.com/office/officeart/2005/8/layout/hierarchy1"/>
    <dgm:cxn modelId="{CF75EB35-83DD-4F5B-8E9E-71704475F0BA}" type="presParOf" srcId="{138A661B-5141-458C-86EF-08B93C999D04}" destId="{2647C149-10D2-48B1-99A3-1A760A47217B}" srcOrd="0" destOrd="0" presId="urn:microsoft.com/office/officeart/2005/8/layout/hierarchy1"/>
    <dgm:cxn modelId="{9365898C-9B1F-40E1-AAE8-57EF42EE5D9D}" type="presParOf" srcId="{2647C149-10D2-48B1-99A3-1A760A47217B}" destId="{791F1F6D-B48E-47E6-818E-8F308EEE1B78}" srcOrd="0" destOrd="0" presId="urn:microsoft.com/office/officeart/2005/8/layout/hierarchy1"/>
    <dgm:cxn modelId="{1849DD6E-115E-42EB-95AA-533398925DFD}" type="presParOf" srcId="{2647C149-10D2-48B1-99A3-1A760A47217B}" destId="{EBD756AC-010F-4BD3-B555-C5A2A66A2A21}" srcOrd="1" destOrd="0" presId="urn:microsoft.com/office/officeart/2005/8/layout/hierarchy1"/>
    <dgm:cxn modelId="{A182D8C8-C5A2-4AE0-B381-BAF02052A8A1}" type="presParOf" srcId="{138A661B-5141-458C-86EF-08B93C999D04}" destId="{A4186D2B-337C-4424-831D-717E8D3A2CE6}" srcOrd="1" destOrd="0" presId="urn:microsoft.com/office/officeart/2005/8/layout/hierarchy1"/>
    <dgm:cxn modelId="{F95292E5-0EB1-4BCE-979B-955FE68FB0BC}" type="presParOf" srcId="{A4186D2B-337C-4424-831D-717E8D3A2CE6}" destId="{8A8D4421-21D9-4AFF-BF61-3C1599B0A7F9}" srcOrd="0" destOrd="0" presId="urn:microsoft.com/office/officeart/2005/8/layout/hierarchy1"/>
    <dgm:cxn modelId="{E5334890-3ECA-4780-B00D-FA9AA1466D0C}" type="presParOf" srcId="{A4186D2B-337C-4424-831D-717E8D3A2CE6}" destId="{4FDEE2AA-EC7E-4D5D-A2BE-BBC3252B7E1C}" srcOrd="1" destOrd="0" presId="urn:microsoft.com/office/officeart/2005/8/layout/hierarchy1"/>
    <dgm:cxn modelId="{44736C39-FB73-4AA9-89DA-C718F8BFCC5B}" type="presParOf" srcId="{4FDEE2AA-EC7E-4D5D-A2BE-BBC3252B7E1C}" destId="{7D3CBC12-243C-41B7-BDF9-DC1BFDF6FE2B}" srcOrd="0" destOrd="0" presId="urn:microsoft.com/office/officeart/2005/8/layout/hierarchy1"/>
    <dgm:cxn modelId="{72BD9193-347F-4EBF-9D88-6EC1D4696A31}" type="presParOf" srcId="{7D3CBC12-243C-41B7-BDF9-DC1BFDF6FE2B}" destId="{7676B837-EFFA-4F38-9BA7-DC873705483E}" srcOrd="0" destOrd="0" presId="urn:microsoft.com/office/officeart/2005/8/layout/hierarchy1"/>
    <dgm:cxn modelId="{1DE99618-6B13-4B94-A530-0B9CB697E90F}" type="presParOf" srcId="{7D3CBC12-243C-41B7-BDF9-DC1BFDF6FE2B}" destId="{A9B3DAEE-4CAA-4ABF-BCF1-03C8794DA9DE}" srcOrd="1" destOrd="0" presId="urn:microsoft.com/office/officeart/2005/8/layout/hierarchy1"/>
    <dgm:cxn modelId="{18116387-3653-4AE5-9503-BA8875C5DCF3}" type="presParOf" srcId="{4FDEE2AA-EC7E-4D5D-A2BE-BBC3252B7E1C}" destId="{00B9AADB-E310-483B-9D05-867E64EEC6BC}" srcOrd="1" destOrd="0" presId="urn:microsoft.com/office/officeart/2005/8/layout/hierarchy1"/>
    <dgm:cxn modelId="{AE6164E7-6BBE-482F-8614-86A04CA21E31}" type="presParOf" srcId="{00B9AADB-E310-483B-9D05-867E64EEC6BC}" destId="{31FC2154-9485-436E-B81F-2E95F5AB1732}" srcOrd="0" destOrd="0" presId="urn:microsoft.com/office/officeart/2005/8/layout/hierarchy1"/>
    <dgm:cxn modelId="{C81361CE-CC6A-4D4A-BA0C-FED1596E16A1}" type="presParOf" srcId="{00B9AADB-E310-483B-9D05-867E64EEC6BC}" destId="{1727586F-F942-4574-B217-39ED87C1D64B}" srcOrd="1" destOrd="0" presId="urn:microsoft.com/office/officeart/2005/8/layout/hierarchy1"/>
    <dgm:cxn modelId="{B950D9A5-146C-481B-A8F4-E68E4E70984D}" type="presParOf" srcId="{1727586F-F942-4574-B217-39ED87C1D64B}" destId="{90E0B8A6-400D-4316-B652-849FB722C896}" srcOrd="0" destOrd="0" presId="urn:microsoft.com/office/officeart/2005/8/layout/hierarchy1"/>
    <dgm:cxn modelId="{0AAFE562-25A6-4788-B7B4-25C52BA409D5}" type="presParOf" srcId="{90E0B8A6-400D-4316-B652-849FB722C896}" destId="{A5DAFF61-518E-4B18-A7BB-4931CC6EF3EF}" srcOrd="0" destOrd="0" presId="urn:microsoft.com/office/officeart/2005/8/layout/hierarchy1"/>
    <dgm:cxn modelId="{CE80DFBE-5A98-4402-9BA3-3E8AA31CC390}" type="presParOf" srcId="{90E0B8A6-400D-4316-B652-849FB722C896}" destId="{3E381BA9-BDCA-49B4-A078-EAAEEB634F78}" srcOrd="1" destOrd="0" presId="urn:microsoft.com/office/officeart/2005/8/layout/hierarchy1"/>
    <dgm:cxn modelId="{4430582A-3202-47A6-9B09-8630B0618E8E}" type="presParOf" srcId="{1727586F-F942-4574-B217-39ED87C1D64B}" destId="{BB9D333E-CF93-4983-A220-043DD1457400}" srcOrd="1" destOrd="0" presId="urn:microsoft.com/office/officeart/2005/8/layout/hierarchy1"/>
    <dgm:cxn modelId="{D1225774-9551-412A-9045-D07CA5573FD0}" type="presParOf" srcId="{A4186D2B-337C-4424-831D-717E8D3A2CE6}" destId="{4BBB4CC9-637F-462E-9F36-D59DCC26306D}" srcOrd="2" destOrd="0" presId="urn:microsoft.com/office/officeart/2005/8/layout/hierarchy1"/>
    <dgm:cxn modelId="{22A2FB1C-BD9D-48D1-9D37-2667349C6EDD}" type="presParOf" srcId="{A4186D2B-337C-4424-831D-717E8D3A2CE6}" destId="{89177863-D1FF-4301-8251-B9C6501DAF41}" srcOrd="3" destOrd="0" presId="urn:microsoft.com/office/officeart/2005/8/layout/hierarchy1"/>
    <dgm:cxn modelId="{C396B68B-C0A1-495A-9EBF-0CBCA70AE401}" type="presParOf" srcId="{89177863-D1FF-4301-8251-B9C6501DAF41}" destId="{B9564705-F046-42DE-8FDB-F7F10F0EB9C8}" srcOrd="0" destOrd="0" presId="urn:microsoft.com/office/officeart/2005/8/layout/hierarchy1"/>
    <dgm:cxn modelId="{CD0D1189-D6F6-43BC-BF04-921F1C4310B9}" type="presParOf" srcId="{B9564705-F046-42DE-8FDB-F7F10F0EB9C8}" destId="{BC44A7DE-F361-4EC6-81C2-D7F98B3069BF}" srcOrd="0" destOrd="0" presId="urn:microsoft.com/office/officeart/2005/8/layout/hierarchy1"/>
    <dgm:cxn modelId="{0ADABC31-1933-4E17-B7CA-83224746AFA4}" type="presParOf" srcId="{B9564705-F046-42DE-8FDB-F7F10F0EB9C8}" destId="{0062F1C3-355C-486C-B638-C8AC046DC4C9}" srcOrd="1" destOrd="0" presId="urn:microsoft.com/office/officeart/2005/8/layout/hierarchy1"/>
    <dgm:cxn modelId="{D41499FE-C234-4451-9C68-B99664D1878A}" type="presParOf" srcId="{89177863-D1FF-4301-8251-B9C6501DAF41}" destId="{5C686975-1815-4C40-8FBF-46DA8A3AC93A}" srcOrd="1" destOrd="0" presId="urn:microsoft.com/office/officeart/2005/8/layout/hierarchy1"/>
    <dgm:cxn modelId="{C3A5B7BA-80A0-4EB7-A331-23ACE13A04AE}" type="presParOf" srcId="{5C686975-1815-4C40-8FBF-46DA8A3AC93A}" destId="{B4064FA7-56A9-421A-BB98-D8C67A6A0842}" srcOrd="0" destOrd="0" presId="urn:microsoft.com/office/officeart/2005/8/layout/hierarchy1"/>
    <dgm:cxn modelId="{B9B441F3-F5D9-460F-83E4-213CAC080FAE}" type="presParOf" srcId="{5C686975-1815-4C40-8FBF-46DA8A3AC93A}" destId="{41FB830C-1AEC-47F6-867B-B83D28F68BF3}" srcOrd="1" destOrd="0" presId="urn:microsoft.com/office/officeart/2005/8/layout/hierarchy1"/>
    <dgm:cxn modelId="{A7F1FA52-A83F-44A3-8779-C6EA66FCCE24}" type="presParOf" srcId="{41FB830C-1AEC-47F6-867B-B83D28F68BF3}" destId="{712B82B6-7F7C-469D-8490-5C953448B164}" srcOrd="0" destOrd="0" presId="urn:microsoft.com/office/officeart/2005/8/layout/hierarchy1"/>
    <dgm:cxn modelId="{AA6A4669-9D03-493E-B0FA-289B62E5D5ED}" type="presParOf" srcId="{712B82B6-7F7C-469D-8490-5C953448B164}" destId="{6672BCBE-8741-4140-891F-AB1B34D82C87}" srcOrd="0" destOrd="0" presId="urn:microsoft.com/office/officeart/2005/8/layout/hierarchy1"/>
    <dgm:cxn modelId="{2709BE3A-DE0D-4AC5-8B80-3137114EA763}" type="presParOf" srcId="{712B82B6-7F7C-469D-8490-5C953448B164}" destId="{A11D3416-2839-45A1-907A-AA856B9656DA}" srcOrd="1" destOrd="0" presId="urn:microsoft.com/office/officeart/2005/8/layout/hierarchy1"/>
    <dgm:cxn modelId="{7DD318E4-9278-4ED3-A26C-44D4EAE9FF42}" type="presParOf" srcId="{41FB830C-1AEC-47F6-867B-B83D28F68BF3}" destId="{568ACD30-9FDA-46DF-A945-965ABA4ABB65}" srcOrd="1" destOrd="0" presId="urn:microsoft.com/office/officeart/2005/8/layout/hierarchy1"/>
    <dgm:cxn modelId="{6E9E2B2D-E510-4651-8DC2-2BDD0A990F0A}" type="presParOf" srcId="{A4186D2B-337C-4424-831D-717E8D3A2CE6}" destId="{A5C54C05-60AB-4019-B3A0-9550F4D5C175}" srcOrd="4" destOrd="0" presId="urn:microsoft.com/office/officeart/2005/8/layout/hierarchy1"/>
    <dgm:cxn modelId="{AE8336A2-DF94-4DDD-9C83-E7B24D111A60}" type="presParOf" srcId="{A4186D2B-337C-4424-831D-717E8D3A2CE6}" destId="{B311435D-39F9-454A-8455-3641A186C724}" srcOrd="5" destOrd="0" presId="urn:microsoft.com/office/officeart/2005/8/layout/hierarchy1"/>
    <dgm:cxn modelId="{435220C8-AC86-4AC1-B655-48F27052E67F}" type="presParOf" srcId="{B311435D-39F9-454A-8455-3641A186C724}" destId="{60181501-363D-4F13-92E5-466C1EE5DBF0}" srcOrd="0" destOrd="0" presId="urn:microsoft.com/office/officeart/2005/8/layout/hierarchy1"/>
    <dgm:cxn modelId="{49C8C0DA-2F09-4C00-8528-1529881131C2}" type="presParOf" srcId="{60181501-363D-4F13-92E5-466C1EE5DBF0}" destId="{FAAEEFE7-9463-4491-9827-429005741916}" srcOrd="0" destOrd="0" presId="urn:microsoft.com/office/officeart/2005/8/layout/hierarchy1"/>
    <dgm:cxn modelId="{BC23FCCC-2AA8-41EC-8207-392FD586C945}" type="presParOf" srcId="{60181501-363D-4F13-92E5-466C1EE5DBF0}" destId="{FFD08493-F4B3-4B5E-B879-574AA0135B9A}" srcOrd="1" destOrd="0" presId="urn:microsoft.com/office/officeart/2005/8/layout/hierarchy1"/>
    <dgm:cxn modelId="{DD30C87B-A12C-49AD-B1F8-7B1E640E7393}" type="presParOf" srcId="{B311435D-39F9-454A-8455-3641A186C724}" destId="{6ECC0EAD-2A62-45E0-908F-06B215B2A5D7}" srcOrd="1" destOrd="0" presId="urn:microsoft.com/office/officeart/2005/8/layout/hierarchy1"/>
    <dgm:cxn modelId="{C8CB11E6-2BCE-4148-AEFF-41516A37046D}" type="presParOf" srcId="{6ECC0EAD-2A62-45E0-908F-06B215B2A5D7}" destId="{A651A578-C71B-435B-B03A-03C0BDD3A55C}" srcOrd="0" destOrd="0" presId="urn:microsoft.com/office/officeart/2005/8/layout/hierarchy1"/>
    <dgm:cxn modelId="{C77A927F-C150-4B4E-954F-ECFF4C1E0744}" type="presParOf" srcId="{6ECC0EAD-2A62-45E0-908F-06B215B2A5D7}" destId="{74B1BB8D-1C77-4808-BAA8-7CC5F0C73E8B}" srcOrd="1" destOrd="0" presId="urn:microsoft.com/office/officeart/2005/8/layout/hierarchy1"/>
    <dgm:cxn modelId="{73E6FDD9-F4C2-4642-9128-2CEEACD2945E}" type="presParOf" srcId="{74B1BB8D-1C77-4808-BAA8-7CC5F0C73E8B}" destId="{6B66D3F4-F1DA-4FEE-891C-546EE1C103AF}" srcOrd="0" destOrd="0" presId="urn:microsoft.com/office/officeart/2005/8/layout/hierarchy1"/>
    <dgm:cxn modelId="{CF0509AF-3595-47CC-9254-79CACB96B66D}" type="presParOf" srcId="{6B66D3F4-F1DA-4FEE-891C-546EE1C103AF}" destId="{88A83D18-F9BB-4B14-A26B-6BEC37FBB88B}" srcOrd="0" destOrd="0" presId="urn:microsoft.com/office/officeart/2005/8/layout/hierarchy1"/>
    <dgm:cxn modelId="{C35A3AFC-D306-4004-AEE9-E0C3B85EFC7D}" type="presParOf" srcId="{6B66D3F4-F1DA-4FEE-891C-546EE1C103AF}" destId="{698B96C2-B86C-4046-B0E8-567E7A6AF973}" srcOrd="1" destOrd="0" presId="urn:microsoft.com/office/officeart/2005/8/layout/hierarchy1"/>
    <dgm:cxn modelId="{DA8F2F55-8677-4C1F-B38B-D400BCBB322D}" type="presParOf" srcId="{74B1BB8D-1C77-4808-BAA8-7CC5F0C73E8B}" destId="{D047DC54-204A-4705-A0B2-79F037015F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A578-C71B-435B-B03A-03C0BDD3A55C}">
      <dsp:nvSpPr>
        <dsp:cNvPr id="0" name=""/>
        <dsp:cNvSpPr/>
      </dsp:nvSpPr>
      <dsp:spPr>
        <a:xfrm>
          <a:off x="4935169" y="1735208"/>
          <a:ext cx="91440" cy="323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147"/>
              </a:lnTo>
              <a:lnTo>
                <a:pt x="86996" y="220147"/>
              </a:lnTo>
              <a:lnTo>
                <a:pt x="86996" y="3230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4C05-60AB-4019-B3A0-9550F4D5C175}">
      <dsp:nvSpPr>
        <dsp:cNvPr id="0" name=""/>
        <dsp:cNvSpPr/>
      </dsp:nvSpPr>
      <dsp:spPr>
        <a:xfrm>
          <a:off x="2981041" y="706822"/>
          <a:ext cx="1999848" cy="323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47"/>
              </a:lnTo>
              <a:lnTo>
                <a:pt x="1999848" y="220147"/>
              </a:lnTo>
              <a:lnTo>
                <a:pt x="1999848" y="3230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64FA7-56A9-421A-BB98-D8C67A6A0842}">
      <dsp:nvSpPr>
        <dsp:cNvPr id="0" name=""/>
        <dsp:cNvSpPr/>
      </dsp:nvSpPr>
      <dsp:spPr>
        <a:xfrm>
          <a:off x="2984853" y="1735208"/>
          <a:ext cx="91440" cy="323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B4CC9-637F-462E-9F36-D59DCC26306D}">
      <dsp:nvSpPr>
        <dsp:cNvPr id="0" name=""/>
        <dsp:cNvSpPr/>
      </dsp:nvSpPr>
      <dsp:spPr>
        <a:xfrm>
          <a:off x="2935321" y="706822"/>
          <a:ext cx="91440" cy="323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147"/>
              </a:lnTo>
              <a:lnTo>
                <a:pt x="95251" y="220147"/>
              </a:lnTo>
              <a:lnTo>
                <a:pt x="95251" y="3230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C2154-9485-436E-B81F-2E95F5AB1732}">
      <dsp:nvSpPr>
        <dsp:cNvPr id="0" name=""/>
        <dsp:cNvSpPr/>
      </dsp:nvSpPr>
      <dsp:spPr>
        <a:xfrm>
          <a:off x="904794" y="1735208"/>
          <a:ext cx="91440" cy="323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147"/>
              </a:lnTo>
              <a:lnTo>
                <a:pt x="50085" y="220147"/>
              </a:lnTo>
              <a:lnTo>
                <a:pt x="50085" y="3230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D4421-21D9-4AFF-BF61-3C1599B0A7F9}">
      <dsp:nvSpPr>
        <dsp:cNvPr id="0" name=""/>
        <dsp:cNvSpPr/>
      </dsp:nvSpPr>
      <dsp:spPr>
        <a:xfrm>
          <a:off x="950514" y="706822"/>
          <a:ext cx="2030527" cy="323048"/>
        </a:xfrm>
        <a:custGeom>
          <a:avLst/>
          <a:gdLst/>
          <a:ahLst/>
          <a:cxnLst/>
          <a:rect l="0" t="0" r="0" b="0"/>
          <a:pathLst>
            <a:path>
              <a:moveTo>
                <a:pt x="2030527" y="0"/>
              </a:moveTo>
              <a:lnTo>
                <a:pt x="2030527" y="220147"/>
              </a:lnTo>
              <a:lnTo>
                <a:pt x="0" y="220147"/>
              </a:lnTo>
              <a:lnTo>
                <a:pt x="0" y="3230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F1F6D-B48E-47E6-818E-8F308EEE1B78}">
      <dsp:nvSpPr>
        <dsp:cNvPr id="0" name=""/>
        <dsp:cNvSpPr/>
      </dsp:nvSpPr>
      <dsp:spPr>
        <a:xfrm>
          <a:off x="2425657" y="1485"/>
          <a:ext cx="1110767" cy="705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756AC-010F-4BD3-B555-C5A2A66A2A21}">
      <dsp:nvSpPr>
        <dsp:cNvPr id="0" name=""/>
        <dsp:cNvSpPr/>
      </dsp:nvSpPr>
      <dsp:spPr>
        <a:xfrm>
          <a:off x="2549076" y="118733"/>
          <a:ext cx="1110767" cy="705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Методы оценки риска ЧС</a:t>
          </a:r>
          <a:endParaRPr lang="ru-RU" sz="1100" kern="1200" dirty="0"/>
        </a:p>
      </dsp:txBody>
      <dsp:txXfrm>
        <a:off x="2569735" y="139392"/>
        <a:ext cx="1069449" cy="664019"/>
      </dsp:txXfrm>
    </dsp:sp>
    <dsp:sp modelId="{7676B837-EFFA-4F38-9BA7-DC873705483E}">
      <dsp:nvSpPr>
        <dsp:cNvPr id="0" name=""/>
        <dsp:cNvSpPr/>
      </dsp:nvSpPr>
      <dsp:spPr>
        <a:xfrm>
          <a:off x="328284" y="1029871"/>
          <a:ext cx="1244459" cy="705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3DAEE-4CAA-4ABF-BCF1-03C8794DA9DE}">
      <dsp:nvSpPr>
        <dsp:cNvPr id="0" name=""/>
        <dsp:cNvSpPr/>
      </dsp:nvSpPr>
      <dsp:spPr>
        <a:xfrm>
          <a:off x="451702" y="1147118"/>
          <a:ext cx="1244459" cy="705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Статистические</a:t>
          </a:r>
          <a:endParaRPr lang="ru-RU" sz="1100" kern="1200" dirty="0"/>
        </a:p>
      </dsp:txBody>
      <dsp:txXfrm>
        <a:off x="472361" y="1167777"/>
        <a:ext cx="1203141" cy="664019"/>
      </dsp:txXfrm>
    </dsp:sp>
    <dsp:sp modelId="{A5DAFF61-518E-4B18-A7BB-4931CC6EF3EF}">
      <dsp:nvSpPr>
        <dsp:cNvPr id="0" name=""/>
        <dsp:cNvSpPr/>
      </dsp:nvSpPr>
      <dsp:spPr>
        <a:xfrm>
          <a:off x="127424" y="2058256"/>
          <a:ext cx="1654910" cy="1004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81BA9-BDCA-49B4-A078-EAAEEB634F78}">
      <dsp:nvSpPr>
        <dsp:cNvPr id="0" name=""/>
        <dsp:cNvSpPr/>
      </dsp:nvSpPr>
      <dsp:spPr>
        <a:xfrm>
          <a:off x="250842" y="2175504"/>
          <a:ext cx="1654910" cy="100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Количество погибших/</a:t>
          </a:r>
          <a:r>
            <a:rPr lang="ru-RU" sz="1000" kern="1200" dirty="0" err="1" smtClean="0"/>
            <a:t>постра-давших</a:t>
          </a:r>
          <a:r>
            <a:rPr lang="ru-RU" sz="1000" kern="1200" dirty="0" smtClean="0"/>
            <a:t> на единицу жителей</a:t>
          </a:r>
        </a:p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Период наблюдения</a:t>
          </a:r>
          <a:endParaRPr lang="ru-RU" sz="1000" kern="1200" dirty="0"/>
        </a:p>
      </dsp:txBody>
      <dsp:txXfrm>
        <a:off x="280265" y="2204927"/>
        <a:ext cx="1596064" cy="945716"/>
      </dsp:txXfrm>
    </dsp:sp>
    <dsp:sp modelId="{BC44A7DE-F361-4EC6-81C2-D7F98B3069BF}">
      <dsp:nvSpPr>
        <dsp:cNvPr id="0" name=""/>
        <dsp:cNvSpPr/>
      </dsp:nvSpPr>
      <dsp:spPr>
        <a:xfrm>
          <a:off x="2475189" y="1029871"/>
          <a:ext cx="1110767" cy="705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2F1C3-355C-486C-B638-C8AC046DC4C9}">
      <dsp:nvSpPr>
        <dsp:cNvPr id="0" name=""/>
        <dsp:cNvSpPr/>
      </dsp:nvSpPr>
      <dsp:spPr>
        <a:xfrm>
          <a:off x="2598608" y="1147118"/>
          <a:ext cx="1110767" cy="705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Логико-вероятностные (анализ причин и последствий)</a:t>
          </a:r>
          <a:endParaRPr lang="ru-RU" sz="1000" kern="1200" dirty="0"/>
        </a:p>
      </dsp:txBody>
      <dsp:txXfrm>
        <a:off x="2619267" y="1167777"/>
        <a:ext cx="1069449" cy="664019"/>
      </dsp:txXfrm>
    </dsp:sp>
    <dsp:sp modelId="{6672BCBE-8741-4140-891F-AB1B34D82C87}">
      <dsp:nvSpPr>
        <dsp:cNvPr id="0" name=""/>
        <dsp:cNvSpPr/>
      </dsp:nvSpPr>
      <dsp:spPr>
        <a:xfrm>
          <a:off x="2121221" y="2058256"/>
          <a:ext cx="1818704" cy="11129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D3416-2839-45A1-907A-AA856B9656DA}">
      <dsp:nvSpPr>
        <dsp:cNvPr id="0" name=""/>
        <dsp:cNvSpPr/>
      </dsp:nvSpPr>
      <dsp:spPr>
        <a:xfrm>
          <a:off x="2244639" y="2175504"/>
          <a:ext cx="1818704" cy="1112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Частота опасного события</a:t>
          </a:r>
        </a:p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Вероятность реализации сценария</a:t>
          </a:r>
        </a:p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Вероятность поражения</a:t>
          </a:r>
          <a:endParaRPr lang="ru-RU" sz="1000" kern="1200" dirty="0"/>
        </a:p>
      </dsp:txBody>
      <dsp:txXfrm>
        <a:off x="2277236" y="2208101"/>
        <a:ext cx="1753510" cy="1047751"/>
      </dsp:txXfrm>
    </dsp:sp>
    <dsp:sp modelId="{FAAEEFE7-9463-4491-9827-429005741916}">
      <dsp:nvSpPr>
        <dsp:cNvPr id="0" name=""/>
        <dsp:cNvSpPr/>
      </dsp:nvSpPr>
      <dsp:spPr>
        <a:xfrm>
          <a:off x="4425505" y="1029871"/>
          <a:ext cx="1110767" cy="705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08493-F4B3-4B5E-B879-574AA0135B9A}">
      <dsp:nvSpPr>
        <dsp:cNvPr id="0" name=""/>
        <dsp:cNvSpPr/>
      </dsp:nvSpPr>
      <dsp:spPr>
        <a:xfrm>
          <a:off x="4548924" y="1147118"/>
          <a:ext cx="1110767" cy="705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Индексов риска</a:t>
          </a:r>
          <a:endParaRPr lang="ru-RU" sz="1100" kern="1200" dirty="0"/>
        </a:p>
      </dsp:txBody>
      <dsp:txXfrm>
        <a:off x="4569583" y="1167777"/>
        <a:ext cx="1069449" cy="664019"/>
      </dsp:txXfrm>
    </dsp:sp>
    <dsp:sp modelId="{88A83D18-F9BB-4B14-A26B-6BEC37FBB88B}">
      <dsp:nvSpPr>
        <dsp:cNvPr id="0" name=""/>
        <dsp:cNvSpPr/>
      </dsp:nvSpPr>
      <dsp:spPr>
        <a:xfrm>
          <a:off x="4226928" y="2058256"/>
          <a:ext cx="1590474" cy="8702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B96C2-B86C-4046-B0E8-567E7A6AF973}">
      <dsp:nvSpPr>
        <dsp:cNvPr id="0" name=""/>
        <dsp:cNvSpPr/>
      </dsp:nvSpPr>
      <dsp:spPr>
        <a:xfrm>
          <a:off x="4350346" y="2175504"/>
          <a:ext cx="1590474" cy="870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Опасность </a:t>
          </a:r>
        </a:p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Уязвимость</a:t>
          </a:r>
        </a:p>
        <a:p>
          <a:pPr lvl="0" algn="ctr" defTabSz="4445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/>
            <a:t>Потенциал противодействия</a:t>
          </a:r>
          <a:endParaRPr lang="ru-RU" sz="1000" kern="1200" dirty="0"/>
        </a:p>
      </dsp:txBody>
      <dsp:txXfrm>
        <a:off x="4375835" y="2200993"/>
        <a:ext cx="1539496" cy="819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97675-9A69-40DF-A925-D176135BCB6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F239-ABD8-4975-B7CA-97C03DD64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F239-ABD8-4975-B7CA-97C03DD6446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8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#P530"/><Relationship Id="rId3" Type="http://schemas.openxmlformats.org/officeDocument/2006/relationships/hyperlink" Target="#P48"/><Relationship Id="rId7" Type="http://schemas.openxmlformats.org/officeDocument/2006/relationships/hyperlink" Target="#P459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#P420"/><Relationship Id="rId5" Type="http://schemas.openxmlformats.org/officeDocument/2006/relationships/hyperlink" Target="#P310"/><Relationship Id="rId10" Type="http://schemas.openxmlformats.org/officeDocument/2006/relationships/hyperlink" Target="#P873"/><Relationship Id="rId4" Type="http://schemas.openxmlformats.org/officeDocument/2006/relationships/hyperlink" Target="#P97"/><Relationship Id="rId9" Type="http://schemas.openxmlformats.org/officeDocument/2006/relationships/hyperlink" Target="#P557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32039" y="2852936"/>
            <a:ext cx="41632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УПРАВЛЕНИЕ РИСКАМИ</a:t>
            </a:r>
          </a:p>
          <a:p>
            <a:pPr algn="ctr"/>
            <a:r>
              <a:rPr lang="ru-RU" sz="2000" b="1" dirty="0" smtClean="0"/>
              <a:t>ТЕХНОГЕННЫХ И ПРИРОДНЫХ ЧРЕЗВЫЧАЙНЫХ СИТУАЦИЙ» (ДЛЯ РУКОВОДИТЕЛЕЙ </a:t>
            </a:r>
          </a:p>
          <a:p>
            <a:pPr algn="ctr"/>
            <a:r>
              <a:rPr lang="ru-RU" sz="2000" b="1" dirty="0" smtClean="0"/>
              <a:t>МУНИЦИПАЛЬНЫХ </a:t>
            </a:r>
          </a:p>
          <a:p>
            <a:pPr algn="ctr"/>
            <a:r>
              <a:rPr lang="ru-RU" sz="2000" b="1" dirty="0" smtClean="0"/>
              <a:t>ОБРАЗОВАНИЙ)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49499" y="6488668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Москва, </a:t>
            </a:r>
            <a:r>
              <a:rPr lang="ru-RU" sz="1600" dirty="0" smtClean="0">
                <a:solidFill>
                  <a:schemeClr val="bg1"/>
                </a:solidFill>
              </a:rPr>
              <a:t>2017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-24"/>
            <a:ext cx="451347" cy="4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rintd.ru/sites/default/files/text37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4478"/>
            <a:ext cx="1071570" cy="3941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64088" y="2486401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Научно-популярное пособие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886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2.4.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Применение методов стратегического и программно-целевого планирования для снижения рисков ЧС в муниципальных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образованиях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66975" y="1069215"/>
            <a:ext cx="5849440" cy="4219575"/>
            <a:chOff x="0" y="0"/>
            <a:chExt cx="5849440" cy="4781550"/>
          </a:xfrm>
        </p:grpSpPr>
        <p:sp>
          <p:nvSpPr>
            <p:cNvPr id="7" name="Овал 6"/>
            <p:cNvSpPr/>
            <p:nvPr/>
          </p:nvSpPr>
          <p:spPr>
            <a:xfrm>
              <a:off x="1435396" y="914400"/>
              <a:ext cx="2984204" cy="1609725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Принципы организации и функционирования </a:t>
              </a:r>
              <a:endParaRPr lang="ru-RU" sz="1200" b="1" dirty="0" smtClean="0">
                <a:solidFill>
                  <a:srgbClr val="000000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системы </a:t>
              </a:r>
              <a:r>
                <a:rPr lang="ru-RU" sz="12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стратегического </a:t>
              </a:r>
              <a:endParaRPr lang="ru-RU" sz="1200" b="1" dirty="0" smtClean="0">
                <a:solidFill>
                  <a:srgbClr val="000000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планирования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28600" y="762000"/>
              <a:ext cx="1714500" cy="106680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Единства и 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    целостности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266825" y="133350"/>
              <a:ext cx="1714500" cy="106680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Разграничения полномочий 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05100" y="0"/>
              <a:ext cx="1714500" cy="121920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Преемствен-    </a:t>
              </a:r>
              <a:r>
                <a:rPr lang="ru-RU" sz="1200" dirty="0" err="1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ности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и </a:t>
              </a:r>
              <a:r>
                <a:rPr lang="ru-RU" sz="1200" dirty="0" err="1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непре-рывности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95749" y="295275"/>
              <a:ext cx="1753691" cy="106680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Сбалансирован-</a:t>
              </a:r>
              <a:r>
                <a:rPr lang="ru-RU" sz="1200" dirty="0" err="1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ности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848100" y="1200151"/>
              <a:ext cx="1929333" cy="116205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Результативности и эффективности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162175" y="3476625"/>
              <a:ext cx="1571625" cy="93345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Ответствен-  </a:t>
              </a:r>
              <a:r>
                <a:rPr lang="ru-RU" sz="1200" dirty="0" err="1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ности</a:t>
              </a:r>
              <a:r>
                <a:rPr lang="ru-RU" sz="14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0" y="2828925"/>
              <a:ext cx="1714500" cy="112395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Прозрачности 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(</a:t>
              </a: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открытости)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00099" y="3657600"/>
              <a:ext cx="1808981" cy="112395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Реалистичности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33375" y="1800225"/>
              <a:ext cx="1790700" cy="112395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Ресурсной </a:t>
              </a:r>
              <a:r>
                <a:rPr lang="ru-RU" sz="1200" dirty="0" err="1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обес-печенности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352800" y="2238375"/>
              <a:ext cx="1800225" cy="116205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 err="1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Измеряемости</a:t>
              </a: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целей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657350" y="2447925"/>
              <a:ext cx="1905000" cy="116205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Соответствия </a:t>
              </a:r>
              <a:r>
                <a:rPr lang="ru-RU" sz="1200" dirty="0" err="1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по-казателей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целям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457575" y="3133725"/>
              <a:ext cx="1800225" cy="1162050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11000">
                  <a:srgbClr val="FF6633"/>
                </a:gs>
                <a:gs pos="64000">
                  <a:srgbClr val="FFFF00"/>
                </a:gs>
                <a:gs pos="93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effectLst>
              <a:innerShdw blurRad="63500" dist="1270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Программно-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целевой </a:t>
              </a:r>
              <a:endParaRPr lang="ru-RU" sz="12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026217" y="53732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/>
              <a:t>Принципы  организации и функционирования системы </a:t>
            </a:r>
            <a:endParaRPr lang="ru-RU" sz="1200" dirty="0" smtClean="0"/>
          </a:p>
          <a:p>
            <a:pPr algn="ctr"/>
            <a:r>
              <a:rPr lang="ru-RU" sz="1200" dirty="0" smtClean="0"/>
              <a:t>стратегического </a:t>
            </a:r>
            <a:r>
              <a:rPr lang="ru-RU" sz="1200" dirty="0"/>
              <a:t>планирования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3428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2.5.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Мониторинг, лабораторный контроль и прогнозирование ЧС,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оценка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социально-экономических последствий ЧС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6653"/>
              </p:ext>
            </p:extLst>
          </p:nvPr>
        </p:nvGraphicFramePr>
        <p:xfrm>
          <a:off x="1763688" y="701405"/>
          <a:ext cx="7272809" cy="5799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341"/>
                <a:gridCol w="1671396"/>
                <a:gridCol w="5182072"/>
              </a:tblGrid>
              <a:tr h="400565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стандарта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Наименование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ГОСТ Р 22.0.01-94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Безопасность в чрезвычайных ситуациях. Основные положения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ГОСТ Р 22.0.04-95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Безопасность в чрезвычайных ситуациях. Биолого-социальные ЧС.Термины и определения.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ГОСТ Р 22.0.05-94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Безопасность в чрезвычайных ситуациях. Техногенные ЧС. Термины и определения.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30042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ГОСТ Р 22.0.06-95 </a:t>
                      </a:r>
                      <a:endParaRPr lang="ru-RU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Безопасность в чрезвычайных ситуациях. Источники природных ЧС. Поражающие факторы. Номенклатура параметров поражающих воздействий.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30042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ГОСТ Р 22.0.05-54 </a:t>
                      </a:r>
                      <a:endParaRPr lang="ru-RU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Источники техногенных ЧС. Классификация и номенклатура поражающих факторов и их параметров.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22.0.08-96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Техногенные ЧС</a:t>
                      </a:r>
                      <a:r>
                        <a:rPr lang="ru-RU" sz="800" dirty="0" smtClean="0">
                          <a:effectLst/>
                        </a:rPr>
                        <a:t>. Взрывы. Термины </a:t>
                      </a:r>
                      <a:r>
                        <a:rPr lang="ru-RU" sz="800" dirty="0">
                          <a:effectLst/>
                        </a:rPr>
                        <a:t>и определения.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22.0.11-99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ЧС на акваториях. Термины и определения.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22.0.05-99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Предупреждение природных ЧС. Термины и определения.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22.1.01-95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Мониторинг и прогнозирование. Основные положения.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22.1.02-95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Безопасность в чрезвычайных ситуациях. Мониторинг и прогнозирование. Термины и определения.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22.1.45-94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Мониторинг аэрокосмический. Номенклатура контролируемых параметров ЧС.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22.1.06-99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Мониторинг и прогнозирование опасных геологических явлений и процессов.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22.1.07-99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Мониторинг и прогнозирование опасных метеорологических явлений и процессов.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22.1.08-99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Безопасность в чрезвычайных ситуациях. Мониторинг и прогнозирование опасных гидрологических явлений и процессов.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22.1.09-99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Мониторинг и прогнозирование лесных пожаров. Общие требования.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0028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22.1.10-2002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Безопасность в чрезвычайных ситуациях. Мониторинг и прогнозирование опасных объектов. Общие требования.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245056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22.1.11-2002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Мониторинг состояния водоподпорных гидротехнических сооружений (плотин) и прогнозирование возможных последствий гидродинамических аварий на них. Общие требования.</a:t>
                      </a:r>
                    </a:p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311344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22.1.12-2005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Структурированная система мониторинга и управления инженерными системами зданий и сооружений. Общие требования.</a:t>
                      </a:r>
                    </a:p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30042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22.8.09-2014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Требования к расчету уровня безопасности, риска и ущерба от подтопления </a:t>
                      </a:r>
                      <a:r>
                        <a:rPr lang="ru-RU" sz="800" dirty="0" err="1">
                          <a:effectLst/>
                        </a:rPr>
                        <a:t>градопромышленных</a:t>
                      </a:r>
                      <a:r>
                        <a:rPr lang="ru-RU" sz="800" dirty="0">
                          <a:effectLst/>
                        </a:rPr>
                        <a:t> территорий.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300423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56167-2014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Выбросы загрязняющих веществ в атмосферу. Метод расчета ущерба от промышленного предприятия объектам окружающей среды.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  <a:tr h="400565"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 Р 22.2.06-2016 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3063" marR="33063" marT="0" marB="0"/>
                </a:tc>
                <a:tc>
                  <a:txBody>
                    <a:bodyPr/>
                    <a:lstStyle/>
                    <a:p>
                      <a:pPr marL="359410" indent="-17970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Безопасность в чрезвычайных ситуациях. Менеджмент риска чрезвычайной ситуации. Оценка риска чрезвычайных ситуаций при разработке паспорта безопасности критически важного объекта и потенциально опасного объекта.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063" marR="33063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51720" y="6453336"/>
            <a:ext cx="696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Основные национальные стандарты по мониторингу и прогнозированию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8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16632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2.5.4. Оценка социально-экономических последствий ЧС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20688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Общая схема оценки заключается: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в </a:t>
            </a:r>
            <a:r>
              <a:rPr lang="ru-RU" sz="1600" dirty="0"/>
              <a:t>определении характера, масштабов и структуры физических и </a:t>
            </a:r>
            <a:r>
              <a:rPr lang="ru-RU" sz="1600" dirty="0" smtClean="0"/>
              <a:t>   иных </a:t>
            </a:r>
            <a:r>
              <a:rPr lang="ru-RU" sz="1600" dirty="0"/>
              <a:t>последствий ЧС на отдельных объектах;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в определении ущерба от выбытия производственных мощностей и иных экономических ресурсов, уменьшения оборотных средств и запасов, нарушения транспортных связей;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в построении обобщенных производственных, отраслевых, </a:t>
            </a:r>
            <a:r>
              <a:rPr lang="ru-RU" sz="1600" dirty="0" smtClean="0"/>
              <a:t>         региональных </a:t>
            </a:r>
            <a:r>
              <a:rPr lang="ru-RU" sz="1600" dirty="0"/>
              <a:t>социально-экономических оценок, учитывающих </a:t>
            </a:r>
            <a:r>
              <a:rPr lang="ru-RU" sz="1600" dirty="0" smtClean="0"/>
              <a:t>   кооперационные </a:t>
            </a:r>
            <a:r>
              <a:rPr lang="ru-RU" sz="1600" dirty="0" err="1"/>
              <a:t>межобъектовые</a:t>
            </a:r>
            <a:r>
              <a:rPr lang="ru-RU" sz="1600" dirty="0"/>
              <a:t>, межотраслевые и </a:t>
            </a:r>
            <a:r>
              <a:rPr lang="ru-RU" sz="1600" dirty="0" smtClean="0"/>
              <a:t>                  межрегиональные </a:t>
            </a:r>
            <a:r>
              <a:rPr lang="ru-RU" sz="1600" dirty="0"/>
              <a:t>связи.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>
                <a:solidFill>
                  <a:schemeClr val="tx2"/>
                </a:solidFill>
              </a:rPr>
              <a:t>оценки последствий используется «Единая </a:t>
            </a:r>
            <a:r>
              <a:rPr lang="ru-RU" dirty="0" smtClean="0">
                <a:solidFill>
                  <a:schemeClr val="tx2"/>
                </a:solidFill>
              </a:rPr>
              <a:t>                   межведомственная </a:t>
            </a:r>
            <a:r>
              <a:rPr lang="ru-RU" dirty="0">
                <a:solidFill>
                  <a:schemeClr val="tx2"/>
                </a:solidFill>
              </a:rPr>
              <a:t>методика оценки ущерба от </a:t>
            </a:r>
            <a:r>
              <a:rPr lang="ru-RU" dirty="0" smtClean="0">
                <a:solidFill>
                  <a:schemeClr val="tx2"/>
                </a:solidFill>
              </a:rPr>
              <a:t>                  чрезвычайных </a:t>
            </a:r>
            <a:r>
              <a:rPr lang="ru-RU" dirty="0">
                <a:solidFill>
                  <a:schemeClr val="tx2"/>
                </a:solidFill>
              </a:rPr>
              <a:t>ситуаций техногенного, природного и </a:t>
            </a:r>
            <a:r>
              <a:rPr lang="ru-RU" dirty="0" smtClean="0">
                <a:solidFill>
                  <a:schemeClr val="tx2"/>
                </a:solidFill>
              </a:rPr>
              <a:t>            террористического </a:t>
            </a:r>
            <a:r>
              <a:rPr lang="ru-RU" dirty="0">
                <a:solidFill>
                  <a:schemeClr val="tx2"/>
                </a:solidFill>
              </a:rPr>
              <a:t>характера, а также классификации и учета чрезвычайных </a:t>
            </a:r>
            <a:r>
              <a:rPr lang="ru-RU" dirty="0" smtClean="0">
                <a:solidFill>
                  <a:schemeClr val="tx2"/>
                </a:solidFill>
              </a:rPr>
              <a:t>ситуаций», </a:t>
            </a:r>
            <a:r>
              <a:rPr lang="ru-RU" dirty="0">
                <a:solidFill>
                  <a:schemeClr val="tx2"/>
                </a:solidFill>
              </a:rPr>
              <a:t>а для оценки </a:t>
            </a:r>
            <a:r>
              <a:rPr lang="ru-RU" dirty="0" smtClean="0">
                <a:solidFill>
                  <a:schemeClr val="tx2"/>
                </a:solidFill>
              </a:rPr>
              <a:t>                              социально-экономического </a:t>
            </a:r>
            <a:r>
              <a:rPr lang="ru-RU" dirty="0">
                <a:solidFill>
                  <a:schemeClr val="tx2"/>
                </a:solidFill>
              </a:rPr>
              <a:t>ущерба используется «Рамочная методика оценки социально-экономического ущерба от </a:t>
            </a:r>
            <a:r>
              <a:rPr lang="ru-RU" dirty="0" smtClean="0">
                <a:solidFill>
                  <a:schemeClr val="tx2"/>
                </a:solidFill>
              </a:rPr>
              <a:t>      чрезвычайных ситуаций».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5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1663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2.6. Создание муниципального звена территориальной подсистемы РСЧС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>
          <a:xfrm>
            <a:off x="2051721" y="764704"/>
            <a:ext cx="6143243" cy="3681729"/>
            <a:chOff x="-72005" y="0"/>
            <a:chExt cx="6143062" cy="3681514"/>
          </a:xfrm>
        </p:grpSpPr>
        <p:sp>
          <p:nvSpPr>
            <p:cNvPr id="7" name="Овал 6"/>
            <p:cNvSpPr/>
            <p:nvPr/>
          </p:nvSpPr>
          <p:spPr>
            <a:xfrm>
              <a:off x="1531088" y="1222744"/>
              <a:ext cx="2306955" cy="1466850"/>
            </a:xfrm>
            <a:prstGeom prst="ellipse">
              <a:avLst/>
            </a:prstGeom>
            <a:solidFill>
              <a:srgbClr val="92D050"/>
            </a:solidFill>
            <a:scene3d>
              <a:camera prst="orthographicFront">
                <a:rot lat="0" lon="0" rev="0"/>
              </a:camera>
              <a:lightRig rig="sunset" dir="t">
                <a:rot lat="0" lon="0" rev="3000000"/>
              </a:lightRig>
            </a:scene3d>
            <a:sp3d extrusionH="88900" contourW="44450">
              <a:extrusionClr>
                <a:srgbClr val="FFFF00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Муниципальное </a:t>
              </a:r>
              <a:endParaRPr lang="ru-RU" sz="1100" b="1" dirty="0" smtClean="0">
                <a:solidFill>
                  <a:srgbClr val="000000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звено </a:t>
              </a:r>
            </a:p>
            <a:p>
              <a:pPr algn="ctr">
                <a:spcAft>
                  <a:spcPts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территориальной </a:t>
              </a: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подсистемы </a:t>
              </a:r>
              <a:endParaRPr lang="ru-RU" sz="1100" b="1" dirty="0" smtClean="0">
                <a:solidFill>
                  <a:srgbClr val="000000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РСЧС</a:t>
              </a:r>
              <a:endParaRPr lang="ru-RU" sz="11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330033"/>
                  </a:solidFill>
                  <a:effectLst/>
                  <a:latin typeface="Times New Roman"/>
                  <a:ea typeface="MS Mincho"/>
                </a:rPr>
                <a:t> 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-72005" y="925033"/>
              <a:ext cx="1996158" cy="1061720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sunset" dir="t">
                <a:rot lat="0" lon="0" rev="3000000"/>
              </a:lightRig>
            </a:scene3d>
            <a:sp3d extrusionH="88900" contourW="44450">
              <a:extrusionClr>
                <a:srgbClr val="FFFF00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Координационные органы КЧС и ПБ</a:t>
              </a:r>
              <a:endParaRPr lang="ru-RU" sz="11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330033"/>
                  </a:solidFill>
                  <a:effectLst/>
                  <a:latin typeface="Times New Roman"/>
                  <a:ea typeface="MS Mincho"/>
                </a:rPr>
                <a:t> 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1286539" y="0"/>
              <a:ext cx="2817495" cy="1423404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sunset" dir="t">
                <a:rot lat="0" lon="0" rev="3000000"/>
              </a:lightRig>
            </a:scene3d>
            <a:sp3d extrusionH="88900" contourW="44450">
              <a:extrusionClr>
                <a:srgbClr val="FFFF00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Постоянно действующие органы управления (управления, отделы, должностные лица)</a:t>
              </a:r>
              <a:endParaRPr lang="ru-RU" sz="11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330033"/>
                  </a:solidFill>
                  <a:effectLst/>
                  <a:latin typeface="Times New Roman"/>
                  <a:ea typeface="MS Mincho"/>
                </a:rPr>
                <a:t> 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253562" y="797442"/>
              <a:ext cx="2817495" cy="946150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sunset" dir="t">
                <a:rot lat="0" lon="0" rev="3000000"/>
              </a:lightRig>
            </a:scene3d>
            <a:sp3d extrusionH="88900" contourW="44450">
              <a:extrusionClr>
                <a:srgbClr val="FFFF00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Органы повседневного управления (ЕДДС, ДДС)</a:t>
              </a:r>
              <a:endParaRPr lang="ru-RU" sz="11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dirty="0">
                  <a:solidFill>
                    <a:srgbClr val="330033"/>
                  </a:solidFill>
                  <a:effectLst/>
                  <a:latin typeface="Times New Roman"/>
                  <a:ea typeface="MS Mincho"/>
                </a:rPr>
                <a:t> 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540641" y="1605517"/>
              <a:ext cx="2105025" cy="775970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sunset" dir="t">
                <a:rot lat="0" lon="0" rev="3000000"/>
              </a:lightRig>
            </a:scene3d>
            <a:sp3d extrusionH="88900" contourW="44450">
              <a:extrusionClr>
                <a:srgbClr val="FFFF00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Силы и средства</a:t>
              </a:r>
              <a:endParaRPr lang="ru-RU" sz="11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dirty="0">
                  <a:solidFill>
                    <a:srgbClr val="330033"/>
                  </a:solidFill>
                  <a:effectLst/>
                  <a:latin typeface="Times New Roman"/>
                  <a:ea typeface="MS Mincho"/>
                </a:rPr>
                <a:t> 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327990" y="2222205"/>
              <a:ext cx="2216463" cy="1061720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sunset" dir="t">
                <a:rot lat="0" lon="0" rev="3000000"/>
              </a:lightRig>
            </a:scene3d>
            <a:sp3d extrusionH="88900" contourW="44450">
              <a:extrusionClr>
                <a:srgbClr val="FFFF00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Резервы финансовых и материальных ресурсов</a:t>
              </a:r>
              <a:endParaRPr lang="ru-RU" sz="11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330033"/>
                  </a:solidFill>
                  <a:effectLst/>
                  <a:latin typeface="Times New Roman"/>
                  <a:ea typeface="MS Mincho"/>
                </a:rPr>
                <a:t> 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743739" y="2573079"/>
              <a:ext cx="2288591" cy="1108435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sunset" dir="t">
                <a:rot lat="0" lon="0" rev="3000000"/>
              </a:lightRig>
            </a:scene3d>
            <a:sp3d extrusionH="88900" contourW="44450">
              <a:extrusionClr>
                <a:srgbClr val="FFFF00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Системы связи и </a:t>
              </a:r>
              <a:endParaRPr lang="ru-RU" sz="1100" b="1" dirty="0" smtClean="0">
                <a:solidFill>
                  <a:srgbClr val="000000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оповещения </a:t>
              </a: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органов </a:t>
              </a:r>
              <a:endParaRPr lang="ru-RU" sz="1100" b="1" dirty="0" smtClean="0">
                <a:solidFill>
                  <a:srgbClr val="000000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управления </a:t>
              </a: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и сил</a:t>
              </a:r>
              <a:endParaRPr lang="ru-RU" sz="11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330033"/>
                  </a:solidFill>
                  <a:effectLst/>
                  <a:latin typeface="Times New Roman"/>
                  <a:ea typeface="MS Mincho"/>
                </a:rPr>
                <a:t> 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-72005" y="1937881"/>
              <a:ext cx="2286483" cy="1327150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sunset" dir="t">
                <a:rot lat="0" lon="0" rev="3000000"/>
              </a:lightRig>
            </a:scene3d>
            <a:sp3d extrusionH="88900" contourW="44450">
              <a:extrusionClr>
                <a:srgbClr val="FFFF00"/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000000"/>
                  </a:solidFill>
                  <a:effectLst/>
                  <a:latin typeface="Times New Roman"/>
                  <a:ea typeface="MS Mincho"/>
                </a:rPr>
                <a:t>Системы оповещения и информирования населения о ЧС</a:t>
              </a:r>
              <a:endParaRPr lang="ru-RU" sz="1100" dirty="0">
                <a:solidFill>
                  <a:srgbClr val="330033"/>
                </a:solidFill>
                <a:effectLst/>
                <a:latin typeface="Times New Roman"/>
                <a:ea typeface="MS Mincho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9712" y="4653136"/>
            <a:ext cx="6459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Структура муниципального звена территориальной подсистемы РСЧС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2.9 Создание органа повседневного управления муниципального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звена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территориальной подсистемы РСЧС – единой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дежурно-диспетчерской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службы муниципального образования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03" y="1337310"/>
            <a:ext cx="3552825" cy="209169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37310"/>
            <a:ext cx="3179951" cy="209169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21" y="3861048"/>
            <a:ext cx="4552950" cy="26155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75603" y="4245500"/>
            <a:ext cx="21923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На ЕДДС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муниципального 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образования 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возлагаются 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следующие </a:t>
            </a:r>
            <a:r>
              <a:rPr lang="ru-RU" sz="1400" b="1" dirty="0">
                <a:solidFill>
                  <a:schemeClr val="tx2"/>
                </a:solidFill>
              </a:rPr>
              <a:t>основные </a:t>
            </a:r>
            <a:r>
              <a:rPr lang="ru-RU" sz="1400" b="1" dirty="0" smtClean="0">
                <a:solidFill>
                  <a:schemeClr val="tx2"/>
                </a:solidFill>
              </a:rPr>
              <a:t>функции: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5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214546" y="857232"/>
            <a:ext cx="6137276" cy="2714644"/>
            <a:chOff x="1494" y="4189"/>
            <a:chExt cx="9326" cy="5461"/>
          </a:xfrm>
        </p:grpSpPr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1494" y="4189"/>
              <a:ext cx="9326" cy="5461"/>
            </a:xfrm>
            <a:prstGeom prst="flowChartAlternateProcess">
              <a:avLst/>
            </a:prstGeom>
            <a:solidFill>
              <a:srgbClr val="92D050">
                <a:alpha val="42999"/>
              </a:srgbClr>
            </a:soli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ЗАПАСЫ МАТЕРИАЛЬНО-ТЕХНИЧЕСКИХ И ИНЫХ СРЕДСТВ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1732" y="4862"/>
              <a:ext cx="8874" cy="819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Запасы продовольственных средств включают в себя крупы, муку, мясные, рыбные и растительные консервы, соль, сахар, чай и другие продукты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1732" y="7724"/>
              <a:ext cx="8874" cy="1595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Запасы иных средств включают в себя вещевое имущество, средства связи и оповещения, средства радиационной, химической и биологической защиты, средства радиационной, химической и биологической разведки и радиационного контроля, отдельные виды топлива, спички, табачные изделия, свечи и другие средства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1732" y="5891"/>
              <a:ext cx="8874" cy="1590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Запасы медицинских средств включают в себя лекарственные, дезинфицирующие и перевязочные средства, индивидуальные аптечки, а также медицинские инструменты, приборы, аппараты, передвижное оборудование и другие изделия медицинского назначения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1610518" y="3714753"/>
            <a:ext cx="7390637" cy="3143248"/>
            <a:chOff x="1555" y="8401"/>
            <a:chExt cx="9326" cy="6915"/>
          </a:xfrm>
        </p:grpSpPr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1555" y="8401"/>
              <a:ext cx="9326" cy="6915"/>
            </a:xfrm>
            <a:prstGeom prst="flowChartAlternateProcess">
              <a:avLst/>
            </a:prstGeom>
            <a:solidFill>
              <a:srgbClr val="92D050">
                <a:alpha val="42999"/>
              </a:srgbClr>
            </a:solidFill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НОМЕНКЛАТУРА ЗАПАСОВ МАТЕРИАЛЬНО-ТЕХНИЧЕСКИХ И ИНЫХ СРЕДСТВ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1769" y="9317"/>
              <a:ext cx="8874" cy="786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 районах ожидаемого затопления – индивидуальные спасательные средства (спасательные жилеты, спасательные круги), лодки и другие средства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1769" y="11894"/>
              <a:ext cx="8874" cy="1361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 районах радиоактивного заражения (загрязнения) – СИЗ, МСИЗ (медицинские средства ослабления воздействия ионизирующего излучения и радиоактивных веществ), приборы радиационной разведки и контроля, оборудование и средства дезактивации, радиопротекторы и иные средства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2" name="AutoShape 12"/>
            <p:cNvSpPr>
              <a:spLocks noChangeArrowheads="1"/>
            </p:cNvSpPr>
            <p:nvPr/>
          </p:nvSpPr>
          <p:spPr bwMode="auto">
            <a:xfrm>
              <a:off x="1769" y="10193"/>
              <a:ext cx="8874" cy="1590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 районах химического и биологического заражения – СИЗ, МСИЗ (средства профилактики и терапии отравлений опасными химическими веществами), индивидуальные противохимические пакеты, приборы химической и биологической (бактериологической) разведки и контроля, оборудование и средства для дегазации, дезинфекции, антидоты и другие средства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1781" y="13369"/>
              <a:ext cx="8874" cy="99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 районах ожидаемых пожаров – СИЗ при пожаре, запасы средств тушения пожара и ведения аварийно-спасательных работ, емкости для воды, медикаменты и другие средства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2188" y="14550"/>
              <a:ext cx="8135" cy="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Во всех районах создаются запасы продуктов питания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10517" y="0"/>
            <a:ext cx="7343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2.10 Создание, использование, хранение и восполнение резервов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материальных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ресурсов для ликвидации ЧС природного и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техногенного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9589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1663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2.13 Организация подготовки населения в области защиты от ЧС,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профилактика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 пропаганда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740632"/>
            <a:ext cx="4680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В соответствии с Постановлением Правительства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Российской </a:t>
            </a:r>
            <a:r>
              <a:rPr lang="ru-RU" sz="1400" dirty="0">
                <a:solidFill>
                  <a:schemeClr val="tx2"/>
                </a:solidFill>
              </a:rPr>
              <a:t>Федерации от 4 сентября 2003 г. № 547 «О подготовке населения в области защиты от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чрезвычайных </a:t>
            </a:r>
            <a:r>
              <a:rPr lang="ru-RU" sz="1400" dirty="0">
                <a:solidFill>
                  <a:schemeClr val="tx2"/>
                </a:solidFill>
              </a:rPr>
              <a:t>ситуаций природного и </a:t>
            </a:r>
            <a:r>
              <a:rPr lang="ru-RU" sz="1400" dirty="0" smtClean="0">
                <a:solidFill>
                  <a:schemeClr val="tx2"/>
                </a:solidFill>
              </a:rPr>
              <a:t>техногенного </a:t>
            </a:r>
            <a:r>
              <a:rPr lang="ru-RU" sz="1400" dirty="0">
                <a:solidFill>
                  <a:schemeClr val="tx2"/>
                </a:solidFill>
              </a:rPr>
              <a:t>характера</a:t>
            </a:r>
            <a:r>
              <a:rPr lang="ru-RU" sz="1400" dirty="0" smtClean="0">
                <a:solidFill>
                  <a:schemeClr val="tx2"/>
                </a:solidFill>
              </a:rPr>
              <a:t>» обязательной подготовке подлежат: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0200" y="1910183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а</a:t>
            </a:r>
            <a:r>
              <a:rPr lang="ru-RU" sz="1200" dirty="0"/>
              <a:t>) лица, занятые в сфере производства и обслуживания, не включенные в состав органов управления РСЧС (далее именуются - работающее население);</a:t>
            </a:r>
          </a:p>
          <a:p>
            <a:r>
              <a:rPr lang="ru-RU" sz="1200" dirty="0"/>
              <a:t>б) лица, не занятые в сфере производства и обслуживания (далее именуются - неработающее население</a:t>
            </a:r>
            <a:r>
              <a:rPr lang="ru-RU" sz="1200" dirty="0" smtClean="0"/>
              <a:t>);</a:t>
            </a:r>
          </a:p>
          <a:p>
            <a:r>
              <a:rPr lang="ru-RU" sz="1200" dirty="0"/>
              <a:t>в) лица, обучающиеся в общеобразовательных учреждениях и учреждениях начального, среднего и высшего профессионального образования (далее именуются - обучающиеся</a:t>
            </a:r>
            <a:r>
              <a:rPr lang="ru-RU" sz="1200" dirty="0" smtClean="0"/>
              <a:t>);</a:t>
            </a:r>
          </a:p>
          <a:p>
            <a:r>
              <a:rPr lang="ru-RU" sz="1200" dirty="0"/>
              <a:t>г) руководители органов местного самоуправления и организаций;</a:t>
            </a:r>
          </a:p>
          <a:p>
            <a:r>
              <a:rPr lang="ru-RU" sz="1200" dirty="0"/>
              <a:t>д) работники органов местного самоуправления и организаций, специально уполномоченные решать задачи по предупреждению и ликвидации чрезвычайных ситуаций, включенные в состав органов управления РСЧС (далее именуются - уполномоченные работники);</a:t>
            </a:r>
          </a:p>
          <a:p>
            <a:r>
              <a:rPr lang="ru-RU" sz="1200" dirty="0"/>
              <a:t>е) председатели комиссий по чрезвычайным ситуациям органов местного самоуправления и организаций (далее именуются - председатели комиссий по чрезвычайным ситуациям).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 descr="C:\Users\ghdanenko_i_v\Desktop\zashit_de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24" y="740632"/>
            <a:ext cx="255756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ghdanenko_i_v\Desktop\novosti_09-09-2011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58" y="2924944"/>
            <a:ext cx="253642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ghdanenko_i_v\Desktop\dsc41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25" y="4838065"/>
            <a:ext cx="2557560" cy="1543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82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000108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Основная цель страхования в соответствии с законом         Российской Федерации от 27 ноября 1992 № 4015-1 «Об </a:t>
            </a:r>
            <a:r>
              <a:rPr lang="ru-RU" dirty="0" err="1" smtClean="0"/>
              <a:t>орга</a:t>
            </a:r>
            <a:r>
              <a:rPr lang="ru-RU" dirty="0" smtClean="0"/>
              <a:t>-  </a:t>
            </a:r>
            <a:r>
              <a:rPr lang="ru-RU" dirty="0" err="1" smtClean="0"/>
              <a:t>низации</a:t>
            </a:r>
            <a:r>
              <a:rPr lang="ru-RU" dirty="0" smtClean="0"/>
              <a:t> страхового дела в Российской Федерации» состоит в    обеспечении страховой защиты от случайных опасностей </a:t>
            </a:r>
            <a:r>
              <a:rPr lang="ru-RU" dirty="0" err="1" smtClean="0"/>
              <a:t>иму</a:t>
            </a:r>
            <a:r>
              <a:rPr lang="ru-RU" dirty="0" smtClean="0"/>
              <a:t>-  </a:t>
            </a:r>
            <a:r>
              <a:rPr lang="ru-RU" dirty="0" err="1" smtClean="0"/>
              <a:t>щественных</a:t>
            </a:r>
            <a:r>
              <a:rPr lang="ru-RU" dirty="0" smtClean="0"/>
              <a:t> (страховых) интересов физических и юридических   лиц, самой Российской Федерации, а также ее субъектов и </a:t>
            </a:r>
            <a:r>
              <a:rPr lang="ru-RU" dirty="0" err="1" smtClean="0"/>
              <a:t>му</a:t>
            </a:r>
            <a:r>
              <a:rPr lang="ru-RU" dirty="0" smtClean="0"/>
              <a:t>-  </a:t>
            </a:r>
            <a:r>
              <a:rPr lang="ru-RU" dirty="0" err="1" smtClean="0"/>
              <a:t>ниципальных</a:t>
            </a:r>
            <a:r>
              <a:rPr lang="ru-RU" dirty="0" smtClean="0"/>
              <a:t> образований.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71604" y="3071810"/>
            <a:ext cx="72152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dirty="0" smtClean="0"/>
              <a:t>Главными целями внедрения страховой защиты населения и территорий от ЧС природного и техногенного характера являются: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dirty="0" smtClean="0"/>
              <a:t>- предупреждение и смягчение последствий ЧС за счет повышения эффективности защиты имущественных интересов физических и юридических лиц, обеспечения компенсации ущерба, причиняемого в результате ЧС;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dirty="0" smtClean="0"/>
              <a:t>- снижение затрат бюджетов всех уровней на предупреждение и ликвидацию ЧС;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dirty="0" smtClean="0"/>
              <a:t>- компенсация ущерба пострадавшему населению и территориям в объемах, адекватных масштабам ЧС.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-24"/>
            <a:ext cx="451347" cy="4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116632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2.16 Развитие рынка страхования рисков чрезвычайных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565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11663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3.3.2.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Система оповещения органов управления и сил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территориальной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подсистемы РСЧС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836712"/>
            <a:ext cx="57245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5314"/>
            <a:ext cx="7452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3.4 Совершенствование комплексной системы информирования и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оповещения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населения при возникновении и угрозе возникновения ЧС</a:t>
            </a:r>
          </a:p>
        </p:txBody>
      </p:sp>
      <p:pic>
        <p:nvPicPr>
          <p:cNvPr id="6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91781"/>
            <a:ext cx="5904656" cy="36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4255600"/>
            <a:ext cx="6768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Основные направления по совершенствованию КСЭОН </a:t>
            </a:r>
            <a:r>
              <a:rPr lang="ru-RU" sz="1200" b="1" dirty="0" smtClean="0">
                <a:solidFill>
                  <a:srgbClr val="C00000"/>
                </a:solidFill>
              </a:rPr>
              <a:t>:  </a:t>
            </a:r>
            <a:r>
              <a:rPr lang="ru-RU" sz="1200" dirty="0"/>
              <a:t>разработка новых и </a:t>
            </a:r>
            <a:endParaRPr lang="ru-RU" sz="1200" dirty="0" smtClean="0"/>
          </a:p>
          <a:p>
            <a:r>
              <a:rPr lang="ru-RU" sz="1200" dirty="0" smtClean="0"/>
              <a:t>корректировка </a:t>
            </a:r>
            <a:r>
              <a:rPr lang="ru-RU" sz="1200" dirty="0"/>
              <a:t>существующих нормативных, правовых и методических документов, </a:t>
            </a:r>
            <a:endParaRPr lang="ru-RU" sz="1200" dirty="0" smtClean="0"/>
          </a:p>
          <a:p>
            <a:r>
              <a:rPr lang="ru-RU" sz="1200" dirty="0" smtClean="0"/>
              <a:t>регламентирующих </a:t>
            </a:r>
            <a:r>
              <a:rPr lang="ru-RU" sz="1200" dirty="0"/>
              <a:t>создание, эксплуатацию и задействование комплексной системы </a:t>
            </a:r>
            <a:endParaRPr lang="ru-RU" sz="1200" dirty="0" smtClean="0"/>
          </a:p>
          <a:p>
            <a:r>
              <a:rPr lang="ru-RU" sz="1200" dirty="0" smtClean="0"/>
              <a:t>экстренного </a:t>
            </a:r>
            <a:r>
              <a:rPr lang="ru-RU" sz="1200" dirty="0"/>
              <a:t>оповещения населения; модернизация существующих систем оповещения </a:t>
            </a:r>
            <a:endParaRPr lang="ru-RU" sz="1200" dirty="0" smtClean="0"/>
          </a:p>
          <a:p>
            <a:r>
              <a:rPr lang="ru-RU" sz="1200" dirty="0" smtClean="0"/>
              <a:t>населения </a:t>
            </a:r>
            <a:r>
              <a:rPr lang="ru-RU" sz="1200" dirty="0"/>
              <a:t>на основе современных (перспективных) программно-технических </a:t>
            </a:r>
            <a:endParaRPr lang="ru-RU" sz="1200" dirty="0" smtClean="0"/>
          </a:p>
          <a:p>
            <a:r>
              <a:rPr lang="ru-RU" sz="1200" dirty="0" smtClean="0"/>
              <a:t>комплексов</a:t>
            </a:r>
            <a:r>
              <a:rPr lang="ru-RU" sz="1200" dirty="0"/>
              <a:t>, обеспечивающих сопряжение с автоматизированными системами </a:t>
            </a:r>
            <a:endParaRPr lang="ru-RU" sz="1200" dirty="0" smtClean="0"/>
          </a:p>
          <a:p>
            <a:r>
              <a:rPr lang="ru-RU" sz="1200" dirty="0" smtClean="0"/>
              <a:t>мониторинга </a:t>
            </a:r>
            <a:r>
              <a:rPr lang="ru-RU" sz="1200" dirty="0"/>
              <a:t>ЧС природного и техногенного характера; создание взаимоувязанной </a:t>
            </a:r>
            <a:endParaRPr lang="ru-RU" sz="1200" dirty="0" smtClean="0"/>
          </a:p>
          <a:p>
            <a:r>
              <a:rPr lang="ru-RU" sz="1200" dirty="0" smtClean="0"/>
              <a:t>КСИОН </a:t>
            </a:r>
            <a:r>
              <a:rPr lang="ru-RU" sz="1200" dirty="0"/>
              <a:t>на базе единого технического решения, основой которой являются </a:t>
            </a:r>
            <a:endParaRPr lang="ru-RU" sz="1200" dirty="0" smtClean="0"/>
          </a:p>
          <a:p>
            <a:r>
              <a:rPr lang="ru-RU" sz="1200" dirty="0" smtClean="0"/>
              <a:t>региональные </a:t>
            </a:r>
            <a:r>
              <a:rPr lang="ru-RU" sz="1200" dirty="0"/>
              <a:t>автоматизированные системы централизованного оповещения; </a:t>
            </a:r>
            <a:endParaRPr lang="ru-RU" sz="1200" dirty="0" smtClean="0"/>
          </a:p>
          <a:p>
            <a:r>
              <a:rPr lang="ru-RU" sz="1200" dirty="0" smtClean="0"/>
              <a:t>комплексное </a:t>
            </a:r>
            <a:r>
              <a:rPr lang="ru-RU" sz="1200" dirty="0"/>
              <a:t>использование всех имеющихся в зоне ЧС средств для повышения </a:t>
            </a:r>
            <a:endParaRPr lang="ru-RU" sz="1200" dirty="0" smtClean="0"/>
          </a:p>
          <a:p>
            <a:r>
              <a:rPr lang="ru-RU" sz="1200" dirty="0" smtClean="0"/>
              <a:t>эффективности </a:t>
            </a:r>
            <a:r>
              <a:rPr lang="ru-RU" sz="1200" dirty="0"/>
              <a:t>оповещения населения; регламентация работы всех операторов связи </a:t>
            </a:r>
            <a:endParaRPr lang="ru-RU" sz="1200" dirty="0" smtClean="0"/>
          </a:p>
          <a:p>
            <a:r>
              <a:rPr lang="ru-RU" sz="1200" dirty="0" smtClean="0"/>
              <a:t>для </a:t>
            </a:r>
            <a:r>
              <a:rPr lang="ru-RU" sz="1200" dirty="0"/>
              <a:t>комплексного обеспечения оповещения населения при угрозе или возникновении </a:t>
            </a:r>
            <a:endParaRPr lang="ru-RU" sz="1200" dirty="0" smtClean="0"/>
          </a:p>
          <a:p>
            <a:r>
              <a:rPr lang="ru-RU" sz="1200" dirty="0" smtClean="0"/>
              <a:t>чрезвычайных </a:t>
            </a:r>
            <a:r>
              <a:rPr lang="ru-RU" sz="1200" dirty="0"/>
              <a:t>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277508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7596336" cy="1069514"/>
          </a:xfrm>
        </p:spPr>
        <p:txBody>
          <a:bodyPr/>
          <a:lstStyle/>
          <a:p>
            <a:r>
              <a:rPr lang="ru-RU" sz="1600" dirty="0" smtClean="0"/>
              <a:t>СОЗДАНИЕ </a:t>
            </a:r>
            <a:r>
              <a:rPr lang="ru-RU" sz="1600" dirty="0" smtClean="0"/>
              <a:t>НАУЧНО-ПОПУЛЯРНОГО </a:t>
            </a:r>
            <a:r>
              <a:rPr lang="ru-RU" sz="1600" dirty="0" smtClean="0"/>
              <a:t>ПОСОБИЯ </a:t>
            </a:r>
            <a:r>
              <a:rPr lang="ru-RU" sz="1600" dirty="0" smtClean="0"/>
              <a:t>ПО </a:t>
            </a:r>
            <a:r>
              <a:rPr lang="ru-RU" sz="1600" dirty="0" smtClean="0"/>
              <a:t>УПРАВЛЕНИЮ </a:t>
            </a:r>
            <a:r>
              <a:rPr lang="ru-RU" sz="1600" dirty="0" smtClean="0"/>
              <a:t>РИСКАМИ </a:t>
            </a:r>
            <a:r>
              <a:rPr lang="ru-RU" sz="1600" dirty="0"/>
              <a:t>ТЕХНОГЕННЫХ И ПРИРОДНЫХ ЧРЕЗВЫЧАЙНЫХ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СИТУАЦИЙ </a:t>
            </a:r>
            <a:r>
              <a:rPr lang="ru-RU" sz="1600" dirty="0"/>
              <a:t>(ДЛЯ РУКОВОДИТЕЛЕЙ </a:t>
            </a:r>
            <a:r>
              <a:rPr lang="ru-RU" sz="1600" dirty="0" smtClean="0"/>
              <a:t>МУНИЦИПАЛЬНЫХ  ОБРАЗОВАНИЙ)</a:t>
            </a:r>
            <a:endParaRPr lang="ko-KR" alt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143108" y="1214422"/>
            <a:ext cx="6858048" cy="2428892"/>
          </a:xfrm>
        </p:spPr>
        <p:txBody>
          <a:bodyPr wrap="square" lIns="0" tIns="0" rIns="0" bIns="0" anchor="ctr">
            <a:normAutofit/>
          </a:bodyPr>
          <a:lstStyle/>
          <a:p>
            <a:pPr indent="288000" algn="just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Заказчик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Общероссийская общественная организация «</a:t>
            </a:r>
            <a:r>
              <a:rPr lang="ru-RU" dirty="0" smtClean="0">
                <a:solidFill>
                  <a:schemeClr val="tx1"/>
                </a:solidFill>
              </a:rPr>
              <a:t>Российское </a:t>
            </a:r>
            <a:r>
              <a:rPr lang="ru-RU" dirty="0" err="1" smtClean="0">
                <a:solidFill>
                  <a:schemeClr val="tx1"/>
                </a:solidFill>
              </a:rPr>
              <a:t>науч-ное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общество анализа риска».</a:t>
            </a:r>
          </a:p>
          <a:p>
            <a:pPr indent="288000" algn="just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Исполнитель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ВТК (на основании ДП № </a:t>
            </a:r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 smtClean="0">
                <a:solidFill>
                  <a:schemeClr val="tx1"/>
                </a:solidFill>
              </a:rPr>
              <a:t>29.05.2017).</a:t>
            </a:r>
            <a:endParaRPr lang="ru-RU" dirty="0" smtClean="0">
              <a:solidFill>
                <a:schemeClr val="tx1"/>
              </a:solidFill>
            </a:endParaRPr>
          </a:p>
          <a:p>
            <a:pPr indent="28800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Работа </a:t>
            </a:r>
            <a:r>
              <a:rPr lang="ru-RU" dirty="0" smtClean="0">
                <a:solidFill>
                  <a:schemeClr val="tx1"/>
                </a:solidFill>
              </a:rPr>
              <a:t>выполнялась </a:t>
            </a:r>
            <a:r>
              <a:rPr lang="ru-RU" dirty="0" smtClean="0">
                <a:solidFill>
                  <a:schemeClr val="tx1"/>
                </a:solidFill>
              </a:rPr>
              <a:t>в рамках Соглашения </a:t>
            </a:r>
            <a:r>
              <a:rPr lang="ru-RU" dirty="0" smtClean="0">
                <a:solidFill>
                  <a:schemeClr val="tx1"/>
                </a:solidFill>
              </a:rPr>
              <a:t>№ </a:t>
            </a:r>
            <a:r>
              <a:rPr lang="ru-RU" dirty="0">
                <a:solidFill>
                  <a:schemeClr val="tx1"/>
                </a:solidFill>
              </a:rPr>
              <a:t>3-НКО-17 от </a:t>
            </a:r>
            <a:r>
              <a:rPr lang="ru-RU" dirty="0" smtClean="0">
                <a:solidFill>
                  <a:schemeClr val="tx1"/>
                </a:solidFill>
              </a:rPr>
              <a:t>29 мая2017 </a:t>
            </a:r>
            <a:r>
              <a:rPr lang="ru-RU" dirty="0" smtClean="0">
                <a:solidFill>
                  <a:schemeClr val="tx1"/>
                </a:solidFill>
              </a:rPr>
              <a:t>года  </a:t>
            </a:r>
            <a:r>
              <a:rPr lang="ru-RU" dirty="0" smtClean="0">
                <a:solidFill>
                  <a:schemeClr val="tx1"/>
                </a:solidFill>
              </a:rPr>
              <a:t>«О предоставлении субсидии на </a:t>
            </a:r>
            <a:r>
              <a:rPr lang="ru-RU" dirty="0" smtClean="0">
                <a:solidFill>
                  <a:schemeClr val="tx1"/>
                </a:solidFill>
              </a:rPr>
              <a:t>государственную поддержку </a:t>
            </a:r>
            <a:r>
              <a:rPr lang="ru-RU" dirty="0" smtClean="0">
                <a:solidFill>
                  <a:schemeClr val="tx1"/>
                </a:solidFill>
              </a:rPr>
              <a:t>социально </a:t>
            </a:r>
            <a:r>
              <a:rPr lang="ru-RU" dirty="0" err="1" smtClean="0">
                <a:solidFill>
                  <a:schemeClr val="tx1"/>
                </a:solidFill>
              </a:rPr>
              <a:t>ориен</a:t>
            </a:r>
            <a:r>
              <a:rPr lang="ru-RU" dirty="0" smtClean="0">
                <a:solidFill>
                  <a:schemeClr val="tx1"/>
                </a:solidFill>
              </a:rPr>
              <a:t>-тированных </a:t>
            </a:r>
            <a:r>
              <a:rPr lang="ru-RU" dirty="0" smtClean="0">
                <a:solidFill>
                  <a:schemeClr val="tx1"/>
                </a:solidFill>
              </a:rPr>
              <a:t>некоммерческих </a:t>
            </a:r>
            <a:r>
              <a:rPr lang="ru-RU" dirty="0" smtClean="0">
                <a:solidFill>
                  <a:schemeClr val="tx1"/>
                </a:solidFill>
              </a:rPr>
              <a:t>организаций», заключенного </a:t>
            </a:r>
            <a:r>
              <a:rPr lang="ru-RU" dirty="0" smtClean="0">
                <a:solidFill>
                  <a:schemeClr val="tx1"/>
                </a:solidFill>
              </a:rPr>
              <a:t>между Заказчиком и Министерством    Российской Федерации по делам гражданской </a:t>
            </a:r>
            <a:r>
              <a:rPr lang="ru-RU" dirty="0" smtClean="0">
                <a:solidFill>
                  <a:schemeClr val="tx1"/>
                </a:solidFill>
              </a:rPr>
              <a:t>обороны,      чрезвычайным </a:t>
            </a:r>
            <a:r>
              <a:rPr lang="ru-RU" dirty="0" smtClean="0">
                <a:solidFill>
                  <a:schemeClr val="tx1"/>
                </a:solidFill>
              </a:rPr>
              <a:t>ситуациям и ликвидации последствий стихийных бедствий.</a:t>
            </a:r>
            <a:endParaRPr lang="ru-RU" dirty="0"/>
          </a:p>
        </p:txBody>
      </p:sp>
      <p:pic>
        <p:nvPicPr>
          <p:cNvPr id="2050" name="Picture 2" descr="https://firstharrisonadvisors.com/wp-content/uploads/2013/07/12117899_xl-1024x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0174"/>
            <a:ext cx="2071669" cy="157163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41" y="4000504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</a:t>
            </a:r>
            <a:r>
              <a:rPr lang="ru-RU" sz="1600" b="1" dirty="0" smtClean="0"/>
              <a:t>Целью</a:t>
            </a:r>
            <a:r>
              <a:rPr lang="ru-RU" sz="1600" dirty="0" smtClean="0"/>
              <a:t> работы </a:t>
            </a:r>
            <a:r>
              <a:rPr lang="ru-RU" sz="1600" dirty="0" smtClean="0"/>
              <a:t>являлось создание </a:t>
            </a:r>
            <a:r>
              <a:rPr lang="ru-RU" sz="1600" dirty="0"/>
              <a:t>научно-популярного пособия «Управление рисками техногенных и природных чрезвычайных ситуаций» для руководителей муниципальных образований. </a:t>
            </a:r>
            <a:r>
              <a:rPr lang="ru-RU" altLang="ja-JP" sz="1600" dirty="0" smtClean="0"/>
              <a:t>Для </a:t>
            </a:r>
            <a:r>
              <a:rPr lang="ru-RU" altLang="ja-JP" sz="1600" dirty="0" smtClean="0"/>
              <a:t>достижения указанной цели были решены следующие задачи: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dirty="0" smtClean="0"/>
              <a:t>разработан и подготовлен к печати макет научно-популярного </a:t>
            </a:r>
            <a:r>
              <a:rPr lang="ru-RU" altLang="ja-JP" sz="1600" dirty="0" smtClean="0"/>
              <a:t>пособия </a:t>
            </a:r>
            <a:r>
              <a:rPr lang="ru-RU" altLang="ja-JP" sz="1600" dirty="0" smtClean="0"/>
              <a:t>«Управление рисками техногенных </a:t>
            </a:r>
            <a:r>
              <a:rPr lang="ru-RU" altLang="ja-JP" sz="1600" dirty="0" smtClean="0"/>
              <a:t>и природных чрезвычайных ситуаций  </a:t>
            </a:r>
            <a:r>
              <a:rPr lang="ru-RU" altLang="ja-JP" sz="1600" dirty="0" smtClean="0"/>
              <a:t>(для руководителей </a:t>
            </a:r>
            <a:r>
              <a:rPr lang="ru-RU" altLang="ja-JP" sz="1600" dirty="0" smtClean="0"/>
              <a:t>муниципальных образований)» </a:t>
            </a:r>
            <a:r>
              <a:rPr lang="ru-RU" altLang="ja-JP" sz="1600" dirty="0" smtClean="0"/>
              <a:t>в соответствии с планом-проспектом.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356992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ctr"/>
            <a:r>
              <a:rPr lang="ru-RU" sz="1600" dirty="0" smtClean="0"/>
              <a:t>Начало работ – </a:t>
            </a:r>
            <a:r>
              <a:rPr lang="ru-RU" sz="1600" dirty="0" smtClean="0"/>
              <a:t>29 мая 2017 </a:t>
            </a:r>
            <a:r>
              <a:rPr lang="ru-RU" sz="1600" dirty="0" smtClean="0"/>
              <a:t>г.,</a:t>
            </a:r>
          </a:p>
          <a:p>
            <a:pPr indent="288000" algn="ctr"/>
            <a:r>
              <a:rPr lang="ru-RU" sz="1600" dirty="0" smtClean="0"/>
              <a:t>окончание работ – </a:t>
            </a:r>
            <a:r>
              <a:rPr lang="ru-RU" sz="1600" dirty="0" smtClean="0"/>
              <a:t>15 сентября 2017 </a:t>
            </a:r>
            <a:r>
              <a:rPr lang="ru-RU" sz="1600" dirty="0" smtClean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47" y="4221088"/>
            <a:ext cx="2176341" cy="231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1663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5.2  Порядок разработки, согласования и утверждения паспорта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безопасности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территорий муниципального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99066"/>
            <a:ext cx="72728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Разработка паспорта безопасности территории муниципального образования </a:t>
            </a:r>
            <a:endParaRPr lang="ru-RU" sz="1400" dirty="0" smtClean="0"/>
          </a:p>
          <a:p>
            <a:r>
              <a:rPr lang="ru-RU" sz="1400" dirty="0" smtClean="0"/>
              <a:t>организуется </a:t>
            </a:r>
            <a:r>
              <a:rPr lang="ru-RU" sz="1400" dirty="0"/>
              <a:t>органом местного самоуправления.</a:t>
            </a:r>
          </a:p>
          <a:p>
            <a:r>
              <a:rPr lang="ru-RU" sz="1400" dirty="0"/>
              <a:t>Паспорт разрабатывается в двух экземплярах.</a:t>
            </a:r>
          </a:p>
          <a:p>
            <a:r>
              <a:rPr lang="ru-RU" sz="1400" dirty="0"/>
              <a:t>Первый экземпляр паспорта остается в исполнительном органе власти муниципального образования. Второй экземпляр представляется в главное управление МЧС России по субъекту Российской Федерации, в состав которого входит муниципальное образование.</a:t>
            </a:r>
          </a:p>
          <a:p>
            <a:r>
              <a:rPr lang="ru-RU" sz="1200" dirty="0"/>
              <a:t>Паспорт включает следующие разделы:</a:t>
            </a:r>
          </a:p>
          <a:p>
            <a:r>
              <a:rPr lang="ru-RU" sz="1200" dirty="0">
                <a:hlinkClick r:id="rId3" action="ppaction://hlinkfile"/>
              </a:rPr>
              <a:t>титульный лист;</a:t>
            </a:r>
            <a:endParaRPr lang="ru-RU" sz="1200" dirty="0"/>
          </a:p>
          <a:p>
            <a:r>
              <a:rPr lang="ru-RU" sz="1200" dirty="0">
                <a:hlinkClick r:id="rId4" action="ppaction://hlinkfile"/>
              </a:rPr>
              <a:t>раздел I</a:t>
            </a:r>
            <a:r>
              <a:rPr lang="ru-RU" sz="1200" dirty="0"/>
              <a:t> Общая характеристика территории;</a:t>
            </a:r>
          </a:p>
          <a:p>
            <a:r>
              <a:rPr lang="ru-RU" sz="1200" dirty="0">
                <a:hlinkClick r:id="rId5" action="ppaction://hlinkfile"/>
              </a:rPr>
              <a:t>раздел II</a:t>
            </a:r>
            <a:r>
              <a:rPr lang="ru-RU" sz="1200" dirty="0"/>
              <a:t> Характеристика опасных объектов на территории;</a:t>
            </a:r>
          </a:p>
          <a:p>
            <a:r>
              <a:rPr lang="ru-RU" sz="1200" dirty="0">
                <a:hlinkClick r:id="rId6" action="ppaction://hlinkfile"/>
              </a:rPr>
              <a:t>раздел III</a:t>
            </a:r>
            <a:r>
              <a:rPr lang="ru-RU" sz="1200" dirty="0"/>
              <a:t> Показатели риска природных чрезвычайных ситуаций;</a:t>
            </a:r>
          </a:p>
          <a:p>
            <a:r>
              <a:rPr lang="ru-RU" sz="1200" dirty="0">
                <a:hlinkClick r:id="rId7" action="ppaction://hlinkfile"/>
              </a:rPr>
              <a:t>раздел IV</a:t>
            </a:r>
            <a:r>
              <a:rPr lang="ru-RU" sz="1200" dirty="0"/>
              <a:t> Показатели риска техногенных чрезвычайных ситуаций;</a:t>
            </a:r>
          </a:p>
          <a:p>
            <a:r>
              <a:rPr lang="ru-RU" sz="1200" dirty="0">
                <a:hlinkClick r:id="rId8" action="ppaction://hlinkfile"/>
              </a:rPr>
              <a:t>раздел V</a:t>
            </a:r>
            <a:r>
              <a:rPr lang="ru-RU" sz="1200" dirty="0"/>
              <a:t> Показатели риска биолого-социальных чрезвычайных ситуаций;</a:t>
            </a:r>
          </a:p>
          <a:p>
            <a:r>
              <a:rPr lang="ru-RU" sz="1200" dirty="0">
                <a:hlinkClick r:id="rId9" action="ppaction://hlinkfile"/>
              </a:rPr>
              <a:t>раздел VI</a:t>
            </a:r>
            <a:r>
              <a:rPr lang="ru-RU" sz="1200" dirty="0"/>
              <a:t> Характеристика организационно-технических мероприятий по защите </a:t>
            </a:r>
            <a:endParaRPr lang="ru-RU" sz="1200" dirty="0" smtClean="0"/>
          </a:p>
          <a:p>
            <a:r>
              <a:rPr lang="ru-RU" sz="1200" dirty="0" smtClean="0"/>
              <a:t>населения</a:t>
            </a:r>
            <a:r>
              <a:rPr lang="ru-RU" sz="1200" dirty="0"/>
              <a:t>, предупреждению чрезвычайных ситуаций на территории;</a:t>
            </a:r>
          </a:p>
          <a:p>
            <a:r>
              <a:rPr lang="ru-RU" sz="1200" dirty="0">
                <a:hlinkClick r:id="rId10" action="ppaction://hlinkfile"/>
              </a:rPr>
              <a:t>раздел VII</a:t>
            </a:r>
            <a:r>
              <a:rPr lang="ru-RU" sz="1200" dirty="0"/>
              <a:t> Расчетно-пояснительная записка.</a:t>
            </a:r>
          </a:p>
          <a:p>
            <a:r>
              <a:rPr lang="ru-RU" sz="1200" dirty="0"/>
              <a:t>При заполнении форм паспорта разрешается включать дополнительную </a:t>
            </a:r>
            <a:endParaRPr lang="ru-RU" sz="1200" dirty="0" smtClean="0"/>
          </a:p>
          <a:p>
            <a:r>
              <a:rPr lang="ru-RU" sz="1200" dirty="0" smtClean="0"/>
              <a:t>информацию </a:t>
            </a:r>
            <a:r>
              <a:rPr lang="ru-RU" sz="1200" dirty="0"/>
              <a:t>с учетом особенности территории.</a:t>
            </a:r>
          </a:p>
          <a:p>
            <a:r>
              <a:rPr lang="ru-RU" sz="1200" dirty="0"/>
              <a:t>Расчеты по показателям степени риска на территории муниципального </a:t>
            </a:r>
            <a:endParaRPr lang="ru-RU" sz="1200" dirty="0" smtClean="0"/>
          </a:p>
          <a:p>
            <a:r>
              <a:rPr lang="ru-RU" sz="1200" dirty="0" smtClean="0"/>
              <a:t>образования представляются </a:t>
            </a:r>
            <a:r>
              <a:rPr lang="ru-RU" sz="1200" dirty="0"/>
              <a:t>в расчетно-пояснительной записке, которая входит </a:t>
            </a:r>
            <a:endParaRPr lang="ru-RU" sz="1200" dirty="0" smtClean="0"/>
          </a:p>
          <a:p>
            <a:r>
              <a:rPr lang="ru-RU" sz="1200" dirty="0" smtClean="0"/>
              <a:t>в </a:t>
            </a:r>
            <a:r>
              <a:rPr lang="ru-RU" sz="1200" dirty="0"/>
              <a:t>состав паспорта.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73990" y="6072205"/>
            <a:ext cx="4514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Ситуационный план возможной обстановки при наиболее опасном сценарии возникновения и развития ЧС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89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t="12384" r="1643" b="1041"/>
          <a:stretch>
            <a:fillRect/>
          </a:stretch>
        </p:blipFill>
        <p:spPr bwMode="auto">
          <a:xfrm>
            <a:off x="1835696" y="828222"/>
            <a:ext cx="6407789" cy="271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429000"/>
            <a:ext cx="6072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Система 10 принципов устойчивости города кампании МСУОБ ООН «Мой город готовится»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57357" y="3929067"/>
          <a:ext cx="7143800" cy="228885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07592"/>
                <a:gridCol w="1138719"/>
                <a:gridCol w="1168530"/>
                <a:gridCol w="1500198"/>
                <a:gridCol w="1428761"/>
              </a:tblGrid>
              <a:tr h="4577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Значение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показателя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Числовой интервал показателя по каждому измерению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Опасности и угрозы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Уязвимость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Отсутствие </a:t>
                      </a:r>
                      <a:endParaRPr lang="ru-RU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потенциала противодействия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угрозам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Интегральный </a:t>
                      </a:r>
                      <a:r>
                        <a:rPr lang="ru-RU" sz="1400" dirty="0"/>
                        <a:t>индекс риска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228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Низкий уровень 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0- 1,54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0-1,83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0-3,32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0-2,3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Средний уровень 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1,54-2,71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1,83-3,2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3,32-4,95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2,3-3,25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Высокий уровень 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2,71-4,38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3,2-5,06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4,95-6,73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3,25-4,64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Очень высокий 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4,38-10,0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5,06-10,0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6,73-10,0</a:t>
                      </a:r>
                      <a:endParaRPr lang="ru-RU" sz="14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4,64-10,0</a:t>
                      </a:r>
                      <a:endParaRPr lang="ru-RU" sz="14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82930" y="6215082"/>
            <a:ext cx="73610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400" dirty="0" smtClean="0"/>
              <a:t> Интервалы числовых значений показателей, входящих в состав интегрального индекса риска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-6795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6.2. Глобальная кампания МСУОБ ООН по повышению устойчивости городов «Мой город готовится!» и Всемирная инициатива ООН «Миллион безопасных школ и больниц»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836712"/>
          </a:xfrm>
        </p:spPr>
        <p:txBody>
          <a:bodyPr/>
          <a:lstStyle/>
          <a:p>
            <a:pPr algn="ctr"/>
            <a:r>
              <a:rPr lang="ru-RU" sz="1600" dirty="0" smtClean="0"/>
              <a:t>УПРАВЛЕНИЕ РИСКАМИ ТЕХНОГЕННЫХ </a:t>
            </a:r>
            <a:r>
              <a:rPr lang="ru-RU" sz="1600" dirty="0" smtClean="0"/>
              <a:t>И ПРИРОДНЫХ </a:t>
            </a:r>
            <a:br>
              <a:rPr lang="ru-RU" sz="1600" dirty="0" smtClean="0"/>
            </a:br>
            <a:r>
              <a:rPr lang="ru-RU" sz="1600" dirty="0" smtClean="0"/>
              <a:t>ЧРЕЗВЧАЙНЫХ СИТУАЦИЙ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(ДЛЯ РУКОВОДИТЕЛЕЙ </a:t>
            </a:r>
            <a:r>
              <a:rPr lang="ru-RU" sz="1600" dirty="0" smtClean="0"/>
              <a:t>МУНИЦИПАЛЬНЫХ ОБРАЗОВАНИЙ)</a:t>
            </a:r>
            <a:endParaRPr lang="ru-RU" sz="1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211960" y="836712"/>
            <a:ext cx="2000264" cy="317772"/>
          </a:xfrm>
        </p:spPr>
        <p:txBody>
          <a:bodyPr/>
          <a:lstStyle/>
          <a:p>
            <a:r>
              <a:rPr lang="ru-RU" sz="1600" b="1" dirty="0" smtClean="0"/>
              <a:t>План-проспект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-24"/>
            <a:ext cx="451347" cy="4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91934"/>
              </p:ext>
            </p:extLst>
          </p:nvPr>
        </p:nvGraphicFramePr>
        <p:xfrm>
          <a:off x="1763688" y="1268761"/>
          <a:ext cx="7272808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6840760"/>
              </a:tblGrid>
              <a:tr h="3600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335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Краткая характеристика чрезвычайных ситуаций, современных вызовов и угроз, влияющих на безопасность жизнедеятельности населения в муниципальных образованиях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167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Современные подходы к управлению рискам ЧС в муниципальных образованиях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понятия в области управления рисками ЧС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335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Нормативно-правовое регулирование по управлению рисками ЧС в муниципальных </a:t>
                      </a:r>
                      <a:r>
                        <a:rPr lang="ru-RU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образова-ниях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Перспективы внедрения нового метода оценки риска ЧС на основе интегральных качественных показателей риска, учитывающих анализ опасности и угроз, потенциала противодействия и уязвимости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335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Применение методов стратегического и программно-целевого планирования для снижения рисков ЧС в муниципальных образованиях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335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Мониторинг, лабораторный контроль и прогнозирование ЧС, оценка социально-экономических последствий ЧС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муниципального звена территориальной подсистемы РСЧС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координационного органа муниципального звена территориальной подсистемы РСЧС – комиссии по предупреждению и ликвидации чрезвычайных ситуаций и обеспечению пожарной безопасности органа местного самоуправления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постоянно действующего органа управления муниципального звена территориальной подсистемы РСЧС – органа, специально уполномоченного на решение задач в области защиты населения и территорий от ЧС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органа повседневного управления муниципального звена территориальной подсистемы РСЧС – единой дежурно-диспетчерской службы муниципального образования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 использования резервов материальных ресурсов для ликвидации ЧС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  <a:tr h="167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Создание, подготовка и содержание в готовности сил и средств для защиты населения и территорий от ЧС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</a:tr>
            </a:tbl>
          </a:graphicData>
        </a:graphic>
      </p:graphicFrame>
      <p:pic>
        <p:nvPicPr>
          <p:cNvPr id="9" name="Picture 2" descr="http://rintd.ru/sites/default/files/text37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304"/>
            <a:ext cx="1071570" cy="39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03941"/>
              </p:ext>
            </p:extLst>
          </p:nvPr>
        </p:nvGraphicFramePr>
        <p:xfrm>
          <a:off x="1691680" y="188640"/>
          <a:ext cx="7272808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6840760"/>
              </a:tblGrid>
              <a:tr h="1676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систем связи и оповещения органов управления и сил территориальной подсистемы РСЧС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430" marR="31430" marT="0" marB="0"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92156"/>
              </p:ext>
            </p:extLst>
          </p:nvPr>
        </p:nvGraphicFramePr>
        <p:xfrm>
          <a:off x="1691680" y="548680"/>
          <a:ext cx="7272807" cy="5549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48"/>
                <a:gridCol w="6819059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2.13</a:t>
                      </a:r>
                      <a:endParaRPr lang="ru-RU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Планирование эвакуационных мероприятий</a:t>
                      </a:r>
                    </a:p>
                  </a:txBody>
                  <a:tcPr marL="48492" marR="484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2.14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Совершенствование комплексной системы информирования и оповещения при возникновении и угрозе возникновения ЧС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2.15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элементов комплексной системы природно-техногенной безопасности жизнедеятельности населения и территорий в муниципальных образованиях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2.16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подготовки населения в области защиты от ЧС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2.17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Привлечение общественных организаций и граждан к деятельности по снижению рисков ЧС в муниципальных образованиях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2.18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Вопросы оценки и управления рисками ЧС, отражаемые в документах территориального планирования муниципальных образований</a:t>
                      </a:r>
                    </a:p>
                  </a:txBody>
                  <a:tcPr marL="48492" marR="48492" marT="0" marB="0"/>
                </a:tc>
              </a:tr>
              <a:tr h="27963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2.19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Развитие рынка страхования рисков чрезвычайных ситуаций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элементов комплексной системы обеспечения безопасности жизнедеятельности населения в муниципальных образованиях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3.1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комплекса средств автоматизации единой дежурно-диспетчерской службы муниципального образования</a:t>
                      </a:r>
                    </a:p>
                  </a:txBody>
                  <a:tcPr marL="48492" marR="48492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3.2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системы-112 на базе ЕДДС муниципального образования 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3.3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муниципальной инфраструктуры аппаратно-программного комплекса «Безопасный город»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3.4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систем связи и оповещения органов управления и сил территориальной подсистемы РСЧС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3.5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Совершенствование комплексной системы информирования и оповещения населения при возникновении и угрозе возникновения ЧС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Направления развития надзорной и контрольной деятельности в области защиты населения и территорий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Порядок разработки, утверждения и согласования плана действий по предупреждению и ликвидации чрезвычайных ситуаций в муниципальном образовании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Международное сотрудничество в области снижения риска ЧС</a:t>
                      </a: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ЗАКЛЮЧЕНИЕ</a:t>
                      </a:r>
                    </a:p>
                  </a:txBody>
                  <a:tcPr marL="48492" marR="484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02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928934"/>
            <a:ext cx="2571768" cy="460648"/>
          </a:xfrm>
        </p:spPr>
        <p:txBody>
          <a:bodyPr/>
          <a:lstStyle/>
          <a:p>
            <a:r>
              <a:rPr lang="ru-RU" sz="1600" b="1" u="sng" dirty="0" smtClean="0"/>
              <a:t>Исполнители работы:</a:t>
            </a:r>
            <a:endParaRPr lang="ru-RU" sz="16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071670" y="3214686"/>
            <a:ext cx="6563072" cy="35719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Олтян И.Ю.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err="1">
                <a:solidFill>
                  <a:schemeClr val="tx1"/>
                </a:solidFill>
              </a:rPr>
              <a:t>п.п</a:t>
            </a:r>
            <a:r>
              <a:rPr lang="ru-RU" sz="1600" dirty="0">
                <a:solidFill>
                  <a:schemeClr val="tx1"/>
                </a:solidFill>
              </a:rPr>
              <a:t>. 2.1–2.3 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Коровин А.И. (глава 1).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Арефьева Е.В.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п. </a:t>
            </a:r>
            <a:r>
              <a:rPr lang="ru-RU" sz="1600" dirty="0" smtClean="0">
                <a:solidFill>
                  <a:schemeClr val="tx1"/>
                </a:solidFill>
              </a:rPr>
              <a:t>2.5, глава 6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err="1" smtClean="0">
                <a:solidFill>
                  <a:schemeClr val="tx1"/>
                </a:solidFill>
              </a:rPr>
              <a:t>Верескун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А.В. (</a:t>
            </a:r>
            <a:r>
              <a:rPr lang="ru-RU" sz="1600" dirty="0" err="1" smtClean="0">
                <a:solidFill>
                  <a:schemeClr val="tx1"/>
                </a:solidFill>
              </a:rPr>
              <a:t>пп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2.4, </a:t>
            </a:r>
            <a:r>
              <a:rPr lang="ru-RU" sz="1600" dirty="0" smtClean="0">
                <a:solidFill>
                  <a:schemeClr val="tx1"/>
                </a:solidFill>
              </a:rPr>
              <a:t>2.6–2.12, глава 5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Морозова О.А.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smtClean="0">
                <a:solidFill>
                  <a:schemeClr val="tx1"/>
                </a:solidFill>
              </a:rPr>
              <a:t>п.2.16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err="1" smtClean="0">
                <a:solidFill>
                  <a:schemeClr val="tx1"/>
                </a:solidFill>
              </a:rPr>
              <a:t>Жданенко</a:t>
            </a:r>
            <a:r>
              <a:rPr lang="ru-RU" sz="1600" dirty="0" smtClean="0">
                <a:solidFill>
                  <a:schemeClr val="tx1"/>
                </a:solidFill>
              </a:rPr>
              <a:t> И.В. (</a:t>
            </a:r>
            <a:r>
              <a:rPr lang="ru-RU" sz="1600" dirty="0">
                <a:solidFill>
                  <a:schemeClr val="tx1"/>
                </a:solidFill>
              </a:rPr>
              <a:t>п. </a:t>
            </a:r>
            <a:r>
              <a:rPr lang="ru-RU" sz="1600" dirty="0" smtClean="0">
                <a:solidFill>
                  <a:schemeClr val="tx1"/>
                </a:solidFill>
              </a:rPr>
              <a:t>2.13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Крапухин В.В. (</a:t>
            </a:r>
            <a:r>
              <a:rPr lang="ru-RU" sz="1600" dirty="0">
                <a:solidFill>
                  <a:schemeClr val="tx1"/>
                </a:solidFill>
              </a:rPr>
              <a:t>п. </a:t>
            </a:r>
            <a:r>
              <a:rPr lang="ru-RU" sz="1600" dirty="0" smtClean="0">
                <a:solidFill>
                  <a:schemeClr val="tx1"/>
                </a:solidFill>
              </a:rPr>
              <a:t>2.14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Лещев К.Г. (</a:t>
            </a:r>
            <a:r>
              <a:rPr lang="ru-RU" sz="1600" dirty="0">
                <a:solidFill>
                  <a:schemeClr val="tx1"/>
                </a:solidFill>
              </a:rPr>
              <a:t>п. </a:t>
            </a:r>
            <a:r>
              <a:rPr lang="ru-RU" sz="1600" dirty="0" smtClean="0">
                <a:solidFill>
                  <a:schemeClr val="tx1"/>
                </a:solidFill>
              </a:rPr>
              <a:t>2.15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Брык Д.И. </a:t>
            </a:r>
            <a:r>
              <a:rPr lang="ru-RU" sz="1600" dirty="0" smtClean="0">
                <a:solidFill>
                  <a:schemeClr val="tx1"/>
                </a:solidFill>
              </a:rPr>
              <a:t>(глава 4).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err="1" smtClean="0">
                <a:solidFill>
                  <a:schemeClr val="tx1"/>
                </a:solidFill>
              </a:rPr>
              <a:t>Свентская</a:t>
            </a:r>
            <a:r>
              <a:rPr lang="ru-RU" sz="1600" dirty="0" smtClean="0">
                <a:solidFill>
                  <a:schemeClr val="tx1"/>
                </a:solidFill>
              </a:rPr>
              <a:t> Н.В. </a:t>
            </a:r>
            <a:r>
              <a:rPr lang="ru-RU" sz="1600" dirty="0">
                <a:solidFill>
                  <a:schemeClr val="tx1"/>
                </a:solidFill>
              </a:rPr>
              <a:t>(</a:t>
            </a:r>
            <a:r>
              <a:rPr lang="ru-RU" sz="1600" dirty="0" err="1">
                <a:solidFill>
                  <a:schemeClr val="tx1"/>
                </a:solidFill>
              </a:rPr>
              <a:t>п.п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3.1–3.3)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Папков С.В. (</a:t>
            </a:r>
            <a:r>
              <a:rPr lang="ru-RU" sz="1600" dirty="0" err="1">
                <a:solidFill>
                  <a:schemeClr val="tx1"/>
                </a:solidFill>
              </a:rPr>
              <a:t>п.п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 3.4 –</a:t>
            </a:r>
            <a:r>
              <a:rPr lang="ru-RU" sz="1600" dirty="0" smtClean="0">
                <a:solidFill>
                  <a:schemeClr val="tx1"/>
                </a:solidFill>
              </a:rPr>
              <a:t>3.5)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Фалеев </a:t>
            </a:r>
            <a:r>
              <a:rPr lang="ru-RU" sz="1600" dirty="0" smtClean="0">
                <a:solidFill>
                  <a:schemeClr val="tx1"/>
                </a:solidFill>
              </a:rPr>
              <a:t>М.И. (главный редактор).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err="1" smtClean="0">
                <a:solidFill>
                  <a:schemeClr val="tx1"/>
                </a:solidFill>
              </a:rPr>
              <a:t>Жданенко</a:t>
            </a:r>
            <a:r>
              <a:rPr lang="ru-RU" sz="1600" dirty="0" smtClean="0">
                <a:solidFill>
                  <a:schemeClr val="tx1"/>
                </a:solidFill>
              </a:rPr>
              <a:t> И.В., </a:t>
            </a:r>
            <a:r>
              <a:rPr lang="ru-RU" sz="1600" dirty="0" err="1" smtClean="0">
                <a:solidFill>
                  <a:schemeClr val="tx1"/>
                </a:solidFill>
              </a:rPr>
              <a:t>Бульдина</a:t>
            </a:r>
            <a:r>
              <a:rPr lang="ru-RU" sz="1600" dirty="0" smtClean="0">
                <a:solidFill>
                  <a:schemeClr val="tx1"/>
                </a:solidFill>
              </a:rPr>
              <a:t> Н.Ю. (редакторы).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66" y="-24"/>
            <a:ext cx="451347" cy="4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Картинки по запросу писат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736" y="4174577"/>
            <a:ext cx="1909752" cy="1925756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00166" y="369332"/>
            <a:ext cx="74643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монографии изложены научные, правовые и организационные аспекты управления рисками техногенных катастроф и стихийных бедствий.</a:t>
            </a:r>
          </a:p>
          <a:p>
            <a:r>
              <a:rPr lang="ru-RU" sz="1600" dirty="0"/>
              <a:t>Монография предназначена для руководителей и специалистов органов местного самоуправления,  а также руководителей и специалистов в </a:t>
            </a:r>
            <a:r>
              <a:rPr lang="ru-RU" sz="1600" dirty="0" smtClean="0"/>
              <a:t>     области </a:t>
            </a:r>
            <a:r>
              <a:rPr lang="ru-RU" sz="1600" dirty="0"/>
              <a:t>гражданской обороны и защиты от чрезвычайных ситуаций.</a:t>
            </a:r>
          </a:p>
          <a:p>
            <a:r>
              <a:rPr lang="ru-RU" sz="1600" dirty="0"/>
              <a:t>Монография может быть использована в учебных заведениях, </a:t>
            </a:r>
            <a:r>
              <a:rPr lang="ru-RU" sz="1600" dirty="0" err="1" smtClean="0"/>
              <a:t>осущест</a:t>
            </a:r>
            <a:r>
              <a:rPr lang="ru-RU" sz="1600" dirty="0" smtClean="0"/>
              <a:t>-  </a:t>
            </a:r>
            <a:r>
              <a:rPr lang="ru-RU" sz="1600" dirty="0" err="1" smtClean="0"/>
              <a:t>вляющих</a:t>
            </a:r>
            <a:r>
              <a:rPr lang="ru-RU" sz="1600" dirty="0" smtClean="0"/>
              <a:t> </a:t>
            </a:r>
            <a:r>
              <a:rPr lang="ru-RU" sz="1600" dirty="0"/>
              <a:t>подготовку в соответствии с Федеральным государственным </a:t>
            </a:r>
            <a:r>
              <a:rPr lang="ru-RU" sz="1600" dirty="0" smtClean="0"/>
              <a:t>    образовательным </a:t>
            </a:r>
            <a:r>
              <a:rPr lang="ru-RU" sz="1600" dirty="0"/>
              <a:t>стандартом высшего образования по направлению </a:t>
            </a:r>
            <a:r>
              <a:rPr lang="ru-RU" sz="1600" dirty="0" smtClean="0"/>
              <a:t>    подготовки </a:t>
            </a:r>
            <a:r>
              <a:rPr lang="ru-RU" sz="1600" dirty="0"/>
              <a:t>20.06.1 «</a:t>
            </a:r>
            <a:r>
              <a:rPr lang="ru-RU" sz="1600" dirty="0" err="1"/>
              <a:t>Техносферная</a:t>
            </a:r>
            <a:r>
              <a:rPr lang="ru-RU" sz="1600" dirty="0"/>
              <a:t> безопасность</a:t>
            </a:r>
            <a:r>
              <a:rPr lang="ru-RU" sz="1600" dirty="0" smtClean="0"/>
              <a:t>».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38915" name="Picture 3" descr="Картинки по запросу монограф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1044471" cy="814364"/>
          </a:xfrm>
          <a:prstGeom prst="rect">
            <a:avLst/>
          </a:prstGeom>
          <a:noFill/>
        </p:spPr>
      </p:pic>
      <p:pic>
        <p:nvPicPr>
          <p:cNvPr id="8" name="Picture 2" descr="http://rintd.ru/sites/default/files/text37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4478"/>
            <a:ext cx="1071570" cy="39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216" y="116632"/>
            <a:ext cx="7524328" cy="836712"/>
          </a:xfrm>
        </p:spPr>
        <p:txBody>
          <a:bodyPr/>
          <a:lstStyle/>
          <a:p>
            <a:r>
              <a:rPr lang="ru-RU" sz="1600" dirty="0" smtClean="0"/>
              <a:t>ГЛАВА </a:t>
            </a:r>
            <a:r>
              <a:rPr lang="ru-RU" sz="1600" dirty="0"/>
              <a:t>1. Краткая характеристика чрезвычайных ситуаций, </a:t>
            </a:r>
            <a:r>
              <a:rPr lang="ru-RU" sz="1600" dirty="0" err="1" smtClean="0"/>
              <a:t>современ</a:t>
            </a:r>
            <a:r>
              <a:rPr lang="ru-RU" sz="1600" dirty="0" smtClean="0"/>
              <a:t>-  </a:t>
            </a:r>
            <a:r>
              <a:rPr lang="ru-RU" sz="1600" dirty="0" err="1" smtClean="0"/>
              <a:t>ных</a:t>
            </a:r>
            <a:r>
              <a:rPr lang="ru-RU" sz="1600" dirty="0" smtClean="0"/>
              <a:t> </a:t>
            </a:r>
            <a:r>
              <a:rPr lang="ru-RU" sz="1600" dirty="0"/>
              <a:t>вызовов и угроз, влияющих на безопасность жизнедеятельности </a:t>
            </a:r>
            <a:r>
              <a:rPr lang="ru-RU" sz="1600" dirty="0" smtClean="0"/>
              <a:t> населения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61767213"/>
              </p:ext>
            </p:extLst>
          </p:nvPr>
        </p:nvGraphicFramePr>
        <p:xfrm>
          <a:off x="1691680" y="980728"/>
          <a:ext cx="61206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32040" y="980728"/>
            <a:ext cx="2904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Доли ЧС  различного характера в Российской Федерации </a:t>
            </a:r>
            <a:endParaRPr lang="ru-RU" sz="1400" dirty="0" smtClean="0"/>
          </a:p>
          <a:p>
            <a:pPr algn="ctr"/>
            <a:r>
              <a:rPr lang="ru-RU" sz="1400" dirty="0" smtClean="0"/>
              <a:t>за 2009-2016 </a:t>
            </a:r>
            <a:r>
              <a:rPr lang="ru-RU" sz="1400" dirty="0"/>
              <a:t>годы.</a:t>
            </a:r>
            <a:endParaRPr lang="ru-RU" sz="14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56148323"/>
              </p:ext>
            </p:extLst>
          </p:nvPr>
        </p:nvGraphicFramePr>
        <p:xfrm>
          <a:off x="2195736" y="3861048"/>
          <a:ext cx="51125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48064" y="3933056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Доли техногенных, природных и биолого-социальных ЧС</a:t>
            </a:r>
          </a:p>
          <a:p>
            <a:pPr algn="ctr"/>
            <a:r>
              <a:rPr lang="ru-RU" sz="1400" dirty="0"/>
              <a:t>в Российской Федерации </a:t>
            </a:r>
            <a:endParaRPr lang="ru-RU" sz="1400" dirty="0" smtClean="0"/>
          </a:p>
          <a:p>
            <a:pPr algn="ctr"/>
            <a:r>
              <a:rPr lang="ru-RU" sz="1400" dirty="0" smtClean="0"/>
              <a:t>за </a:t>
            </a:r>
            <a:r>
              <a:rPr lang="ru-RU" sz="1400" dirty="0"/>
              <a:t>2009-2016 годы</a:t>
            </a:r>
          </a:p>
        </p:txBody>
      </p:sp>
    </p:spTree>
    <p:extLst>
      <p:ext uri="{BB962C8B-B14F-4D97-AF65-F5344CB8AC3E}">
        <p14:creationId xmlns:p14="http://schemas.microsoft.com/office/powerpoint/2010/main" val="288198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1663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2.2. Нормативно-правовое регулирование по управлению рисками ЧС в муниципальных образованиях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7" y="4437112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Блок-схема процесса управления риском </a:t>
            </a:r>
            <a:endParaRPr lang="ru-RU" sz="1400" dirty="0" smtClean="0"/>
          </a:p>
          <a:p>
            <a:pPr algn="ctr"/>
            <a:r>
              <a:rPr lang="ru-RU" sz="1400" dirty="0" smtClean="0"/>
              <a:t>[</a:t>
            </a:r>
            <a:r>
              <a:rPr lang="ru-RU" sz="1400" dirty="0"/>
              <a:t>ГОСТ Р ИСО 31000—2010 «Менеджмент риска. </a:t>
            </a:r>
            <a:endParaRPr lang="ru-RU" sz="1400" dirty="0" smtClean="0"/>
          </a:p>
          <a:p>
            <a:pPr algn="ctr"/>
            <a:r>
              <a:rPr lang="ru-RU" sz="1400" dirty="0" smtClean="0"/>
              <a:t>Принципы </a:t>
            </a:r>
            <a:r>
              <a:rPr lang="ru-RU" sz="1400" dirty="0"/>
              <a:t>и руководство»] </a:t>
            </a:r>
            <a:endParaRPr lang="ru-RU" sz="1400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/>
              <a:t>применительно к риску ЧС)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548680"/>
            <a:ext cx="29878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Основными </a:t>
            </a:r>
            <a:r>
              <a:rPr lang="ru-RU" sz="1200" b="1" i="1" dirty="0"/>
              <a:t>методами воздействия на риск</a:t>
            </a:r>
            <a:r>
              <a:rPr lang="ru-RU" sz="1200" b="1" dirty="0"/>
              <a:t> являются </a:t>
            </a:r>
            <a:endParaRPr lang="ru-RU" sz="1200" b="1" dirty="0" smtClean="0"/>
          </a:p>
          <a:p>
            <a:r>
              <a:rPr lang="ru-RU" sz="1200" b="1" dirty="0" smtClean="0"/>
              <a:t>[</a:t>
            </a:r>
            <a:r>
              <a:rPr lang="ru-RU" sz="1200" b="1" dirty="0"/>
              <a:t>ГОСТ Р ИСО 31000—2010]:</a:t>
            </a:r>
          </a:p>
          <a:p>
            <a:r>
              <a:rPr lang="ru-RU" sz="1100" i="1" dirty="0"/>
              <a:t>избежание риска ЧС</a:t>
            </a:r>
            <a:r>
              <a:rPr lang="ru-RU" sz="1100" dirty="0"/>
              <a:t> политическими, нормативно-правовыми и организационно-административными методами (например, запрет строительства в зоне катастрофического затопления, проведение эвакуационных мероприятий);</a:t>
            </a:r>
          </a:p>
          <a:p>
            <a:r>
              <a:rPr lang="ru-RU" sz="1100" i="1" dirty="0"/>
              <a:t>принятие риска ЧС</a:t>
            </a:r>
            <a:r>
              <a:rPr lang="ru-RU" sz="1100" dirty="0"/>
              <a:t> на ответственность руководителя организационно-административными и инженерно-техническими методами (например, создание запасов материальных ресурсов для ликвидации ЧС);</a:t>
            </a:r>
          </a:p>
          <a:p>
            <a:r>
              <a:rPr lang="ru-RU" sz="1100" i="1" dirty="0"/>
              <a:t>устранение источника риска ЧС</a:t>
            </a:r>
            <a:r>
              <a:rPr lang="ru-RU" sz="1100" dirty="0"/>
              <a:t> политическими, организационно-административными и инженерно-техническими методами (например, перевод технологии водоподготовки водопроводных станций на гипохлорит натрия);</a:t>
            </a:r>
          </a:p>
          <a:p>
            <a:r>
              <a:rPr lang="ru-RU" sz="1100" i="1" dirty="0"/>
              <a:t>изменение (снижение) вероятности ЧС</a:t>
            </a:r>
            <a:r>
              <a:rPr lang="ru-RU" sz="1100" dirty="0"/>
              <a:t> организационно-административными и инженерно-техническими методами (например, установка обратного клапана и запорной арматуры);</a:t>
            </a:r>
          </a:p>
          <a:p>
            <a:r>
              <a:rPr lang="ru-RU" sz="1100" i="1" dirty="0"/>
              <a:t>изменение (снижение) последствий ЧС</a:t>
            </a:r>
            <a:r>
              <a:rPr lang="ru-RU" sz="1100" dirty="0"/>
              <a:t> организационно-административными и инженерно-техническими методами (например, устройство защитной дамбы);</a:t>
            </a:r>
          </a:p>
          <a:p>
            <a:r>
              <a:rPr lang="ru-RU" sz="1100" i="1" dirty="0"/>
              <a:t>разделение риска ЧС с другой стороной или сторо</a:t>
            </a:r>
            <a:r>
              <a:rPr lang="ru-RU" sz="1100" dirty="0"/>
              <a:t>нами (например, страхование от рисков ЧС).</a:t>
            </a:r>
          </a:p>
          <a:p>
            <a:r>
              <a:rPr lang="ru-RU" sz="1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800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43042" y="837466"/>
            <a:ext cx="73581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Наиболее общим показателем риска в рамках технократической концепции является следующий: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3000364" y="1285860"/>
          <a:ext cx="49450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Формула" r:id="rId3" imgW="4940280" imgH="457200" progId="Equation.3">
                  <p:embed/>
                </p:oleObj>
              </mc:Choice>
              <mc:Fallback>
                <p:oleObj name="Формула" r:id="rId3" imgW="4940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1285860"/>
                        <a:ext cx="49450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43042" y="1687354"/>
            <a:ext cx="74295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2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Согласно положениям национального стандарта, количественными показателями риска являются:</a:t>
            </a:r>
            <a:endParaRPr kumimoji="0" lang="ru-RU" altLang="ja-JP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2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индивидуальный риск чрезвычайной ситуации</a:t>
            </a:r>
            <a:r>
              <a:rPr kumimoji="0" lang="ru-RU" altLang="ja-JP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определяемый как вероятность гибели за год отдельного человека на рассматриваемой территории в результате возможного воздействия всей совокупности поражающих факторов источников чрезвычайной ситуации;</a:t>
            </a:r>
            <a:endParaRPr kumimoji="0" lang="ru-RU" altLang="ja-JP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2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коллективный риск чрезвычайной ситуации</a:t>
            </a:r>
            <a:r>
              <a:rPr kumimoji="0" lang="ru-RU" altLang="ja-JP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определяемый как математическое ожидание числа погибших в результате возможного воздействия всей совокупности поражающих факторов источников чрезвычайной ситуации на рассматриваемой территории за год;</a:t>
            </a:r>
            <a:endParaRPr kumimoji="0" lang="ru-RU" altLang="ja-JP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2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потенциальный территориальный риск чрезвычайной ситуации</a:t>
            </a:r>
            <a:r>
              <a:rPr kumimoji="0" lang="ru-RU" altLang="ja-JP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определяемый как вероятность возникновения за год на рассматриваемой территории всей совокупности поражающих факторов источников возможной чрезвычайной ситуации с уровнем, который может привести к гибели людей и причинению материального ущерба;</a:t>
            </a:r>
            <a:endParaRPr kumimoji="0" lang="ru-RU" altLang="ja-JP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2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социальный риск чрезвычайной ситуации</a:t>
            </a:r>
            <a:r>
              <a:rPr kumimoji="0" lang="ru-RU" altLang="ja-JP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определяемый как вероятность гибели на рассматриваемой территории за год одновременно более чем десяти человек в результате возможного воздействия всей совокупности поражающих факторов источников чрезвычайной ситуации.</a:t>
            </a:r>
            <a:endParaRPr kumimoji="0" lang="ru-RU" altLang="ja-JP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2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экономический риск чрезвычайной ситуации</a:t>
            </a:r>
            <a:r>
              <a:rPr kumimoji="0" lang="ru-RU" altLang="ja-JP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определяемый как математическое ожидание случайной величины материального ущерба от чрезвычайной ситуации на рассматриваемой территории за год.</a:t>
            </a:r>
            <a:endParaRPr kumimoji="0" lang="ru-RU" altLang="ja-JP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2.3.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Существующие и перспективные методы оценки риска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чрезвычайных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ситуаций в муниципальном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40131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33184738"/>
              </p:ext>
            </p:extLst>
          </p:nvPr>
        </p:nvGraphicFramePr>
        <p:xfrm>
          <a:off x="2255361" y="548680"/>
          <a:ext cx="6120130" cy="328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94315" y="3886353"/>
            <a:ext cx="5042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Основные количественные методы оценки риска ЧС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43711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На сегодняшний момент  при прогнозировании рисков ЧС наиболее хорошо зарекомендовали себя методы корреляционно-регрессионного анализа, экспертного оценивания, методы </a:t>
            </a:r>
            <a:r>
              <a:rPr lang="ru-RU" sz="1200" dirty="0" smtClean="0">
                <a:solidFill>
                  <a:schemeClr val="tx2"/>
                </a:solidFill>
              </a:rPr>
              <a:t>          сценарного </a:t>
            </a:r>
            <a:r>
              <a:rPr lang="ru-RU" sz="1200" dirty="0">
                <a:solidFill>
                  <a:schemeClr val="tx2"/>
                </a:solidFill>
              </a:rPr>
              <a:t>подхода, методы имитационного моделирования. 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Вторым </a:t>
            </a:r>
            <a:r>
              <a:rPr lang="ru-RU" sz="1200" dirty="0">
                <a:solidFill>
                  <a:schemeClr val="tx2"/>
                </a:solidFill>
              </a:rPr>
              <a:t>перспективным направлением оценки риска ЧС является </a:t>
            </a:r>
            <a:r>
              <a:rPr lang="ru-RU" sz="1200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1200" dirty="0">
                <a:solidFill>
                  <a:schemeClr val="tx2"/>
                </a:solidFill>
              </a:rPr>
              <a:t>метода </a:t>
            </a:r>
            <a:r>
              <a:rPr lang="ru-RU" sz="1200" dirty="0" smtClean="0">
                <a:solidFill>
                  <a:schemeClr val="tx2"/>
                </a:solidFill>
              </a:rPr>
              <a:t>         индексов </a:t>
            </a:r>
            <a:r>
              <a:rPr lang="ru-RU" sz="1200" dirty="0">
                <a:solidFill>
                  <a:schemeClr val="tx2"/>
                </a:solidFill>
              </a:rPr>
              <a:t>риска.</a:t>
            </a:r>
          </a:p>
        </p:txBody>
      </p:sp>
    </p:spTree>
    <p:extLst>
      <p:ext uri="{BB962C8B-B14F-4D97-AF65-F5344CB8AC3E}">
        <p14:creationId xmlns:p14="http://schemas.microsoft.com/office/powerpoint/2010/main" val="365406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2895</Words>
  <Application>Microsoft Office PowerPoint</Application>
  <PresentationFormat>Экран (4:3)</PresentationFormat>
  <Paragraphs>378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Custom Design</vt:lpstr>
      <vt:lpstr>Формула</vt:lpstr>
      <vt:lpstr>Презентация PowerPoint</vt:lpstr>
      <vt:lpstr>СОЗДАНИЕ НАУЧНО-ПОПУЛЯРНОГО ПОСОБИЯ ПО УПРАВЛЕНИЮ РИСКАМИ ТЕХНОГЕННЫХ И ПРИРОДНЫХ ЧРЕЗВЫЧАЙНЫХ  СИТУАЦИЙ (ДЛЯ РУКОВОДИТЕЛЕЙ МУНИЦИПАЛЬНЫХ  ОБРАЗОВАНИЙ)</vt:lpstr>
      <vt:lpstr>УПРАВЛЕНИЕ РИСКАМИ ТЕХНОГЕННЫХ И ПРИРОДНЫХ  ЧРЕЗВЧАЙНЫХ СИТУАЦИЙ (ДЛЯ РУКОВОДИТЕЛЕЙ МУНИЦИПАЛЬНЫХ ОБРАЗОВАНИЙ)</vt:lpstr>
      <vt:lpstr>Презентация PowerPoint</vt:lpstr>
      <vt:lpstr>Презентация PowerPoint</vt:lpstr>
      <vt:lpstr>ГЛАВА 1. Краткая характеристика чрезвычайных ситуаций, современ-  ных вызовов и угроз, влияющих на безопасность жизнедеятельности 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Жданенко Ирина Васильевна</cp:lastModifiedBy>
  <cp:revision>183</cp:revision>
  <dcterms:created xsi:type="dcterms:W3CDTF">2014-04-01T16:35:38Z</dcterms:created>
  <dcterms:modified xsi:type="dcterms:W3CDTF">2017-10-03T12:31:15Z</dcterms:modified>
</cp:coreProperties>
</file>