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2.xml" ContentType="application/vnd.openxmlformats-officedocument.drawingml.chartshapes+xml"/>
  <Override PartName="/ppt/charts/chart21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drawings/drawing6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drawings/drawing7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drawings/drawing8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drawings/drawing9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8.xml" ContentType="application/vnd.openxmlformats-officedocument.drawingml.chart+xml"/>
  <Override PartName="/ppt/drawings/drawing10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9.xml" ContentType="application/vnd.openxmlformats-officedocument.drawingml.chart+xml"/>
  <Override PartName="/ppt/drawings/drawing11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30.xml" ContentType="application/vnd.openxmlformats-officedocument.drawingml.chart+xml"/>
  <Override PartName="/ppt/drawings/drawing12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4212" r:id="rId1"/>
  </p:sldMasterIdLst>
  <p:notesMasterIdLst>
    <p:notesMasterId r:id="rId60"/>
  </p:notesMasterIdLst>
  <p:handoutMasterIdLst>
    <p:handoutMasterId r:id="rId61"/>
  </p:handoutMasterIdLst>
  <p:sldIdLst>
    <p:sldId id="384" r:id="rId2"/>
    <p:sldId id="489" r:id="rId3"/>
    <p:sldId id="449" r:id="rId4"/>
    <p:sldId id="450" r:id="rId5"/>
    <p:sldId id="459" r:id="rId6"/>
    <p:sldId id="460" r:id="rId7"/>
    <p:sldId id="507" r:id="rId8"/>
    <p:sldId id="461" r:id="rId9"/>
    <p:sldId id="463" r:id="rId10"/>
    <p:sldId id="466" r:id="rId11"/>
    <p:sldId id="520" r:id="rId12"/>
    <p:sldId id="519" r:id="rId13"/>
    <p:sldId id="260" r:id="rId14"/>
    <p:sldId id="262" r:id="rId15"/>
    <p:sldId id="261" r:id="rId16"/>
    <p:sldId id="403" r:id="rId17"/>
    <p:sldId id="467" r:id="rId18"/>
    <p:sldId id="464" r:id="rId19"/>
    <p:sldId id="465" r:id="rId20"/>
    <p:sldId id="486" r:id="rId21"/>
    <p:sldId id="439" r:id="rId22"/>
    <p:sldId id="440" r:id="rId23"/>
    <p:sldId id="441" r:id="rId24"/>
    <p:sldId id="442" r:id="rId25"/>
    <p:sldId id="443" r:id="rId26"/>
    <p:sldId id="444" r:id="rId27"/>
    <p:sldId id="511" r:id="rId28"/>
    <p:sldId id="388" r:id="rId29"/>
    <p:sldId id="485" r:id="rId30"/>
    <p:sldId id="389" r:id="rId31"/>
    <p:sldId id="390" r:id="rId32"/>
    <p:sldId id="413" r:id="rId33"/>
    <p:sldId id="391" r:id="rId34"/>
    <p:sldId id="392" r:id="rId35"/>
    <p:sldId id="393" r:id="rId36"/>
    <p:sldId id="394" r:id="rId37"/>
    <p:sldId id="395" r:id="rId38"/>
    <p:sldId id="469" r:id="rId39"/>
    <p:sldId id="487" r:id="rId40"/>
    <p:sldId id="398" r:id="rId41"/>
    <p:sldId id="470" r:id="rId42"/>
    <p:sldId id="514" r:id="rId43"/>
    <p:sldId id="473" r:id="rId44"/>
    <p:sldId id="515" r:id="rId45"/>
    <p:sldId id="475" r:id="rId46"/>
    <p:sldId id="476" r:id="rId47"/>
    <p:sldId id="477" r:id="rId48"/>
    <p:sldId id="517" r:id="rId49"/>
    <p:sldId id="478" r:id="rId50"/>
    <p:sldId id="479" r:id="rId51"/>
    <p:sldId id="480" r:id="rId52"/>
    <p:sldId id="481" r:id="rId53"/>
    <p:sldId id="419" r:id="rId54"/>
    <p:sldId id="471" r:id="rId55"/>
    <p:sldId id="518" r:id="rId56"/>
    <p:sldId id="510" r:id="rId57"/>
    <p:sldId id="509" r:id="rId58"/>
    <p:sldId id="400" r:id="rId59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F2EF9C8-87E9-49A4-B42A-E7E74B61AC66}">
          <p14:sldIdLst>
            <p14:sldId id="384"/>
            <p14:sldId id="489"/>
            <p14:sldId id="449"/>
            <p14:sldId id="450"/>
            <p14:sldId id="459"/>
            <p14:sldId id="460"/>
            <p14:sldId id="507"/>
            <p14:sldId id="461"/>
            <p14:sldId id="463"/>
            <p14:sldId id="466"/>
            <p14:sldId id="520"/>
            <p14:sldId id="519"/>
            <p14:sldId id="260"/>
            <p14:sldId id="262"/>
            <p14:sldId id="261"/>
            <p14:sldId id="403"/>
            <p14:sldId id="467"/>
            <p14:sldId id="464"/>
            <p14:sldId id="465"/>
            <p14:sldId id="486"/>
            <p14:sldId id="439"/>
            <p14:sldId id="440"/>
            <p14:sldId id="441"/>
            <p14:sldId id="442"/>
            <p14:sldId id="443"/>
            <p14:sldId id="444"/>
            <p14:sldId id="511"/>
            <p14:sldId id="388"/>
            <p14:sldId id="485"/>
            <p14:sldId id="389"/>
            <p14:sldId id="390"/>
            <p14:sldId id="413"/>
            <p14:sldId id="391"/>
            <p14:sldId id="392"/>
            <p14:sldId id="393"/>
            <p14:sldId id="394"/>
            <p14:sldId id="395"/>
            <p14:sldId id="469"/>
            <p14:sldId id="487"/>
            <p14:sldId id="398"/>
            <p14:sldId id="470"/>
            <p14:sldId id="514"/>
          </p14:sldIdLst>
        </p14:section>
        <p14:section name="Раздел без заголовка" id="{BF1E392A-EF2D-4679-B63C-4653C88CDE0A}">
          <p14:sldIdLst>
            <p14:sldId id="473"/>
            <p14:sldId id="515"/>
            <p14:sldId id="475"/>
            <p14:sldId id="476"/>
          </p14:sldIdLst>
        </p14:section>
        <p14:section name="Раздел без заголовка" id="{82428C0E-7C64-439D-A638-20C3C32BA66D}">
          <p14:sldIdLst>
            <p14:sldId id="477"/>
            <p14:sldId id="517"/>
            <p14:sldId id="478"/>
            <p14:sldId id="479"/>
            <p14:sldId id="480"/>
            <p14:sldId id="481"/>
            <p14:sldId id="419"/>
            <p14:sldId id="471"/>
            <p14:sldId id="518"/>
            <p14:sldId id="510"/>
            <p14:sldId id="509"/>
            <p14:sldId id="4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33CC"/>
    <a:srgbClr val="0909E7"/>
    <a:srgbClr val="754A3B"/>
    <a:srgbClr val="BBC62A"/>
    <a:srgbClr val="660066"/>
    <a:srgbClr val="6AF757"/>
    <a:srgbClr val="00FF00"/>
    <a:srgbClr val="9F9261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5657" autoAdjust="0"/>
  </p:normalViewPr>
  <p:slideViewPr>
    <p:cSldViewPr>
      <p:cViewPr varScale="1">
        <p:scale>
          <a:sx n="112" d="100"/>
          <a:sy n="112" d="100"/>
        </p:scale>
        <p:origin x="-17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5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6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7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8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9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0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1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2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3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25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Объем производства продукции растениеводства, млн. руб.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3B5-4879-BB37-FA3AB0F06A8D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B5-4879-BB37-FA3AB0F06A8D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B5-4879-BB37-FA3AB0F06A8D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B5-4879-BB37-FA3AB0F06A8D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3B5-4879-BB37-FA3AB0F06A8D}"/>
              </c:ext>
            </c:extLst>
          </c:dPt>
          <c:cat>
            <c:numRef>
              <c:f>Лист2!$A$3:$A$18</c:f>
              <c:numCache>
                <c:formatCode>General</c:formatCode>
                <c:ptCount val="16"/>
                <c:pt idx="0">
                  <c:v>2017</c:v>
                </c:pt>
                <c:pt idx="2">
                  <c:v>2018</c:v>
                </c:pt>
                <c:pt idx="4">
                  <c:v>2019</c:v>
                </c:pt>
                <c:pt idx="6">
                  <c:v>2020</c:v>
                </c:pt>
                <c:pt idx="8">
                  <c:v>2021</c:v>
                </c:pt>
                <c:pt idx="10">
                  <c:v>2022</c:v>
                </c:pt>
                <c:pt idx="12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Лист2!$B$3:$B$18</c:f>
              <c:numCache>
                <c:formatCode>General</c:formatCode>
                <c:ptCount val="16"/>
                <c:pt idx="0">
                  <c:v>1070.759</c:v>
                </c:pt>
                <c:pt idx="2">
                  <c:v>1017.1664412910002</c:v>
                </c:pt>
                <c:pt idx="4">
                  <c:v>1015.0314089307307</c:v>
                </c:pt>
                <c:pt idx="6">
                  <c:v>1055.6566412067748</c:v>
                </c:pt>
                <c:pt idx="7">
                  <c:v>1057.7794644681253</c:v>
                </c:pt>
                <c:pt idx="8">
                  <c:v>1101.7463282060064</c:v>
                </c:pt>
                <c:pt idx="9">
                  <c:v>1102.3214882761824</c:v>
                </c:pt>
                <c:pt idx="10">
                  <c:v>1151.525981913607</c:v>
                </c:pt>
                <c:pt idx="11">
                  <c:v>1157.8747703228485</c:v>
                </c:pt>
                <c:pt idx="12">
                  <c:v>1199.7162504709363</c:v>
                </c:pt>
                <c:pt idx="13">
                  <c:v>1207.8699304462</c:v>
                </c:pt>
                <c:pt idx="14">
                  <c:v>1255.5371016521278</c:v>
                </c:pt>
                <c:pt idx="15">
                  <c:v>1265.4646260981308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3B5-4879-BB37-FA3AB0F06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14944"/>
        <c:axId val="39316480"/>
      </c:barChart>
      <c:catAx>
        <c:axId val="3931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9316480"/>
        <c:crosses val="autoZero"/>
        <c:auto val="1"/>
        <c:lblAlgn val="ctr"/>
        <c:lblOffset val="100"/>
        <c:noMultiLvlLbl val="0"/>
      </c:catAx>
      <c:valAx>
        <c:axId val="39316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314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40"/>
            </a:pPr>
            <a:r>
              <a:rPr lang="ru-RU" sz="1440" dirty="0"/>
              <a:t>2020 год</a:t>
            </a:r>
          </a:p>
        </c:rich>
      </c:tx>
      <c:layout>
        <c:manualLayout>
          <c:xMode val="edge"/>
          <c:yMode val="edge"/>
          <c:x val="5.1412111617227745E-2"/>
          <c:y val="0.5811176316666565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532468614598398"/>
          <c:y val="0.54263908542325712"/>
          <c:w val="0.68393326667407828"/>
          <c:h val="0.443988453897281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Lbls>
            <c:dLbl>
              <c:idx val="0"/>
              <c:layout>
                <c:manualLayout>
                  <c:x val="-0.18518775691589823"/>
                  <c:y val="-6.48416515811968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1-48BF-8580-1961A9E0DF0D}"/>
                </c:ext>
              </c:extLst>
            </c:dLbl>
            <c:dLbl>
              <c:idx val="1"/>
              <c:layout>
                <c:manualLayout>
                  <c:x val="0.15285338666074141"/>
                  <c:y val="1.29683303162394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F1-48BF-8580-1961A9E0DF0D}"/>
                </c:ext>
              </c:extLst>
            </c:dLbl>
            <c:dLbl>
              <c:idx val="2"/>
              <c:layout>
                <c:manualLayout>
                  <c:x val="-5.2910787690256832E-2"/>
                  <c:y val="-1.55619963794872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F1-48BF-8580-1961A9E0DF0D}"/>
                </c:ext>
              </c:extLst>
            </c:dLbl>
            <c:dLbl>
              <c:idx val="3"/>
              <c:layout>
                <c:manualLayout>
                  <c:x val="3.2334370255156855E-2"/>
                  <c:y val="-3.11239927589747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F1-48BF-8580-1961A9E0DF0D}"/>
                </c:ext>
              </c:extLst>
            </c:dLbl>
            <c:dLbl>
              <c:idx val="4"/>
              <c:layout>
                <c:manualLayout>
                  <c:x val="3.2334370255156855E-2"/>
                  <c:y val="-5.70606533914533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F1-48BF-8580-1961A9E0DF0D}"/>
                </c:ext>
              </c:extLst>
            </c:dLbl>
            <c:dLbl>
              <c:idx val="5"/>
              <c:layout>
                <c:manualLayout>
                  <c:x val="0.15579287486575571"/>
                  <c:y val="-5.70606533914533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F1-48BF-8580-1961A9E0DF0D}"/>
                </c:ext>
              </c:extLst>
            </c:dLbl>
            <c:dLbl>
              <c:idx val="6"/>
              <c:layout>
                <c:manualLayout>
                  <c:x val="0.12639799281561309"/>
                  <c:y val="2.59366606324788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F1-48BF-8580-1961A9E0DF0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Госпошлина</c:v>
                </c:pt>
                <c:pt idx="3">
                  <c:v>Доходы от использования имущества</c:v>
                </c:pt>
                <c:pt idx="4">
                  <c:v>Доходы от продажи (не)материальных активов</c:v>
                </c:pt>
                <c:pt idx="5">
                  <c:v>Штрафы, санкции</c:v>
                </c:pt>
                <c:pt idx="6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60.6</c:v>
                </c:pt>
                <c:pt idx="1">
                  <c:v>25.9</c:v>
                </c:pt>
                <c:pt idx="2">
                  <c:v>2.1</c:v>
                </c:pt>
                <c:pt idx="3">
                  <c:v>10.9</c:v>
                </c:pt>
                <c:pt idx="4">
                  <c:v>0.3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6F1-48BF-8580-1961A9E0D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1.0942997074399136E-2"/>
          <c:y val="3.2269806278834332E-4"/>
          <c:w val="0.98023853831055807"/>
          <c:h val="0.50073622220987823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2021 год</a:t>
            </a:r>
          </a:p>
        </c:rich>
      </c:tx>
      <c:layout>
        <c:manualLayout>
          <c:xMode val="edge"/>
          <c:yMode val="edge"/>
          <c:x val="0.81135532606578564"/>
          <c:y val="0.1817138163099724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01216835704985E-2"/>
          <c:y val="0.24398846256140139"/>
          <c:w val="0.81443456295317662"/>
          <c:h val="0.643258072335404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4"/>
              <c:layout>
                <c:manualLayout>
                  <c:x val="-3.4358917337499219E-2"/>
                  <c:y val="-0.103567617066117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5F-41DA-B842-A8FA6BEB7A5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61.9</c:v>
                </c:pt>
                <c:pt idx="1">
                  <c:v>25.7</c:v>
                </c:pt>
                <c:pt idx="2">
                  <c:v>2</c:v>
                </c:pt>
                <c:pt idx="3">
                  <c:v>10.1</c:v>
                </c:pt>
                <c:pt idx="4">
                  <c:v>0.2</c:v>
                </c:pt>
                <c:pt idx="5">
                  <c:v>0.09</c:v>
                </c:pt>
                <c:pt idx="6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5F-41DA-B842-A8FA6BEB7A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2022</a:t>
            </a:r>
            <a:r>
              <a:rPr lang="ru-RU" baseline="0" dirty="0"/>
              <a:t>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68958641641885188"/>
          <c:y val="3.206714405470100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56422021111899E-2"/>
          <c:y val="0.21192131850669901"/>
          <c:w val="0.85268657645483592"/>
          <c:h val="0.675325216390108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9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62.3</c:v>
                </c:pt>
                <c:pt idx="1">
                  <c:v>26.1</c:v>
                </c:pt>
                <c:pt idx="2">
                  <c:v>1.7</c:v>
                </c:pt>
                <c:pt idx="3">
                  <c:v>9.5</c:v>
                </c:pt>
                <c:pt idx="4">
                  <c:v>0.2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DC-49F7-AFF1-71E1EBBD7B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2020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34.1</c:v>
                </c:pt>
                <c:pt idx="1">
                  <c:v>20.100000000000001</c:v>
                </c:pt>
                <c:pt idx="2">
                  <c:v>39.9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F8-4FF8-A57B-6E9B0CA93E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2021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4997345973904415E-2"/>
                  <c:y val="-7.48815979975956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D3-4AB4-A2E5-A89DF906DA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26.2</c:v>
                </c:pt>
                <c:pt idx="1">
                  <c:v>2.8</c:v>
                </c:pt>
                <c:pt idx="2">
                  <c:v>61.4</c:v>
                </c:pt>
                <c:pt idx="3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D3-4AB4-A2E5-A89DF906DA1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2022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2.2691305904282252E-2"/>
                  <c:y val="-0.1342217829010330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0E-4A8D-9651-1FB65C6602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25.4</c:v>
                </c:pt>
                <c:pt idx="1">
                  <c:v>3</c:v>
                </c:pt>
                <c:pt idx="2">
                  <c:v>61.5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0E-4A8D-9651-1FB65C6602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919003918752961E-2"/>
          <c:y val="0.18018438865047359"/>
          <c:w val="0.47013278217519255"/>
          <c:h val="0.681166909321563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7.2298842962916485E-2"/>
                  <c:y val="4.84583010595961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D0-4FA4-87C8-B0C6D48D9E31}"/>
                </c:ext>
              </c:extLst>
            </c:dLbl>
            <c:dLbl>
              <c:idx val="1"/>
              <c:layout>
                <c:manualLayout>
                  <c:x val="6.4921410007516861E-2"/>
                  <c:y val="-2.07678433112554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D0-4FA4-87C8-B0C6D48D9E31}"/>
                </c:ext>
              </c:extLst>
            </c:dLbl>
            <c:dLbl>
              <c:idx val="2"/>
              <c:layout>
                <c:manualLayout>
                  <c:x val="4.5740084323477787E-2"/>
                  <c:y val="-8.7686449536411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D0-4FA4-87C8-B0C6D48D9E31}"/>
                </c:ext>
              </c:extLst>
            </c:dLbl>
            <c:dLbl>
              <c:idx val="3"/>
              <c:layout>
                <c:manualLayout>
                  <c:x val="-6.4921410007516805E-2"/>
                  <c:y val="-0.1361447505960080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D0-4FA4-87C8-B0C6D48D9E31}"/>
                </c:ext>
              </c:extLst>
            </c:dLbl>
            <c:dLbl>
              <c:idx val="4"/>
              <c:layout>
                <c:manualLayout>
                  <c:x val="6.3445923416436914E-2"/>
                  <c:y val="7.15336825165466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D0-4FA4-87C8-B0C6D48D9E31}"/>
                </c:ext>
              </c:extLst>
            </c:dLbl>
            <c:dLbl>
              <c:idx val="5"/>
              <c:layout>
                <c:manualLayout>
                  <c:x val="-0.11066149433099465"/>
                  <c:y val="-0.184603051655604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D0-4FA4-87C8-B0C6D48D9E31}"/>
                </c:ext>
              </c:extLst>
            </c:dLbl>
            <c:dLbl>
              <c:idx val="6"/>
              <c:layout>
                <c:manualLayout>
                  <c:x val="5.0166544096717572E-2"/>
                  <c:y val="2.07678433112555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D0-4FA4-87C8-B0C6D48D9E31}"/>
                </c:ext>
              </c:extLst>
            </c:dLbl>
            <c:dLbl>
              <c:idx val="7"/>
              <c:layout>
                <c:manualLayout>
                  <c:x val="-2.6558758639438705E-2"/>
                  <c:y val="-2.53829196026455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D0-4FA4-87C8-B0C6D48D9E31}"/>
                </c:ext>
              </c:extLst>
            </c:dLbl>
            <c:dLbl>
              <c:idx val="8"/>
              <c:layout>
                <c:manualLayout>
                  <c:x val="6.1970436825357002E-2"/>
                  <c:y val="-0.101531678410582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D0-4FA4-87C8-B0C6D48D9E31}"/>
                </c:ext>
              </c:extLst>
            </c:dLbl>
            <c:dLbl>
              <c:idx val="9"/>
              <c:layout>
                <c:manualLayout>
                  <c:x val="-4.4264597732397862E-3"/>
                  <c:y val="-6.23035299337664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D0-4FA4-87C8-B0C6D48D9E31}"/>
                </c:ext>
              </c:extLst>
            </c:dLbl>
            <c:dLbl>
              <c:idx val="10"/>
              <c:layout>
                <c:manualLayout>
                  <c:x val="8.4102735691555949E-2"/>
                  <c:y val="-4.84583010595960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D0-4FA4-87C8-B0C6D48D9E3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Лист1!$B$2:$B$12</c:f>
              <c:numCache>
                <c:formatCode>_(* #,##0.00_);_(* \(#,##0.00\);_(* "-"??_);_(@_)</c:formatCode>
                <c:ptCount val="11"/>
                <c:pt idx="0">
                  <c:v>64438.6</c:v>
                </c:pt>
                <c:pt idx="1">
                  <c:v>1567.1</c:v>
                </c:pt>
                <c:pt idx="2">
                  <c:v>2577.5</c:v>
                </c:pt>
                <c:pt idx="3">
                  <c:v>9688.5</c:v>
                </c:pt>
                <c:pt idx="4">
                  <c:v>2820.4</c:v>
                </c:pt>
                <c:pt idx="5">
                  <c:v>339652.9</c:v>
                </c:pt>
                <c:pt idx="6">
                  <c:v>49184.5</c:v>
                </c:pt>
                <c:pt idx="7">
                  <c:v>27033.5</c:v>
                </c:pt>
                <c:pt idx="8">
                  <c:v>1087</c:v>
                </c:pt>
                <c:pt idx="9">
                  <c:v>200</c:v>
                </c:pt>
                <c:pt idx="10">
                  <c:v>38509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ED0-4FA4-87C8-B0C6D48D9E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.67282839161505381"/>
          <c:y val="8.7170433132177892E-3"/>
          <c:w val="0.31831868883846692"/>
          <c:h val="0.91564712545249094"/>
        </c:manualLayout>
      </c:layout>
      <c:overlay val="0"/>
      <c:txPr>
        <a:bodyPr/>
        <a:lstStyle/>
        <a:p>
          <a:pPr>
            <a:defRPr sz="1100" kern="9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60064633571186E-2"/>
          <c:y val="0.11700385935804378"/>
          <c:w val="0.57233111600394171"/>
          <c:h val="0.64062773591067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_(* #,##0.00_);_(* \(#,##0.00\);_(* "-"??_);_(@_)</c:formatCode>
                <c:ptCount val="4"/>
                <c:pt idx="0">
                  <c:v>9.51</c:v>
                </c:pt>
                <c:pt idx="1">
                  <c:v>11.98</c:v>
                </c:pt>
                <c:pt idx="2">
                  <c:v>11.25</c:v>
                </c:pt>
                <c:pt idx="3">
                  <c:v>11.23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54-49A9-82A4-70A6FD38A1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0.28000000000000003</c:v>
                </c:pt>
                <c:pt idx="1">
                  <c:v>0.28999999999999998</c:v>
                </c:pt>
                <c:pt idx="2">
                  <c:v>0.42</c:v>
                </c:pt>
                <c:pt idx="3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54-49A9-82A4-70A6FD38A1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0.48</c:v>
                </c:pt>
                <c:pt idx="1">
                  <c:v>0.48</c:v>
                </c:pt>
                <c:pt idx="2">
                  <c:v>0.66</c:v>
                </c:pt>
                <c:pt idx="3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54-49A9-82A4-70A6FD38A1E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1.05</c:v>
                </c:pt>
                <c:pt idx="1">
                  <c:v>1.8</c:v>
                </c:pt>
                <c:pt idx="2">
                  <c:v>2.33</c:v>
                </c:pt>
                <c:pt idx="3">
                  <c:v>2.39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54-49A9-82A4-70A6FD38A1E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0.53</c:v>
                </c:pt>
                <c:pt idx="1">
                  <c:v>0.52</c:v>
                </c:pt>
                <c:pt idx="2">
                  <c:v>0.71</c:v>
                </c:pt>
                <c:pt idx="3">
                  <c:v>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54-49A9-82A4-70A6FD38A1E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 formatCode="_(* #,##0.00_);_(* \(#,##0.00\);_(* &quot;-&quot;??_);_(@_)">
                  <c:v>61.22</c:v>
                </c:pt>
                <c:pt idx="1">
                  <c:v>63.16</c:v>
                </c:pt>
                <c:pt idx="2">
                  <c:v>57.25</c:v>
                </c:pt>
                <c:pt idx="3">
                  <c:v>57.92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854-49A9-82A4-70A6FD38A1E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9.43</c:v>
                </c:pt>
                <c:pt idx="1">
                  <c:v>9.15</c:v>
                </c:pt>
                <c:pt idx="2">
                  <c:v>11.84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854-49A9-82A4-70A6FD38A1E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Здравоохранение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854-49A9-82A4-70A6FD38A1E5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4.7699999999999996</c:v>
                </c:pt>
                <c:pt idx="1">
                  <c:v>5.03</c:v>
                </c:pt>
                <c:pt idx="2">
                  <c:v>6.71</c:v>
                </c:pt>
                <c:pt idx="3">
                  <c:v>6.82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854-49A9-82A4-70A6FD38A1E5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0.71</c:v>
                </c:pt>
                <c:pt idx="1">
                  <c:v>0.2</c:v>
                </c:pt>
                <c:pt idx="2">
                  <c:v>0.08</c:v>
                </c:pt>
                <c:pt idx="3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854-49A9-82A4-70A6FD38A1E5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0.04</c:v>
                </c:pt>
                <c:pt idx="1">
                  <c:v>0.04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854-49A9-82A4-70A6FD38A1E5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Лист1!$M$2:$M$5</c:f>
              <c:numCache>
                <c:formatCode>General</c:formatCode>
                <c:ptCount val="4"/>
                <c:pt idx="0">
                  <c:v>11.96</c:v>
                </c:pt>
                <c:pt idx="1">
                  <c:v>7.16</c:v>
                </c:pt>
                <c:pt idx="2">
                  <c:v>7.54</c:v>
                </c:pt>
                <c:pt idx="3">
                  <c:v>5.33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854-49A9-82A4-70A6FD38A1E5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Условно утвержденные расходы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Лист1!$N$2:$N$5</c:f>
              <c:numCache>
                <c:formatCode>General</c:formatCode>
                <c:ptCount val="4"/>
                <c:pt idx="2">
                  <c:v>1.1299999999999999</c:v>
                </c:pt>
                <c:pt idx="3">
                  <c:v>2.34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854-49A9-82A4-70A6FD38A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613120"/>
        <c:axId val="116614656"/>
      </c:barChart>
      <c:catAx>
        <c:axId val="11661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116614656"/>
        <c:crosses val="autoZero"/>
        <c:auto val="1"/>
        <c:lblAlgn val="ctr"/>
        <c:lblOffset val="100"/>
        <c:noMultiLvlLbl val="0"/>
      </c:catAx>
      <c:valAx>
        <c:axId val="11661465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6613120"/>
        <c:crosses val="autoZero"/>
        <c:crossBetween val="between"/>
      </c:valAx>
      <c:spPr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5551256071453856"/>
          <c:y val="3.0979253517900467E-2"/>
          <c:w val="0.34448743928546144"/>
          <c:h val="0.91174464022785395"/>
        </c:manualLayout>
      </c:layout>
      <c:overlay val="0"/>
      <c:txPr>
        <a:bodyPr/>
        <a:lstStyle/>
        <a:p>
          <a:pPr>
            <a:defRPr sz="1100" spc="-100" baseline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775011472351052E-2"/>
          <c:y val="0.1858618995967212"/>
          <c:w val="0.68493546365768843"/>
          <c:h val="0.70920517726237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культуры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28240.7</c:v>
                </c:pt>
                <c:pt idx="1">
                  <c:v>25889.4</c:v>
                </c:pt>
                <c:pt idx="2">
                  <c:v>22962.3</c:v>
                </c:pt>
                <c:pt idx="3">
                  <c:v>22962.3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84-4BC9-B2A1-B792E9C7F0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Развитие библиотечного обслуживания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7829.8</c:v>
                </c:pt>
                <c:pt idx="1">
                  <c:v>8069.4</c:v>
                </c:pt>
                <c:pt idx="2">
                  <c:v>7834.8</c:v>
                </c:pt>
                <c:pt idx="3">
                  <c:v>7834.8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84-4BC9-B2A1-B792E9C7F0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музейного обслуживания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851.8</c:v>
                </c:pt>
                <c:pt idx="1">
                  <c:v>948.2</c:v>
                </c:pt>
                <c:pt idx="2">
                  <c:v>650</c:v>
                </c:pt>
                <c:pt idx="3">
                  <c:v>650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84-4BC9-B2A1-B792E9C7F0F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Кинематография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1135</c:v>
                </c:pt>
                <c:pt idx="1">
                  <c:v>1745</c:v>
                </c:pt>
                <c:pt idx="2">
                  <c:v>1135</c:v>
                </c:pt>
                <c:pt idx="3">
                  <c:v>1135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84-4BC9-B2A1-B792E9C7F0F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Другиевопросы в области культуры, кинематографии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12202</c:v>
                </c:pt>
                <c:pt idx="1">
                  <c:v>12532.4</c:v>
                </c:pt>
                <c:pt idx="2">
                  <c:v>11586.3</c:v>
                </c:pt>
                <c:pt idx="3">
                  <c:v>11586.3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B84-4BC9-B2A1-B792E9C7F0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94644096"/>
        <c:axId val="94645632"/>
      </c:barChart>
      <c:catAx>
        <c:axId val="9464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645632"/>
        <c:crosses val="autoZero"/>
        <c:auto val="1"/>
        <c:lblAlgn val="ctr"/>
        <c:lblOffset val="100"/>
        <c:noMultiLvlLbl val="0"/>
      </c:catAx>
      <c:valAx>
        <c:axId val="94645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644096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t"/>
      <c:layout>
        <c:manualLayout>
          <c:xMode val="edge"/>
          <c:yMode val="edge"/>
          <c:x val="0.43306797455351015"/>
          <c:y val="1.0144247874351583E-2"/>
          <c:w val="0.56282515671115063"/>
          <c:h val="0.271039465226335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506.4</c:v>
                </c:pt>
                <c:pt idx="1">
                  <c:v>887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AD-42A4-8675-8AEE298F67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589060635983908E-2"/>
                  <c:y val="-3.2775216980968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AD-42A4-8675-8AEE298F67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3335.3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AD-42A4-8675-8AEE298F67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16927872"/>
        <c:axId val="116933760"/>
        <c:axId val="0"/>
      </c:bar3DChart>
      <c:catAx>
        <c:axId val="11692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933760"/>
        <c:crosses val="autoZero"/>
        <c:auto val="1"/>
        <c:lblAlgn val="ctr"/>
        <c:lblOffset val="100"/>
        <c:noMultiLvlLbl val="0"/>
      </c:catAx>
      <c:valAx>
        <c:axId val="1169337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692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808413802794982"/>
          <c:y val="6.161740792422165E-2"/>
          <c:w val="0.78221208730517899"/>
          <c:h val="7.2408454560774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Объем производства продукции животноводства, млн. руб.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109-4671-8B3B-4DE5BEE2FBF4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09-4671-8B3B-4DE5BEE2FBF4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109-4671-8B3B-4DE5BEE2FBF4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09-4671-8B3B-4DE5BEE2FBF4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109-4671-8B3B-4DE5BEE2FBF4}"/>
              </c:ext>
            </c:extLst>
          </c:dPt>
          <c:cat>
            <c:numRef>
              <c:f>Лист2!$A$3:$A$18</c:f>
              <c:numCache>
                <c:formatCode>General</c:formatCode>
                <c:ptCount val="16"/>
                <c:pt idx="0">
                  <c:v>2017</c:v>
                </c:pt>
                <c:pt idx="2">
                  <c:v>2018</c:v>
                </c:pt>
                <c:pt idx="4">
                  <c:v>2019</c:v>
                </c:pt>
                <c:pt idx="6">
                  <c:v>2020</c:v>
                </c:pt>
                <c:pt idx="8">
                  <c:v>2021</c:v>
                </c:pt>
                <c:pt idx="10">
                  <c:v>2022</c:v>
                </c:pt>
                <c:pt idx="12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Лист2!$B$3:$B$18</c:f>
              <c:numCache>
                <c:formatCode>General</c:formatCode>
                <c:ptCount val="16"/>
                <c:pt idx="0">
                  <c:v>1070.759</c:v>
                </c:pt>
                <c:pt idx="2">
                  <c:v>1017.1664412910002</c:v>
                </c:pt>
                <c:pt idx="4">
                  <c:v>1015.0314089307307</c:v>
                </c:pt>
                <c:pt idx="6">
                  <c:v>1055.6566412067748</c:v>
                </c:pt>
                <c:pt idx="7">
                  <c:v>1057.7794644681253</c:v>
                </c:pt>
                <c:pt idx="8">
                  <c:v>1101.7463282060064</c:v>
                </c:pt>
                <c:pt idx="9">
                  <c:v>1102.3214882761824</c:v>
                </c:pt>
                <c:pt idx="10">
                  <c:v>1151.525981913607</c:v>
                </c:pt>
                <c:pt idx="11">
                  <c:v>1157.8747703228485</c:v>
                </c:pt>
                <c:pt idx="12">
                  <c:v>1199.7162504709363</c:v>
                </c:pt>
                <c:pt idx="13">
                  <c:v>1207.8699304462</c:v>
                </c:pt>
                <c:pt idx="14">
                  <c:v>1255.5371016521278</c:v>
                </c:pt>
                <c:pt idx="15">
                  <c:v>1265.4646260981308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109-4671-8B3B-4DE5BEE2F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13504"/>
        <c:axId val="40219392"/>
      </c:barChart>
      <c:catAx>
        <c:axId val="4021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219392"/>
        <c:crosses val="autoZero"/>
        <c:auto val="1"/>
        <c:lblAlgn val="ctr"/>
        <c:lblOffset val="100"/>
        <c:noMultiLvlLbl val="0"/>
      </c:catAx>
      <c:valAx>
        <c:axId val="402193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0213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28929553199804E-2"/>
          <c:y val="4.6782179182727632E-2"/>
          <c:w val="0.53870406753367472"/>
          <c:h val="0.843497158375094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747-45F1-BCDB-D6B09FA199BE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747-45F1-BCDB-D6B09FA199BE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0000FF">
                      <a:tint val="66000"/>
                      <a:satMod val="160000"/>
                    </a:srgbClr>
                  </a:gs>
                  <a:gs pos="50000">
                    <a:srgbClr val="0000FF">
                      <a:tint val="44500"/>
                      <a:satMod val="160000"/>
                    </a:srgbClr>
                  </a:gs>
                  <a:gs pos="100000">
                    <a:srgbClr val="0000FF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747-45F1-BCDB-D6B09FA199BE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47-45F1-BCDB-D6B09FA199BE}"/>
              </c:ext>
            </c:extLst>
          </c:dPt>
          <c:dLbls>
            <c:dLbl>
              <c:idx val="2"/>
              <c:layout>
                <c:manualLayout>
                  <c:x val="-8.3745970325305508E-2"/>
                  <c:y val="3.6005373872927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47-45F1-BCDB-D6B09FA199BE}"/>
                </c:ext>
              </c:extLst>
            </c:dLbl>
            <c:dLbl>
              <c:idx val="3"/>
              <c:layout>
                <c:manualLayout>
                  <c:x val="-8.5215197874872264E-2"/>
                  <c:y val="9.0013434682318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35-4EA8-8C5D-D42B3D65A6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Развитие образования</c:v>
                </c:pt>
                <c:pt idx="1">
                  <c:v>Развитие культуры</c:v>
                </c:pt>
                <c:pt idx="2">
                  <c:v>Развитие молодежной политики, физической культуры и спорта</c:v>
                </c:pt>
                <c:pt idx="3">
                  <c:v>Экономическое развитие Александровского района</c:v>
                </c:pt>
                <c:pt idx="4">
                  <c:v>Устойчивое развитие территории Александровского района</c:v>
                </c:pt>
                <c:pt idx="5">
                  <c:v>Совершенствование муниципального управления и профилактика правонарушений </c:v>
                </c:pt>
                <c:pt idx="6">
                  <c:v>Управление муниципальными финансами и муниципальным долгом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_-* #,##0.0_р_._-;\-* #,##0.0_р_._-;_-* &quot;-&quot;??_р_._-;_-@_-">
                  <c:v>352462.8</c:v>
                </c:pt>
                <c:pt idx="1">
                  <c:v>49149.5</c:v>
                </c:pt>
                <c:pt idx="2">
                  <c:v>1175.8</c:v>
                </c:pt>
                <c:pt idx="3">
                  <c:v>3341.5</c:v>
                </c:pt>
                <c:pt idx="4">
                  <c:v>23271.7</c:v>
                </c:pt>
                <c:pt idx="5">
                  <c:v>45964.9</c:v>
                </c:pt>
                <c:pt idx="6">
                  <c:v>59000.1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747-45F1-BCDB-D6B09FA19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61110668928891454"/>
          <c:y val="2.5776622802245804E-2"/>
          <c:w val="0.37836693159808704"/>
          <c:h val="0.8629339914473062"/>
        </c:manualLayout>
      </c:layout>
      <c:overlay val="0"/>
      <c:txPr>
        <a:bodyPr/>
        <a:lstStyle/>
        <a:p>
          <a:pPr>
            <a:defRPr sz="120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 бюджета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99.6</c:v>
                </c:pt>
                <c:pt idx="1">
                  <c:v>99.6</c:v>
                </c:pt>
                <c:pt idx="2">
                  <c:v>99.4</c:v>
                </c:pt>
                <c:pt idx="3">
                  <c:v>99.4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F-430F-826D-0B6F06769B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0.4</c:v>
                </c:pt>
                <c:pt idx="1">
                  <c:v>0.40000000000000568</c:v>
                </c:pt>
                <c:pt idx="2">
                  <c:v>0.6</c:v>
                </c:pt>
                <c:pt idx="3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DF-430F-826D-0B6F06769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47456"/>
        <c:axId val="7748992"/>
        <c:axId val="0"/>
      </c:bar3DChart>
      <c:catAx>
        <c:axId val="7747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748992"/>
        <c:crosses val="autoZero"/>
        <c:auto val="1"/>
        <c:lblAlgn val="ctr"/>
        <c:lblOffset val="100"/>
        <c:noMultiLvlLbl val="0"/>
      </c:catAx>
      <c:valAx>
        <c:axId val="774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47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6779973951810081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0" dirty="0"/>
                      <a:t>226 904,8</a:t>
                    </a:r>
                  </a:p>
                  <a:p>
                    <a:endParaRPr lang="en-US" b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C4-42DB-97C8-462771FD01F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272852.201</c:v>
                </c:pt>
                <c:pt idx="1">
                  <c:v>342265.22486999998</c:v>
                </c:pt>
                <c:pt idx="2">
                  <c:v>352462.76150000002</c:v>
                </c:pt>
                <c:pt idx="3">
                  <c:v>226904.76149999999</c:v>
                </c:pt>
                <c:pt idx="4">
                  <c:v>226697.4615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C4-42DB-97C8-462771FD0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222912"/>
        <c:axId val="41224448"/>
      </c:barChart>
      <c:catAx>
        <c:axId val="4122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224448"/>
        <c:crosses val="autoZero"/>
        <c:auto val="1"/>
        <c:lblAlgn val="ctr"/>
        <c:lblOffset val="100"/>
        <c:noMultiLvlLbl val="0"/>
      </c:catAx>
      <c:valAx>
        <c:axId val="41224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22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0366492387271471"/>
          <c:w val="0.85633120181979061"/>
          <c:h val="0.6925511503991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44203,445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4B-4B46-BD57-16849FD4F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@</c:formatCode>
                <c:ptCount val="5"/>
                <c:pt idx="0">
                  <c:v>54369.874000000003</c:v>
                </c:pt>
                <c:pt idx="1">
                  <c:v>50138.366840000002</c:v>
                </c:pt>
                <c:pt idx="2">
                  <c:v>49149.482499999998</c:v>
                </c:pt>
                <c:pt idx="3">
                  <c:v>44203.445</c:v>
                </c:pt>
                <c:pt idx="4">
                  <c:v>44203.445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4B-4B46-BD57-16849FD4F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08448"/>
        <c:axId val="41976192"/>
      </c:barChart>
      <c:catAx>
        <c:axId val="4120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1976192"/>
        <c:crosses val="autoZero"/>
        <c:auto val="1"/>
        <c:lblAlgn val="ctr"/>
        <c:lblOffset val="100"/>
        <c:noMultiLvlLbl val="0"/>
      </c:catAx>
      <c:valAx>
        <c:axId val="4197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120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2124612054610779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5.1262648154794463E-2"/>
                  <c:y val="-8.7234118477764466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728,83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688173157180538"/>
                      <c:h val="4.99737341540916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D4C-4E2E-B531-F928B1A2D14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#,##0.00000</c:formatCode>
                <c:ptCount val="5"/>
                <c:pt idx="0" formatCode="0.00">
                  <c:v>7952.6668600000003</c:v>
                </c:pt>
                <c:pt idx="1">
                  <c:v>4453.0056500000001</c:v>
                </c:pt>
                <c:pt idx="2" formatCode="#,##0.00">
                  <c:v>1775.83</c:v>
                </c:pt>
                <c:pt idx="3" formatCode="#,##0.00">
                  <c:v>728.83</c:v>
                </c:pt>
                <c:pt idx="4" formatCode="0.00">
                  <c:v>728.83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4C-4E2E-B531-F928B1A2D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32448"/>
        <c:axId val="42275200"/>
      </c:barChart>
      <c:catAx>
        <c:axId val="4223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275200"/>
        <c:crosses val="autoZero"/>
        <c:auto val="1"/>
        <c:lblAlgn val="ctr"/>
        <c:lblOffset val="100"/>
        <c:noMultiLvlLbl val="0"/>
      </c:catAx>
      <c:valAx>
        <c:axId val="422752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150" baseline="0"/>
            </a:pPr>
            <a:endParaRPr lang="ru-RU"/>
          </a:p>
        </c:txPr>
        <c:crossAx val="4223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3388818649379148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3341,5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23-4AB3-982B-BBF022A3B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 formatCode="General">
                  <c:v>3693.5253699999998</c:v>
                </c:pt>
                <c:pt idx="1">
                  <c:v>3755.5653200000002</c:v>
                </c:pt>
                <c:pt idx="2">
                  <c:v>3341.5</c:v>
                </c:pt>
                <c:pt idx="3">
                  <c:v>3341.5</c:v>
                </c:pt>
                <c:pt idx="4">
                  <c:v>3341.5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23-4AB3-982B-BBF022A3B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34848"/>
        <c:axId val="41738624"/>
      </c:barChart>
      <c:catAx>
        <c:axId val="4233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41738624"/>
        <c:crosses val="autoZero"/>
        <c:auto val="1"/>
        <c:lblAlgn val="ctr"/>
        <c:lblOffset val="100"/>
        <c:noMultiLvlLbl val="0"/>
      </c:catAx>
      <c:valAx>
        <c:axId val="4173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42334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5633114442663949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18871,800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A-4184-8A3D-892DDEA432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0.000</c:formatCode>
                <c:ptCount val="5"/>
                <c:pt idx="0">
                  <c:v>23657.12743</c:v>
                </c:pt>
                <c:pt idx="1">
                  <c:v>16464.636490000001</c:v>
                </c:pt>
                <c:pt idx="2">
                  <c:v>23271.7</c:v>
                </c:pt>
                <c:pt idx="3">
                  <c:v>18871.8</c:v>
                </c:pt>
                <c:pt idx="4">
                  <c:v>18983.8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EA-4184-8A3D-892DDEA43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14656"/>
        <c:axId val="41873792"/>
      </c:barChart>
      <c:catAx>
        <c:axId val="4181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873792"/>
        <c:crosses val="autoZero"/>
        <c:auto val="1"/>
        <c:lblAlgn val="ctr"/>
        <c:lblOffset val="100"/>
        <c:noMultiLvlLbl val="0"/>
      </c:catAx>
      <c:valAx>
        <c:axId val="41873792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4181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aseline="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79573306550086043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33285,026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507511100902614"/>
                      <c:h val="0.16630803840419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76A-4986-867F-F82A6FC1C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0.0000</c:formatCode>
                <c:ptCount val="5"/>
                <c:pt idx="0">
                  <c:v>92428.275519999996</c:v>
                </c:pt>
                <c:pt idx="1">
                  <c:v>39624.949209999999</c:v>
                </c:pt>
                <c:pt idx="2">
                  <c:v>45964.87</c:v>
                </c:pt>
                <c:pt idx="3">
                  <c:v>33285.025999999998</c:v>
                </c:pt>
                <c:pt idx="4">
                  <c:v>33293.925999999999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6A-4986-867F-F82A6FC1C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39808"/>
        <c:axId val="42441344"/>
      </c:barChart>
      <c:catAx>
        <c:axId val="4243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42441344"/>
        <c:crosses val="autoZero"/>
        <c:auto val="1"/>
        <c:lblAlgn val="ctr"/>
        <c:lblOffset val="100"/>
        <c:noMultiLvlLbl val="0"/>
      </c:catAx>
      <c:valAx>
        <c:axId val="42441344"/>
        <c:scaling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4243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4802022930812093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159,000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507511100902614"/>
                      <c:h val="0.16630803840419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8DE-4D3E-86DD-88C9B84B5A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0.000</c:formatCode>
                <c:ptCount val="5"/>
                <c:pt idx="0">
                  <c:v>149.999</c:v>
                </c:pt>
                <c:pt idx="1">
                  <c:v>116.49845999999999</c:v>
                </c:pt>
                <c:pt idx="2">
                  <c:v>159</c:v>
                </c:pt>
                <c:pt idx="3">
                  <c:v>159</c:v>
                </c:pt>
                <c:pt idx="4">
                  <c:v>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DE-4D3E-86DD-88C9B84B5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431552"/>
        <c:axId val="77433088"/>
      </c:barChart>
      <c:catAx>
        <c:axId val="7743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77433088"/>
        <c:crosses val="autoZero"/>
        <c:auto val="1"/>
        <c:lblAlgn val="ctr"/>
        <c:lblOffset val="100"/>
        <c:noMultiLvlLbl val="0"/>
      </c:catAx>
      <c:valAx>
        <c:axId val="77433088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7743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12748500274441"/>
          <c:y val="0.13746256911443994"/>
          <c:w val="0.81170040449296255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310,300</a:t>
                    </a:r>
                  </a:p>
                  <a:p>
                    <a:endParaRPr lang="en-US" b="0" dirty="0"/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507511100902614"/>
                      <c:h val="0.16630803840419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C63-4587-B2A9-897B0C2B7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0.000</c:formatCode>
                <c:ptCount val="5"/>
                <c:pt idx="0">
                  <c:v>0</c:v>
                </c:pt>
                <c:pt idx="1">
                  <c:v>570.86400000000003</c:v>
                </c:pt>
                <c:pt idx="2">
                  <c:v>513.5</c:v>
                </c:pt>
                <c:pt idx="3">
                  <c:v>310.3</c:v>
                </c:pt>
                <c:pt idx="4">
                  <c:v>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63-4587-B2A9-897B0C2B7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68960"/>
        <c:axId val="40970496"/>
      </c:barChart>
      <c:catAx>
        <c:axId val="4096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40970496"/>
        <c:crosses val="autoZero"/>
        <c:auto val="1"/>
        <c:lblAlgn val="ctr"/>
        <c:lblOffset val="100"/>
        <c:noMultiLvlLbl val="0"/>
      </c:catAx>
      <c:valAx>
        <c:axId val="40970496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4096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Численность</a:t>
            </a:r>
            <a:r>
              <a:rPr lang="ru-RU" baseline="0" dirty="0"/>
              <a:t> населения, </a:t>
            </a:r>
          </a:p>
          <a:p>
            <a:pPr>
              <a:defRPr/>
            </a:pPr>
            <a:r>
              <a:rPr lang="ru-RU" baseline="0" dirty="0"/>
              <a:t>тыс. чел.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Лист3!$A$3:$A$10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Лист3!$B$3:$B$10</c:f>
              <c:numCache>
                <c:formatCode>General</c:formatCode>
                <c:ptCount val="8"/>
                <c:pt idx="0">
                  <c:v>292.8</c:v>
                </c:pt>
                <c:pt idx="1">
                  <c:v>460.7</c:v>
                </c:pt>
                <c:pt idx="2">
                  <c:v>563.1</c:v>
                </c:pt>
                <c:pt idx="3">
                  <c:v>599</c:v>
                </c:pt>
                <c:pt idx="4">
                  <c:v>636.5</c:v>
                </c:pt>
                <c:pt idx="5">
                  <c:v>676.5</c:v>
                </c:pt>
                <c:pt idx="6">
                  <c:v>719</c:v>
                </c:pt>
                <c:pt idx="7">
                  <c:v>763.5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A3-4FC2-BF97-AD19E41FF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36544"/>
        <c:axId val="40238080"/>
      </c:barChart>
      <c:catAx>
        <c:axId val="4023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238080"/>
        <c:crosses val="autoZero"/>
        <c:auto val="1"/>
        <c:lblAlgn val="ctr"/>
        <c:lblOffset val="100"/>
        <c:noMultiLvlLbl val="0"/>
      </c:catAx>
      <c:valAx>
        <c:axId val="40238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0236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0585661215186732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3788900582350291E-2"/>
                  <c:y val="-2.719008399709482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38722,2555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625856198632798"/>
                      <c:h val="0.148451044455870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51F-4ECE-BA28-CCBFAD03D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0.000</c:formatCode>
                <c:ptCount val="5"/>
                <c:pt idx="0">
                  <c:v>0</c:v>
                </c:pt>
                <c:pt idx="1">
                  <c:v>73190.035650000005</c:v>
                </c:pt>
                <c:pt idx="2">
                  <c:v>59000.1</c:v>
                </c:pt>
                <c:pt idx="3">
                  <c:v>38722.255499999999</c:v>
                </c:pt>
                <c:pt idx="4">
                  <c:v>29735.122500000001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1F-4ECE-BA28-CCBFAD03D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898368"/>
        <c:axId val="85899904"/>
      </c:barChart>
      <c:catAx>
        <c:axId val="8589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85899904"/>
        <c:crosses val="autoZero"/>
        <c:auto val="1"/>
        <c:lblAlgn val="ctr"/>
        <c:lblOffset val="100"/>
        <c:noMultiLvlLbl val="0"/>
      </c:catAx>
      <c:valAx>
        <c:axId val="85899904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8589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20708</c:v>
                </c:pt>
                <c:pt idx="1">
                  <c:v>17173</c:v>
                </c:pt>
                <c:pt idx="2">
                  <c:v>16142</c:v>
                </c:pt>
                <c:pt idx="3">
                  <c:v>12499.6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CC-4C68-B812-E4C51A430F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>
                  <c:v>20748</c:v>
                </c:pt>
                <c:pt idx="1">
                  <c:v>16785</c:v>
                </c:pt>
                <c:pt idx="2">
                  <c:v>18056</c:v>
                </c:pt>
                <c:pt idx="3">
                  <c:v>12849.4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CC-4C68-B812-E4C51A430F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01.01.2018г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0</c:formatCode>
                <c:ptCount val="4"/>
                <c:pt idx="0">
                  <c:v>20700</c:v>
                </c:pt>
                <c:pt idx="1">
                  <c:v>21922</c:v>
                </c:pt>
                <c:pt idx="2">
                  <c:v>18000</c:v>
                </c:pt>
                <c:pt idx="3">
                  <c:v>16000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CC-4C68-B812-E4C51A430F2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01.01.2019г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Лист1!$E$2:$E$5</c:f>
              <c:numCache>
                <c:formatCode>0</c:formatCode>
                <c:ptCount val="4"/>
                <c:pt idx="0">
                  <c:v>22557</c:v>
                </c:pt>
                <c:pt idx="1">
                  <c:v>23028</c:v>
                </c:pt>
                <c:pt idx="2">
                  <c:v>20600</c:v>
                </c:pt>
                <c:pt idx="3">
                  <c:v>20600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CC-4C68-B812-E4C51A430F2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план на 2019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23126</c:v>
                </c:pt>
                <c:pt idx="1">
                  <c:v>28950</c:v>
                </c:pt>
                <c:pt idx="2">
                  <c:v>22000</c:v>
                </c:pt>
                <c:pt idx="3">
                  <c:v>23200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CC-4C68-B812-E4C51A430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3"/>
        <c:overlap val="-81"/>
        <c:axId val="114938240"/>
        <c:axId val="114939776"/>
      </c:barChart>
      <c:catAx>
        <c:axId val="11493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4939776"/>
        <c:crosses val="autoZero"/>
        <c:auto val="1"/>
        <c:lblAlgn val="ctr"/>
        <c:lblOffset val="100"/>
        <c:noMultiLvlLbl val="0"/>
      </c:catAx>
      <c:valAx>
        <c:axId val="11493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4938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45589983078853"/>
          <c:y val="2.9991910651844977E-2"/>
          <c:w val="0.53157947397296257"/>
          <c:h val="0.82746907781431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Александровский район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537799.04399999999</c:v>
                </c:pt>
                <c:pt idx="1">
                  <c:v>537799.04399999999</c:v>
                </c:pt>
                <c:pt idx="2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F5-491C-B42B-B6722EF877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Шарлыкский район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436673.5</c:v>
                </c:pt>
                <c:pt idx="1">
                  <c:v>436673.5</c:v>
                </c:pt>
                <c:pt idx="2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F5-491C-B42B-B6722EF8774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Новосергиевский район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854875.1</c:v>
                </c:pt>
                <c:pt idx="1">
                  <c:v>854875.1</c:v>
                </c:pt>
                <c:pt idx="2">
                  <c:v>2.07E-2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F5-491C-B42B-B6722EF8774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Октябрьский район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518269</c:v>
                </c:pt>
                <c:pt idx="1">
                  <c:v>518269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8F5-491C-B42B-B6722EF8774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Пономаревский район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624971.9</c:v>
                </c:pt>
                <c:pt idx="1">
                  <c:v>624971.9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F5-491C-B42B-B6722EF8774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Матвеевский район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356934.9</c:v>
                </c:pt>
                <c:pt idx="1">
                  <c:v>356934.9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F5-491C-B42B-B6722EF87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349760"/>
        <c:axId val="117355648"/>
        <c:axId val="0"/>
      </c:bar3DChart>
      <c:catAx>
        <c:axId val="117349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355648"/>
        <c:crosses val="autoZero"/>
        <c:auto val="1"/>
        <c:lblAlgn val="ctr"/>
        <c:lblOffset val="100"/>
        <c:noMultiLvlLbl val="0"/>
      </c:catAx>
      <c:valAx>
        <c:axId val="117355648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349760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68313502617654465"/>
          <c:y val="8.8994949636345078E-2"/>
          <c:w val="0.29207132991778451"/>
          <c:h val="0.73292289054208548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Среднедушевые</a:t>
            </a:r>
            <a:r>
              <a:rPr lang="ru-RU" baseline="0"/>
              <a:t> денежные доходы, рублей в месяц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Лист3!$A$3:$A$10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Лист3!$B$3:$B$10</c:f>
              <c:numCache>
                <c:formatCode>General</c:formatCode>
                <c:ptCount val="8"/>
                <c:pt idx="0">
                  <c:v>292.8</c:v>
                </c:pt>
                <c:pt idx="1">
                  <c:v>460.7</c:v>
                </c:pt>
                <c:pt idx="2">
                  <c:v>563.1</c:v>
                </c:pt>
                <c:pt idx="3">
                  <c:v>599</c:v>
                </c:pt>
                <c:pt idx="4">
                  <c:v>636.5</c:v>
                </c:pt>
                <c:pt idx="5">
                  <c:v>676.5</c:v>
                </c:pt>
                <c:pt idx="6">
                  <c:v>719</c:v>
                </c:pt>
                <c:pt idx="7">
                  <c:v>763.5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05-4CC0-BBE4-82E764C2C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37088"/>
        <c:axId val="40547072"/>
      </c:barChart>
      <c:catAx>
        <c:axId val="4053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547072"/>
        <c:crosses val="autoZero"/>
        <c:auto val="1"/>
        <c:lblAlgn val="ctr"/>
        <c:lblOffset val="100"/>
        <c:noMultiLvlLbl val="0"/>
      </c:catAx>
      <c:valAx>
        <c:axId val="405470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0537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Объем инвестиций,</a:t>
            </a:r>
            <a:r>
              <a:rPr lang="ru-RU" baseline="0"/>
              <a:t> млн. руб.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</c:spPr>
          <c:invertIfNegative val="0"/>
          <c:cat>
            <c:numRef>
              <c:f>Лист3!$A$3:$A$10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Лист3!$B$3:$B$10</c:f>
              <c:numCache>
                <c:formatCode>General</c:formatCode>
                <c:ptCount val="8"/>
                <c:pt idx="0">
                  <c:v>292.8</c:v>
                </c:pt>
                <c:pt idx="1">
                  <c:v>460.7</c:v>
                </c:pt>
                <c:pt idx="2">
                  <c:v>563.1</c:v>
                </c:pt>
                <c:pt idx="3">
                  <c:v>599</c:v>
                </c:pt>
                <c:pt idx="4">
                  <c:v>636.5</c:v>
                </c:pt>
                <c:pt idx="5">
                  <c:v>676.5</c:v>
                </c:pt>
                <c:pt idx="6">
                  <c:v>719</c:v>
                </c:pt>
                <c:pt idx="7">
                  <c:v>763.5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4D-4F9E-A04C-02B485204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85088"/>
        <c:axId val="40586624"/>
      </c:barChart>
      <c:catAx>
        <c:axId val="4058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586624"/>
        <c:crosses val="autoZero"/>
        <c:auto val="1"/>
        <c:lblAlgn val="ctr"/>
        <c:lblOffset val="100"/>
        <c:noMultiLvlLbl val="0"/>
      </c:catAx>
      <c:valAx>
        <c:axId val="40586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0585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71564</c:v>
                </c:pt>
                <c:pt idx="1">
                  <c:v>78612.3</c:v>
                </c:pt>
                <c:pt idx="2">
                  <c:v>76294.899999999994</c:v>
                </c:pt>
                <c:pt idx="3">
                  <c:v>85700.3</c:v>
                </c:pt>
                <c:pt idx="4">
                  <c:v>94830.5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D9-40B3-9951-BD42FF4389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20061</c:v>
                </c:pt>
                <c:pt idx="1">
                  <c:v>19858.2</c:v>
                </c:pt>
                <c:pt idx="2">
                  <c:v>9818.2000000000007</c:v>
                </c:pt>
                <c:pt idx="3">
                  <c:v>10090.799999999999</c:v>
                </c:pt>
                <c:pt idx="4">
                  <c:v>10428.4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D9-40B3-9951-BD42FF43890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</c:v>
                </c:pt>
                <c:pt idx="4">
                  <c:v>2022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366629</c:v>
                </c:pt>
                <c:pt idx="1">
                  <c:v>442625.1</c:v>
                </c:pt>
                <c:pt idx="2">
                  <c:v>451685.9</c:v>
                </c:pt>
                <c:pt idx="3">
                  <c:v>277111.09999999998</c:v>
                </c:pt>
                <c:pt idx="4">
                  <c:v>262820.5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D9-40B3-9951-BD42FF438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605248"/>
        <c:axId val="109606784"/>
        <c:axId val="0"/>
      </c:bar3DChart>
      <c:catAx>
        <c:axId val="109605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606784"/>
        <c:crosses val="autoZero"/>
        <c:auto val="1"/>
        <c:lblAlgn val="ctr"/>
        <c:lblOffset val="100"/>
        <c:noMultiLvlLbl val="0"/>
      </c:catAx>
      <c:valAx>
        <c:axId val="10960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6052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2020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790896249623058E-2"/>
          <c:y val="0.43548698157952159"/>
          <c:w val="0.90090407983314169"/>
          <c:h val="0.551082861562699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9007993820793065E-3"/>
                  <c:y val="-5.22614345532493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86-4C6C-881F-3AF942B44CD8}"/>
                </c:ext>
              </c:extLst>
            </c:dLbl>
            <c:dLbl>
              <c:idx val="1"/>
              <c:layout>
                <c:manualLayout>
                  <c:x val="6.0070541103898506E-2"/>
                  <c:y val="-4.26102080611732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86-4C6C-881F-3AF942B44CD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14.2</c:v>
                </c:pt>
                <c:pt idx="1">
                  <c:v>1.8</c:v>
                </c:pt>
                <c:pt idx="2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86-4C6C-881F-3AF942B44C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7.1707148818089981E-3"/>
          <c:y val="0.14737945783801801"/>
          <c:w val="0.52432481662244246"/>
          <c:h val="0.21052545885706353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2021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435794491577252E-2"/>
          <c:y val="0.44891732283464808"/>
          <c:w val="0.90090407983314169"/>
          <c:h val="0.551082861562699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9121915004810972E-2"/>
                  <c:y val="-6.21343503937007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9F-490E-8539-8DDAD7D5BF31}"/>
                </c:ext>
              </c:extLst>
            </c:dLbl>
            <c:dLbl>
              <c:idx val="1"/>
              <c:layout>
                <c:manualLayout>
                  <c:x val="1.3725558271303308E-2"/>
                  <c:y val="-2.15324803149605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9F-490E-8539-8DDAD7D5BF31}"/>
                </c:ext>
              </c:extLst>
            </c:dLbl>
            <c:dLbl>
              <c:idx val="2"/>
              <c:layout>
                <c:manualLayout>
                  <c:x val="0.18343052930287534"/>
                  <c:y val="-0.2184050196850402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9F-490E-8539-8DDAD7D5BF3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2.7</c:v>
                </c:pt>
                <c:pt idx="2">
                  <c:v>74.3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9F-490E-8539-8DDAD7D5B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15329286329296749"/>
          <c:w val="0.56858821242084234"/>
          <c:h val="0.20350794356182803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401211831163126E-2"/>
          <c:y val="0.42771405029070847"/>
          <c:w val="0.84624215543002368"/>
          <c:h val="0.551082750064807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918444959107119"/>
                  <c:y val="-8.10856085434952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DF-41AA-84D7-8EEC3A0DEB68}"/>
                </c:ext>
              </c:extLst>
            </c:dLbl>
            <c:dLbl>
              <c:idx val="1"/>
              <c:layout>
                <c:manualLayout>
                  <c:x val="-1.3566920748643191E-2"/>
                  <c:y val="-0.105659267025886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DF-41AA-84D7-8EEC3A0DEB6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25.8</c:v>
                </c:pt>
                <c:pt idx="1">
                  <c:v>2.8</c:v>
                </c:pt>
                <c:pt idx="2">
                  <c:v>71.400000000000006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DF-41AA-84D7-8EEC3A0DEB6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13032058937895785"/>
          <c:w val="0.58053034757655642"/>
          <c:h val="0.2459041009332297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Доходы</a:t>
          </a: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 sz="1800"/>
        </a:p>
      </dgm:t>
    </dgm:pt>
    <dgm:pt modelId="{D36948F7-83BC-4220-85A0-DE21D57BD41D}" type="sibTrans" cxnId="{803A8AB7-53BA-458D-A0C5-F5066F514936}">
      <dgm:prSet custT="1"/>
      <dgm:spPr>
        <a:solidFill>
          <a:srgbClr val="FFC000"/>
        </a:solidFill>
      </dgm:spPr>
      <dgm:t>
        <a:bodyPr/>
        <a:lstStyle/>
        <a:p>
          <a:endParaRPr lang="ru-RU" sz="1800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Расходы</a:t>
          </a: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 sz="1800"/>
        </a:p>
      </dgm:t>
    </dgm:pt>
    <dgm:pt modelId="{FEA73179-04A7-4795-AF97-EAF1F3F2AA68}" type="sibTrans" cxnId="{E9122005-A3A9-453D-96BB-26288AC1EAD0}">
      <dgm:prSet custT="1"/>
      <dgm:spPr>
        <a:solidFill>
          <a:srgbClr val="FFC000"/>
        </a:solidFill>
      </dgm:spPr>
      <dgm:t>
        <a:bodyPr/>
        <a:lstStyle/>
        <a:p>
          <a:endParaRPr lang="ru-RU" sz="1800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 sz="1800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 sz="1800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73503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6F60D4-C9BF-4189-A662-2B472D8372CC}" type="presOf" srcId="{4E7CB679-5A70-4D19-B9FE-B35165ACC3D3}" destId="{32775538-2AC3-4373-B014-5A44732CBC7F}" srcOrd="0" destOrd="0" presId="urn:microsoft.com/office/officeart/2005/8/layout/equation1"/>
    <dgm:cxn modelId="{916574DB-9C82-4066-9406-FDF686D29C76}" type="presOf" srcId="{ADB1419B-AC29-439A-9A52-52A4D8AD4433}" destId="{A84245DF-C8CC-47D2-83AC-15EF153255E0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A970AA31-4946-4288-AB84-8262CE6E00E7}" type="presOf" srcId="{6CD1DB72-7F8F-4E2A-A00A-E83DF7CE947F}" destId="{22696057-B287-4EFB-96CD-3F248CB196C8}" srcOrd="0" destOrd="0" presId="urn:microsoft.com/office/officeart/2005/8/layout/equation1"/>
    <dgm:cxn modelId="{91EB7959-F7AB-4DD1-BFD8-6AD5DA2AD625}" type="presOf" srcId="{65EBFEF0-9C89-4A4C-BA89-C4D7B4B700F7}" destId="{7FAC88BC-C8FF-402F-AB2A-11AC4BBF48B7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81CB00C5-A594-4AFD-A83F-A5AA86A9575E}" type="presOf" srcId="{D36948F7-83BC-4220-85A0-DE21D57BD41D}" destId="{1816D16A-814C-4C22-A6CC-12105B3989BB}" srcOrd="0" destOrd="0" presId="urn:microsoft.com/office/officeart/2005/8/layout/equation1"/>
    <dgm:cxn modelId="{A8188CDE-CEEE-4DC6-A79E-F9D34A055F05}" type="presOf" srcId="{FEA73179-04A7-4795-AF97-EAF1F3F2AA68}" destId="{4B955819-9EB5-4C61-BE5E-7CE7027DF3F0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2509B4C6-B005-43BB-994C-07D11966DB5D}" type="presParOf" srcId="{22696057-B287-4EFB-96CD-3F248CB196C8}" destId="{7FAC88BC-C8FF-402F-AB2A-11AC4BBF48B7}" srcOrd="0" destOrd="0" presId="urn:microsoft.com/office/officeart/2005/8/layout/equation1"/>
    <dgm:cxn modelId="{A6015159-9AA2-42B7-B9A2-8BC92DFE1E8B}" type="presParOf" srcId="{22696057-B287-4EFB-96CD-3F248CB196C8}" destId="{2E3F7D03-16FC-4BE4-943C-EE4202A7666A}" srcOrd="1" destOrd="0" presId="urn:microsoft.com/office/officeart/2005/8/layout/equation1"/>
    <dgm:cxn modelId="{E981F9E4-98B2-4B10-9530-1FAD714D4C7A}" type="presParOf" srcId="{22696057-B287-4EFB-96CD-3F248CB196C8}" destId="{1816D16A-814C-4C22-A6CC-12105B3989BB}" srcOrd="2" destOrd="0" presId="urn:microsoft.com/office/officeart/2005/8/layout/equation1"/>
    <dgm:cxn modelId="{9EDBF008-8D1D-413B-BAA5-ED35D1A6D2AB}" type="presParOf" srcId="{22696057-B287-4EFB-96CD-3F248CB196C8}" destId="{5A3AD51A-CA0C-4D60-85EB-AFC0F3AEFCE4}" srcOrd="3" destOrd="0" presId="urn:microsoft.com/office/officeart/2005/8/layout/equation1"/>
    <dgm:cxn modelId="{5ED8421D-BC1D-44F3-8D4A-E01DF0E89597}" type="presParOf" srcId="{22696057-B287-4EFB-96CD-3F248CB196C8}" destId="{32775538-2AC3-4373-B014-5A44732CBC7F}" srcOrd="4" destOrd="0" presId="urn:microsoft.com/office/officeart/2005/8/layout/equation1"/>
    <dgm:cxn modelId="{C21F374C-493C-4C32-8BBD-4938CD556E43}" type="presParOf" srcId="{22696057-B287-4EFB-96CD-3F248CB196C8}" destId="{EDA2439C-BAC0-499A-8F57-8D66EBFA7D82}" srcOrd="5" destOrd="0" presId="urn:microsoft.com/office/officeart/2005/8/layout/equation1"/>
    <dgm:cxn modelId="{B76159F6-50F3-4F48-9FD0-DFD765CF854C}" type="presParOf" srcId="{22696057-B287-4EFB-96CD-3F248CB196C8}" destId="{4B955819-9EB5-4C61-BE5E-7CE7027DF3F0}" srcOrd="6" destOrd="0" presId="urn:microsoft.com/office/officeart/2005/8/layout/equation1"/>
    <dgm:cxn modelId="{4DC7A310-723C-4D7F-B26F-4860C00CA362}" type="presParOf" srcId="{22696057-B287-4EFB-96CD-3F248CB196C8}" destId="{EE572389-320D-4E27-B728-8E274B326BA1}" srcOrd="7" destOrd="0" presId="urn:microsoft.com/office/officeart/2005/8/layout/equation1"/>
    <dgm:cxn modelId="{5841D52B-09DF-48DF-A6B3-CDC36DBA80C4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139A2-D049-4DA9-BC8F-B1A800345873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93E224-4653-4766-A1AF-DC5C4F1520A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Составление проекта бюджета на очередной год и плановый период </a:t>
          </a:r>
        </a:p>
      </dgm:t>
    </dgm:pt>
    <dgm:pt modelId="{226E8F69-8C57-4E50-BBC0-0434A2B70532}" type="parTrans" cxnId="{802726EC-73DB-4828-A393-DFB524C37A95}">
      <dgm:prSet/>
      <dgm:spPr/>
      <dgm:t>
        <a:bodyPr/>
        <a:lstStyle/>
        <a:p>
          <a:endParaRPr lang="ru-RU"/>
        </a:p>
      </dgm:t>
    </dgm:pt>
    <dgm:pt modelId="{6EC52E19-0111-486E-B0DD-CD2B94B884F6}" type="sibTrans" cxnId="{802726EC-73DB-4828-A393-DFB524C37A95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3376F82-3427-42E3-AD41-453E217D0CB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Рассмотрение проекта бюджета на очередной год и плановый период</a:t>
          </a:r>
        </a:p>
      </dgm:t>
    </dgm:pt>
    <dgm:pt modelId="{BFD4BDB9-D36E-4354-913A-61C5EB57ABAF}" type="parTrans" cxnId="{4F3C726A-D788-4EB7-BACB-510592FBB1A2}">
      <dgm:prSet/>
      <dgm:spPr/>
      <dgm:t>
        <a:bodyPr/>
        <a:lstStyle/>
        <a:p>
          <a:endParaRPr lang="ru-RU"/>
        </a:p>
      </dgm:t>
    </dgm:pt>
    <dgm:pt modelId="{72CB93B0-3240-4B64-B204-C0F46D666F1F}" type="sibTrans" cxnId="{4F3C726A-D788-4EB7-BACB-510592FBB1A2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C2098B7-7947-4DEE-A078-932CD8468B3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Утверждение бюджета на очередной год и плановый период</a:t>
          </a:r>
        </a:p>
      </dgm:t>
    </dgm:pt>
    <dgm:pt modelId="{B18B6617-0548-4049-A40A-DF50B0021F57}" type="parTrans" cxnId="{A057263D-1A87-4F40-B65D-6253A7EC3F4A}">
      <dgm:prSet/>
      <dgm:spPr/>
      <dgm:t>
        <a:bodyPr/>
        <a:lstStyle/>
        <a:p>
          <a:endParaRPr lang="ru-RU"/>
        </a:p>
      </dgm:t>
    </dgm:pt>
    <dgm:pt modelId="{DDA4EA9C-A10A-4F48-8579-0A73EFFE5799}" type="sibTrans" cxnId="{A057263D-1A87-4F40-B65D-6253A7EC3F4A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E595858-5FAB-477B-9466-278702223B7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Исполнение бюджета в текущем году</a:t>
          </a:r>
        </a:p>
      </dgm:t>
    </dgm:pt>
    <dgm:pt modelId="{738CCCBE-B6BD-40F9-8C32-94D1B198A509}" type="parTrans" cxnId="{AB4F22C6-A1B3-4753-8CD2-297BF91CF26D}">
      <dgm:prSet/>
      <dgm:spPr/>
      <dgm:t>
        <a:bodyPr/>
        <a:lstStyle/>
        <a:p>
          <a:endParaRPr lang="ru-RU"/>
        </a:p>
      </dgm:t>
    </dgm:pt>
    <dgm:pt modelId="{BCC08E39-F510-48A2-ADC3-014E3312C215}" type="sibTrans" cxnId="{AB4F22C6-A1B3-4753-8CD2-297BF91CF26D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E9499CA-B820-424C-9B13-EDC2A6779EF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Формирование отчета об исполнении бюджета предыдущего года</a:t>
          </a:r>
        </a:p>
      </dgm:t>
    </dgm:pt>
    <dgm:pt modelId="{C356234A-3907-492F-B596-90EBDFF35432}" type="parTrans" cxnId="{080A087F-943E-48B7-BD4A-B2740C43D1BB}">
      <dgm:prSet/>
      <dgm:spPr/>
      <dgm:t>
        <a:bodyPr/>
        <a:lstStyle/>
        <a:p>
          <a:endParaRPr lang="ru-RU"/>
        </a:p>
      </dgm:t>
    </dgm:pt>
    <dgm:pt modelId="{A0409ADD-E319-4BCF-A96F-9E8D607E8B5F}" type="sibTrans" cxnId="{080A087F-943E-48B7-BD4A-B2740C43D1BB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3E486B6-40B7-4AAC-84CD-E721DA36FA3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Утверждение отчета об исполнении бюджета предыдущего года</a:t>
          </a:r>
        </a:p>
      </dgm:t>
    </dgm:pt>
    <dgm:pt modelId="{8084709F-18CD-4F1F-AA2A-26CE1F5FEBA3}" type="parTrans" cxnId="{13FAEE0B-C01F-48F4-A46D-933D05577279}">
      <dgm:prSet/>
      <dgm:spPr/>
      <dgm:t>
        <a:bodyPr/>
        <a:lstStyle/>
        <a:p>
          <a:endParaRPr lang="ru-RU"/>
        </a:p>
      </dgm:t>
    </dgm:pt>
    <dgm:pt modelId="{716B4F1C-872A-438C-97D7-668B999BA814}" type="sibTrans" cxnId="{13FAEE0B-C01F-48F4-A46D-933D05577279}">
      <dgm:prSet/>
      <dgm:spPr/>
      <dgm:t>
        <a:bodyPr/>
        <a:lstStyle/>
        <a:p>
          <a:endParaRPr lang="ru-RU"/>
        </a:p>
      </dgm:t>
    </dgm:pt>
    <dgm:pt modelId="{E1F84CB8-168B-4693-B5ED-E4BEA39601BB}" type="pres">
      <dgm:prSet presAssocID="{E81139A2-D049-4DA9-BC8F-B1A8003458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9D0B4D-C7EE-4C83-94DA-842A8E995175}" type="pres">
      <dgm:prSet presAssocID="{C693E224-4653-4766-A1AF-DC5C4F1520A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420A0-E978-43E6-AF01-C65B26452D8B}" type="pres">
      <dgm:prSet presAssocID="{6EC52E19-0111-486E-B0DD-CD2B94B884F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AEDCCBA-7A0B-403A-A09B-3BE88DF45B68}" type="pres">
      <dgm:prSet presAssocID="{6EC52E19-0111-486E-B0DD-CD2B94B884F6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2CF74DD2-4517-43FD-B4F3-E74263B5502B}" type="pres">
      <dgm:prSet presAssocID="{03376F82-3427-42E3-AD41-453E217D0CB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94182-E6BD-46A8-9208-65C49DCD6A5F}" type="pres">
      <dgm:prSet presAssocID="{72CB93B0-3240-4B64-B204-C0F46D666F1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F79D5DB-8A60-4AE3-BADC-8F0BBB023ED2}" type="pres">
      <dgm:prSet presAssocID="{72CB93B0-3240-4B64-B204-C0F46D666F1F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17DF9E78-E8A0-4717-B755-9B759A32CCA2}" type="pres">
      <dgm:prSet presAssocID="{EC2098B7-7947-4DEE-A078-932CD8468B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AC9FB-30AB-474B-A062-2C04BC70B8CC}" type="pres">
      <dgm:prSet presAssocID="{DDA4EA9C-A10A-4F48-8579-0A73EFFE579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3D564C3-E9C7-459C-92ED-5A419D568FD0}" type="pres">
      <dgm:prSet presAssocID="{DDA4EA9C-A10A-4F48-8579-0A73EFFE5799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BB43B2E0-3AC8-4C7A-909F-8BEDF3013E3D}" type="pres">
      <dgm:prSet presAssocID="{5E595858-5FAB-477B-9466-278702223B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1D6F7-DAD1-4A43-91D9-3835557E3CBF}" type="pres">
      <dgm:prSet presAssocID="{BCC08E39-F510-48A2-ADC3-014E3312C21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378C253-5A7B-49BE-8591-2208DDA711B5}" type="pres">
      <dgm:prSet presAssocID="{BCC08E39-F510-48A2-ADC3-014E3312C215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52C2DF55-66CE-4F90-ABB1-DCFD53CCC63C}" type="pres">
      <dgm:prSet presAssocID="{8E9499CA-B820-424C-9B13-EDC2A6779EF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D7B05-41D6-4BB7-BFC5-EF9E0D3A5751}" type="pres">
      <dgm:prSet presAssocID="{A0409ADD-E319-4BCF-A96F-9E8D607E8B5F}" presName="sibTrans" presStyleLbl="sibTrans1D1" presStyleIdx="4" presStyleCnt="5"/>
      <dgm:spPr/>
      <dgm:t>
        <a:bodyPr/>
        <a:lstStyle/>
        <a:p>
          <a:endParaRPr lang="ru-RU"/>
        </a:p>
      </dgm:t>
    </dgm:pt>
    <dgm:pt modelId="{79429122-60BC-4D6F-866C-5D3883AF843B}" type="pres">
      <dgm:prSet presAssocID="{A0409ADD-E319-4BCF-A96F-9E8D607E8B5F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B772829B-20FE-4BA8-9FA0-ECBF8DFA5F80}" type="pres">
      <dgm:prSet presAssocID="{C3E486B6-40B7-4AAC-84CD-E721DA36FA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43484E-E229-48A9-A740-D366CA95436C}" type="presOf" srcId="{72CB93B0-3240-4B64-B204-C0F46D666F1F}" destId="{CE394182-E6BD-46A8-9208-65C49DCD6A5F}" srcOrd="0" destOrd="0" presId="urn:microsoft.com/office/officeart/2005/8/layout/bProcess3"/>
    <dgm:cxn modelId="{080A087F-943E-48B7-BD4A-B2740C43D1BB}" srcId="{E81139A2-D049-4DA9-BC8F-B1A800345873}" destId="{8E9499CA-B820-424C-9B13-EDC2A6779EF4}" srcOrd="4" destOrd="0" parTransId="{C356234A-3907-492F-B596-90EBDFF35432}" sibTransId="{A0409ADD-E319-4BCF-A96F-9E8D607E8B5F}"/>
    <dgm:cxn modelId="{4F3C726A-D788-4EB7-BACB-510592FBB1A2}" srcId="{E81139A2-D049-4DA9-BC8F-B1A800345873}" destId="{03376F82-3427-42E3-AD41-453E217D0CBE}" srcOrd="1" destOrd="0" parTransId="{BFD4BDB9-D36E-4354-913A-61C5EB57ABAF}" sibTransId="{72CB93B0-3240-4B64-B204-C0F46D666F1F}"/>
    <dgm:cxn modelId="{9ED805F2-7802-43CA-8E77-0E25378E736F}" type="presOf" srcId="{E81139A2-D049-4DA9-BC8F-B1A800345873}" destId="{E1F84CB8-168B-4693-B5ED-E4BEA39601BB}" srcOrd="0" destOrd="0" presId="urn:microsoft.com/office/officeart/2005/8/layout/bProcess3"/>
    <dgm:cxn modelId="{3FB6A08F-7DA5-4262-87D0-AF78BCA89A48}" type="presOf" srcId="{6EC52E19-0111-486E-B0DD-CD2B94B884F6}" destId="{09E420A0-E978-43E6-AF01-C65B26452D8B}" srcOrd="0" destOrd="0" presId="urn:microsoft.com/office/officeart/2005/8/layout/bProcess3"/>
    <dgm:cxn modelId="{9AC3B457-F8C9-41BE-A276-6B4C0F387B5A}" type="presOf" srcId="{03376F82-3427-42E3-AD41-453E217D0CBE}" destId="{2CF74DD2-4517-43FD-B4F3-E74263B5502B}" srcOrd="0" destOrd="0" presId="urn:microsoft.com/office/officeart/2005/8/layout/bProcess3"/>
    <dgm:cxn modelId="{FCD3586E-ADFB-4A87-A66A-FCEF71AE4FB6}" type="presOf" srcId="{A0409ADD-E319-4BCF-A96F-9E8D607E8B5F}" destId="{79429122-60BC-4D6F-866C-5D3883AF843B}" srcOrd="1" destOrd="0" presId="urn:microsoft.com/office/officeart/2005/8/layout/bProcess3"/>
    <dgm:cxn modelId="{AD1C29F7-3A8E-4202-AC13-00E15A98E1FA}" type="presOf" srcId="{8E9499CA-B820-424C-9B13-EDC2A6779EF4}" destId="{52C2DF55-66CE-4F90-ABB1-DCFD53CCC63C}" srcOrd="0" destOrd="0" presId="urn:microsoft.com/office/officeart/2005/8/layout/bProcess3"/>
    <dgm:cxn modelId="{E0FAFABA-8285-476A-8931-930E55B1E110}" type="presOf" srcId="{5E595858-5FAB-477B-9466-278702223B72}" destId="{BB43B2E0-3AC8-4C7A-909F-8BEDF3013E3D}" srcOrd="0" destOrd="0" presId="urn:microsoft.com/office/officeart/2005/8/layout/bProcess3"/>
    <dgm:cxn modelId="{9823F824-9607-4FE6-9AA5-E052641FBF11}" type="presOf" srcId="{6EC52E19-0111-486E-B0DD-CD2B94B884F6}" destId="{EAEDCCBA-7A0B-403A-A09B-3BE88DF45B68}" srcOrd="1" destOrd="0" presId="urn:microsoft.com/office/officeart/2005/8/layout/bProcess3"/>
    <dgm:cxn modelId="{357810A2-1D11-4595-B528-6597168A9433}" type="presOf" srcId="{EC2098B7-7947-4DEE-A078-932CD8468B3A}" destId="{17DF9E78-E8A0-4717-B755-9B759A32CCA2}" srcOrd="0" destOrd="0" presId="urn:microsoft.com/office/officeart/2005/8/layout/bProcess3"/>
    <dgm:cxn modelId="{13A4D7C8-7C28-4B5B-A19F-58DE14F9D55B}" type="presOf" srcId="{A0409ADD-E319-4BCF-A96F-9E8D607E8B5F}" destId="{B01D7B05-41D6-4BB7-BFC5-EF9E0D3A5751}" srcOrd="0" destOrd="0" presId="urn:microsoft.com/office/officeart/2005/8/layout/bProcess3"/>
    <dgm:cxn modelId="{F14A1D9F-7C36-46CA-9A2C-79DB7A43AC9C}" type="presOf" srcId="{BCC08E39-F510-48A2-ADC3-014E3312C215}" destId="{6378C253-5A7B-49BE-8591-2208DDA711B5}" srcOrd="1" destOrd="0" presId="urn:microsoft.com/office/officeart/2005/8/layout/bProcess3"/>
    <dgm:cxn modelId="{E66BE657-4308-468C-B5D3-5FBE70BA8BD3}" type="presOf" srcId="{BCC08E39-F510-48A2-ADC3-014E3312C215}" destId="{F5C1D6F7-DAD1-4A43-91D9-3835557E3CBF}" srcOrd="0" destOrd="0" presId="urn:microsoft.com/office/officeart/2005/8/layout/bProcess3"/>
    <dgm:cxn modelId="{802726EC-73DB-4828-A393-DFB524C37A95}" srcId="{E81139A2-D049-4DA9-BC8F-B1A800345873}" destId="{C693E224-4653-4766-A1AF-DC5C4F1520A5}" srcOrd="0" destOrd="0" parTransId="{226E8F69-8C57-4E50-BBC0-0434A2B70532}" sibTransId="{6EC52E19-0111-486E-B0DD-CD2B94B884F6}"/>
    <dgm:cxn modelId="{AB4F22C6-A1B3-4753-8CD2-297BF91CF26D}" srcId="{E81139A2-D049-4DA9-BC8F-B1A800345873}" destId="{5E595858-5FAB-477B-9466-278702223B72}" srcOrd="3" destOrd="0" parTransId="{738CCCBE-B6BD-40F9-8C32-94D1B198A509}" sibTransId="{BCC08E39-F510-48A2-ADC3-014E3312C215}"/>
    <dgm:cxn modelId="{2116D46E-EECC-47B9-B5AE-92F6377F96E8}" type="presOf" srcId="{72CB93B0-3240-4B64-B204-C0F46D666F1F}" destId="{FF79D5DB-8A60-4AE3-BADC-8F0BBB023ED2}" srcOrd="1" destOrd="0" presId="urn:microsoft.com/office/officeart/2005/8/layout/bProcess3"/>
    <dgm:cxn modelId="{2AE0824D-EA56-4F45-B76F-62E11AE44D46}" type="presOf" srcId="{DDA4EA9C-A10A-4F48-8579-0A73EFFE5799}" destId="{8BBAC9FB-30AB-474B-A062-2C04BC70B8CC}" srcOrd="0" destOrd="0" presId="urn:microsoft.com/office/officeart/2005/8/layout/bProcess3"/>
    <dgm:cxn modelId="{835ABC6F-2181-4E69-9909-62A7D34F304F}" type="presOf" srcId="{C3E486B6-40B7-4AAC-84CD-E721DA36FA30}" destId="{B772829B-20FE-4BA8-9FA0-ECBF8DFA5F80}" srcOrd="0" destOrd="0" presId="urn:microsoft.com/office/officeart/2005/8/layout/bProcess3"/>
    <dgm:cxn modelId="{13FAEE0B-C01F-48F4-A46D-933D05577279}" srcId="{E81139A2-D049-4DA9-BC8F-B1A800345873}" destId="{C3E486B6-40B7-4AAC-84CD-E721DA36FA30}" srcOrd="5" destOrd="0" parTransId="{8084709F-18CD-4F1F-AA2A-26CE1F5FEBA3}" sibTransId="{716B4F1C-872A-438C-97D7-668B999BA814}"/>
    <dgm:cxn modelId="{C8D48010-0655-4020-AE2A-358A5AD8305F}" type="presOf" srcId="{DDA4EA9C-A10A-4F48-8579-0A73EFFE5799}" destId="{43D564C3-E9C7-459C-92ED-5A419D568FD0}" srcOrd="1" destOrd="0" presId="urn:microsoft.com/office/officeart/2005/8/layout/bProcess3"/>
    <dgm:cxn modelId="{A057263D-1A87-4F40-B65D-6253A7EC3F4A}" srcId="{E81139A2-D049-4DA9-BC8F-B1A800345873}" destId="{EC2098B7-7947-4DEE-A078-932CD8468B3A}" srcOrd="2" destOrd="0" parTransId="{B18B6617-0548-4049-A40A-DF50B0021F57}" sibTransId="{DDA4EA9C-A10A-4F48-8579-0A73EFFE5799}"/>
    <dgm:cxn modelId="{472772D1-0BB9-4FC2-A6C1-A242DB1B76BD}" type="presOf" srcId="{C693E224-4653-4766-A1AF-DC5C4F1520A5}" destId="{889D0B4D-C7EE-4C83-94DA-842A8E995175}" srcOrd="0" destOrd="0" presId="urn:microsoft.com/office/officeart/2005/8/layout/bProcess3"/>
    <dgm:cxn modelId="{029AC016-02AC-4D7F-BE48-466DAF4414BD}" type="presParOf" srcId="{E1F84CB8-168B-4693-B5ED-E4BEA39601BB}" destId="{889D0B4D-C7EE-4C83-94DA-842A8E995175}" srcOrd="0" destOrd="0" presId="urn:microsoft.com/office/officeart/2005/8/layout/bProcess3"/>
    <dgm:cxn modelId="{38A7DE07-5E34-42A9-8617-940F00C5B842}" type="presParOf" srcId="{E1F84CB8-168B-4693-B5ED-E4BEA39601BB}" destId="{09E420A0-E978-43E6-AF01-C65B26452D8B}" srcOrd="1" destOrd="0" presId="urn:microsoft.com/office/officeart/2005/8/layout/bProcess3"/>
    <dgm:cxn modelId="{C49398DC-C3EA-42F3-BD07-2108B54887DA}" type="presParOf" srcId="{09E420A0-E978-43E6-AF01-C65B26452D8B}" destId="{EAEDCCBA-7A0B-403A-A09B-3BE88DF45B68}" srcOrd="0" destOrd="0" presId="urn:microsoft.com/office/officeart/2005/8/layout/bProcess3"/>
    <dgm:cxn modelId="{618EF9DC-5A69-418E-9B0C-43A9A0210381}" type="presParOf" srcId="{E1F84CB8-168B-4693-B5ED-E4BEA39601BB}" destId="{2CF74DD2-4517-43FD-B4F3-E74263B5502B}" srcOrd="2" destOrd="0" presId="urn:microsoft.com/office/officeart/2005/8/layout/bProcess3"/>
    <dgm:cxn modelId="{FE5B038A-1512-4782-9C4D-9C902D1D93A0}" type="presParOf" srcId="{E1F84CB8-168B-4693-B5ED-E4BEA39601BB}" destId="{CE394182-E6BD-46A8-9208-65C49DCD6A5F}" srcOrd="3" destOrd="0" presId="urn:microsoft.com/office/officeart/2005/8/layout/bProcess3"/>
    <dgm:cxn modelId="{19D3F737-31B4-473D-BBFD-832B044B06DA}" type="presParOf" srcId="{CE394182-E6BD-46A8-9208-65C49DCD6A5F}" destId="{FF79D5DB-8A60-4AE3-BADC-8F0BBB023ED2}" srcOrd="0" destOrd="0" presId="urn:microsoft.com/office/officeart/2005/8/layout/bProcess3"/>
    <dgm:cxn modelId="{E0B04314-9433-4273-AFC4-5ED42B248255}" type="presParOf" srcId="{E1F84CB8-168B-4693-B5ED-E4BEA39601BB}" destId="{17DF9E78-E8A0-4717-B755-9B759A32CCA2}" srcOrd="4" destOrd="0" presId="urn:microsoft.com/office/officeart/2005/8/layout/bProcess3"/>
    <dgm:cxn modelId="{EB4B2FA3-64F6-4489-9425-BE6EB6FA7833}" type="presParOf" srcId="{E1F84CB8-168B-4693-B5ED-E4BEA39601BB}" destId="{8BBAC9FB-30AB-474B-A062-2C04BC70B8CC}" srcOrd="5" destOrd="0" presId="urn:microsoft.com/office/officeart/2005/8/layout/bProcess3"/>
    <dgm:cxn modelId="{91301D74-E51F-460B-A232-02F30BED03D5}" type="presParOf" srcId="{8BBAC9FB-30AB-474B-A062-2C04BC70B8CC}" destId="{43D564C3-E9C7-459C-92ED-5A419D568FD0}" srcOrd="0" destOrd="0" presId="urn:microsoft.com/office/officeart/2005/8/layout/bProcess3"/>
    <dgm:cxn modelId="{B2C42CB7-0BCC-4C2D-9A39-21E63DE7A136}" type="presParOf" srcId="{E1F84CB8-168B-4693-B5ED-E4BEA39601BB}" destId="{BB43B2E0-3AC8-4C7A-909F-8BEDF3013E3D}" srcOrd="6" destOrd="0" presId="urn:microsoft.com/office/officeart/2005/8/layout/bProcess3"/>
    <dgm:cxn modelId="{121FD0A1-EBEC-4F19-A952-6C0D074BE0D8}" type="presParOf" srcId="{E1F84CB8-168B-4693-B5ED-E4BEA39601BB}" destId="{F5C1D6F7-DAD1-4A43-91D9-3835557E3CBF}" srcOrd="7" destOrd="0" presId="urn:microsoft.com/office/officeart/2005/8/layout/bProcess3"/>
    <dgm:cxn modelId="{7D388A41-0B01-468F-9547-F7572B76C7A4}" type="presParOf" srcId="{F5C1D6F7-DAD1-4A43-91D9-3835557E3CBF}" destId="{6378C253-5A7B-49BE-8591-2208DDA711B5}" srcOrd="0" destOrd="0" presId="urn:microsoft.com/office/officeart/2005/8/layout/bProcess3"/>
    <dgm:cxn modelId="{CB0DEFB1-FA31-4129-9892-20495A6BEA13}" type="presParOf" srcId="{E1F84CB8-168B-4693-B5ED-E4BEA39601BB}" destId="{52C2DF55-66CE-4F90-ABB1-DCFD53CCC63C}" srcOrd="8" destOrd="0" presId="urn:microsoft.com/office/officeart/2005/8/layout/bProcess3"/>
    <dgm:cxn modelId="{57221DD1-A490-4212-B4B9-62F95BF356A4}" type="presParOf" srcId="{E1F84CB8-168B-4693-B5ED-E4BEA39601BB}" destId="{B01D7B05-41D6-4BB7-BFC5-EF9E0D3A5751}" srcOrd="9" destOrd="0" presId="urn:microsoft.com/office/officeart/2005/8/layout/bProcess3"/>
    <dgm:cxn modelId="{78DF77F9-B7B7-4DE4-8FC9-39D18B33D8D0}" type="presParOf" srcId="{B01D7B05-41D6-4BB7-BFC5-EF9E0D3A5751}" destId="{79429122-60BC-4D6F-866C-5D3883AF843B}" srcOrd="0" destOrd="0" presId="urn:microsoft.com/office/officeart/2005/8/layout/bProcess3"/>
    <dgm:cxn modelId="{4646959D-DE65-425D-B0B2-20ED4F5FD645}" type="presParOf" srcId="{E1F84CB8-168B-4693-B5ED-E4BEA39601BB}" destId="{B772829B-20FE-4BA8-9FA0-ECBF8DFA5F8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5616FD-5454-41E9-9F7F-4E8233A9A4F6}" type="doc">
      <dgm:prSet loTypeId="urn:microsoft.com/office/officeart/2005/8/layout/chevron2" loCatId="list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DDF7B439-F198-4193-8017-F5E43D3084D5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Соблюдение законодательства Российской Федерации</a:t>
          </a:r>
        </a:p>
      </dgm:t>
    </dgm:pt>
    <dgm:pt modelId="{4E39C2F5-C064-4F99-BD9E-6600F24657E1}" type="parTrans" cxnId="{91044C87-79A6-4739-9F05-BF3468AEF5A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97FB2B8-60C3-43E9-90FD-E6950F4FB69C}" type="sibTrans" cxnId="{91044C87-79A6-4739-9F05-BF3468AEF5A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CC35BCA-9243-4ABE-AFEF-8C44A098A3EC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4.</a:t>
          </a:r>
        </a:p>
      </dgm:t>
    </dgm:pt>
    <dgm:pt modelId="{A3BDA23E-E169-4530-9555-47DAFD0D007E}" type="parTrans" cxnId="{906E7AA3-0FFC-4418-9225-22E0A94097D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AFE293F-FDF9-44BC-98A8-BC1C3352E07B}" type="sibTrans" cxnId="{906E7AA3-0FFC-4418-9225-22E0A94097D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15B0E4F-7A22-4032-B468-7E583C7E0645}">
      <dgm:prSet custT="1"/>
      <dgm:spPr/>
      <dgm:t>
        <a:bodyPr/>
        <a:lstStyle/>
        <a:p>
          <a:pPr algn="just"/>
          <a:r>
            <a: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уровня собираемости налогов посредством реализации мероприятий, направленных на сокращение задолженности по налогам и сборам, легализации налоговой базы, включая легализацию «теневой» заработной платы, повышение эффективности управления муниципальной собственностью	</a:t>
          </a:r>
          <a:endParaRPr lang="ru-RU" sz="1800" dirty="0">
            <a:solidFill>
              <a:schemeClr val="tx1"/>
            </a:solidFill>
          </a:endParaRPr>
        </a:p>
      </dgm:t>
    </dgm:pt>
    <dgm:pt modelId="{BE8A5B81-8C5E-4335-9A2D-642F6A49B0A7}" type="parTrans" cxnId="{A3616743-E310-430B-8E19-25B2E10A1BD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EA3A196-0AD4-4B43-99C8-8BD5306122EA}" type="sibTrans" cxnId="{A3616743-E310-430B-8E19-25B2E10A1BD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CE5AECD-D89E-4B16-9643-3086E3FD8064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1.</a:t>
          </a:r>
        </a:p>
      </dgm:t>
    </dgm:pt>
    <dgm:pt modelId="{282125DD-C50A-4805-ABB0-3715C36D227E}" type="sibTrans" cxnId="{CDC17AFF-0617-434E-B755-55F410A485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021FEF2-E5BF-4925-BA55-19072D95DC2B}" type="parTrans" cxnId="{CDC17AFF-0617-434E-B755-55F410A485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46E8C09-54BC-4232-89D5-05C30ACFCE97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5.</a:t>
          </a:r>
        </a:p>
      </dgm:t>
    </dgm:pt>
    <dgm:pt modelId="{D79F1B1A-DCCD-4781-99B9-79784E53BBC2}" type="parTrans" cxnId="{52826E5B-9365-4C6B-828C-4C4EC63C5D2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8ADF07B-054E-4127-AE5D-92BFDB05BBD2}" type="sibTrans" cxnId="{52826E5B-9365-4C6B-828C-4C4EC63C5D2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EEE985A-14C6-4BFA-83DB-9D8E1E5E6D4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бюджета</a:t>
          </a:r>
          <a:endParaRPr lang="ru-RU" sz="1800" dirty="0">
            <a:solidFill>
              <a:schemeClr val="tx1"/>
            </a:solidFill>
          </a:endParaRPr>
        </a:p>
      </dgm:t>
    </dgm:pt>
    <dgm:pt modelId="{B3107DFF-D1CA-464A-8F9B-EE1CE6A30390}" type="parTrans" cxnId="{60DB1E8A-CBA7-4246-95A4-A0EF0DA71B4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4965DE6-73A8-4559-AD52-ABA073BD62D7}" type="sibTrans" cxnId="{60DB1E8A-CBA7-4246-95A4-A0EF0DA71B4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E421847-4D09-4544-A4D2-50EBDBDD2774}">
      <dgm:prSet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мер урегулирования налоговой и неналоговой задолженности и снижение рисков образования новой задолженности</a:t>
          </a:r>
        </a:p>
      </dgm:t>
    </dgm:pt>
    <dgm:pt modelId="{BA6D62FB-6F3D-4C1D-A843-A25E009C73B1}" type="sibTrans" cxnId="{E24051AF-FB03-4E9A-B3E3-933136A653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AA0F3CF-B75A-4DAF-B943-DC52C548C59D}" type="parTrans" cxnId="{E24051AF-FB03-4E9A-B3E3-933136A653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985F4C5-C351-4A44-AF95-61B2A32100F1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3.</a:t>
          </a:r>
        </a:p>
      </dgm:t>
    </dgm:pt>
    <dgm:pt modelId="{7F4FDE12-740B-4FF7-9159-AC3A1875B1C0}" type="sibTrans" cxnId="{D96197CC-53C0-42AF-80E5-92D11069AF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3F799F2-83BA-488A-9A71-1933657EF488}" type="parTrans" cxnId="{D96197CC-53C0-42AF-80E5-92D11069AF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93509B-BBBF-4AB4-A3C0-A052FB74720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налоговой системы</a:t>
          </a:r>
        </a:p>
      </dgm:t>
    </dgm:pt>
    <dgm:pt modelId="{E0603CA7-B881-4FEF-B227-BCC5775A50DF}" type="sibTrans" cxnId="{730613D4-7FDD-49E7-8D74-BDC27B7033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E678FB7-5CB6-4C0D-9308-3A92CBBD7CF4}" type="parTrans" cxnId="{730613D4-7FDD-49E7-8D74-BDC27B7033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3DC6B9-3FF2-4232-AE49-8EC91680F425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2.</a:t>
          </a:r>
        </a:p>
      </dgm:t>
    </dgm:pt>
    <dgm:pt modelId="{693EB1D0-3BA4-4DAF-8FA1-D03CAE810265}" type="sibTrans" cxnId="{41428421-C093-459B-AB5C-DBC125A91F2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5EDF08B-58A4-48F3-8847-D9B7411E6BE6}" type="parTrans" cxnId="{41428421-C093-459B-AB5C-DBC125A91F2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3860409-8E33-4713-A6C9-2D894D0AA492}" type="pres">
      <dgm:prSet presAssocID="{0F5616FD-5454-41E9-9F7F-4E8233A9A4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EC0AD-8CD2-40E8-AE40-5CF442212347}" type="pres">
      <dgm:prSet presAssocID="{CCE5AECD-D89E-4B16-9643-3086E3FD8064}" presName="composite" presStyleCnt="0"/>
      <dgm:spPr/>
    </dgm:pt>
    <dgm:pt modelId="{22B6CAC9-DA48-4F1A-89CF-DDA0D50D8152}" type="pres">
      <dgm:prSet presAssocID="{CCE5AECD-D89E-4B16-9643-3086E3FD806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52C6F-E76B-4B8A-993E-C6ADD81AE822}" type="pres">
      <dgm:prSet presAssocID="{CCE5AECD-D89E-4B16-9643-3086E3FD8064}" presName="descendantText" presStyleLbl="alignAcc1" presStyleIdx="0" presStyleCnt="5" custScaleX="99796" custScaleY="89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6ECC3-9BCF-446C-84FF-D9AB42A25730}" type="pres">
      <dgm:prSet presAssocID="{282125DD-C50A-4805-ABB0-3715C36D227E}" presName="sp" presStyleCnt="0"/>
      <dgm:spPr/>
    </dgm:pt>
    <dgm:pt modelId="{0932A9AB-094D-45EB-B72C-1FF86BE1F5CC}" type="pres">
      <dgm:prSet presAssocID="{BD3DC6B9-3FF2-4232-AE49-8EC91680F425}" presName="composite" presStyleCnt="0"/>
      <dgm:spPr/>
    </dgm:pt>
    <dgm:pt modelId="{9A0019C1-1F0E-4634-9704-1A8EC0D0B89A}" type="pres">
      <dgm:prSet presAssocID="{BD3DC6B9-3FF2-4232-AE49-8EC91680F42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E3B90-8090-4176-8865-7AF9E29C1759}" type="pres">
      <dgm:prSet presAssocID="{BD3DC6B9-3FF2-4232-AE49-8EC91680F425}" presName="descendantText" presStyleLbl="alignAcc1" presStyleIdx="1" presStyleCnt="5" custScaleX="99886" custScaleY="73557" custLinFactNeighborX="360" custLinFactNeighborY="17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F1E0F-8A3E-438B-BF86-4764B2638C2B}" type="pres">
      <dgm:prSet presAssocID="{693EB1D0-3BA4-4DAF-8FA1-D03CAE810265}" presName="sp" presStyleCnt="0"/>
      <dgm:spPr/>
    </dgm:pt>
    <dgm:pt modelId="{6D8F9E69-901A-424F-AD7E-78CBF5E537D7}" type="pres">
      <dgm:prSet presAssocID="{9985F4C5-C351-4A44-AF95-61B2A32100F1}" presName="composite" presStyleCnt="0"/>
      <dgm:spPr/>
    </dgm:pt>
    <dgm:pt modelId="{4A707D3A-212B-4CAF-AC8E-276F8E0D0612}" type="pres">
      <dgm:prSet presAssocID="{9985F4C5-C351-4A44-AF95-61B2A32100F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93038-82ED-4D32-AB30-D7FDC7FDBAC9}" type="pres">
      <dgm:prSet presAssocID="{9985F4C5-C351-4A44-AF95-61B2A32100F1}" presName="descendantText" presStyleLbl="alignAcc1" presStyleIdx="2" presStyleCnt="5" custScaleX="100563" custScaleY="150314" custLinFactY="141196" custLinFactNeighborX="34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33CBC-2113-431E-8AAF-20CB0D3C7AE8}" type="pres">
      <dgm:prSet presAssocID="{7F4FDE12-740B-4FF7-9159-AC3A1875B1C0}" presName="sp" presStyleCnt="0"/>
      <dgm:spPr/>
    </dgm:pt>
    <dgm:pt modelId="{45D3A784-F651-490B-A3BF-F4440BDA7CD8}" type="pres">
      <dgm:prSet presAssocID="{ECC35BCA-9243-4ABE-AFEF-8C44A098A3EC}" presName="composite" presStyleCnt="0"/>
      <dgm:spPr/>
    </dgm:pt>
    <dgm:pt modelId="{5428F8B6-146E-4EE4-B1E9-07C6BC139B53}" type="pres">
      <dgm:prSet presAssocID="{ECC35BCA-9243-4ABE-AFEF-8C44A098A3E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73354-C334-4D22-BB07-402BB246E862}" type="pres">
      <dgm:prSet presAssocID="{ECC35BCA-9243-4ABE-AFEF-8C44A098A3EC}" presName="descendantText" presStyleLbl="alignAcc1" presStyleIdx="3" presStyleCnt="5" custScaleY="213204" custLinFactY="-45065" custLinFactNeighborX="4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DCAA0-4641-44BA-8EEB-D7F83AD521BB}" type="pres">
      <dgm:prSet presAssocID="{0AFE293F-FDF9-44BC-98A8-BC1C3352E07B}" presName="sp" presStyleCnt="0"/>
      <dgm:spPr/>
    </dgm:pt>
    <dgm:pt modelId="{5263A802-9D05-4F4F-804F-04E498BA745B}" type="pres">
      <dgm:prSet presAssocID="{A46E8C09-54BC-4232-89D5-05C30ACFCE97}" presName="composite" presStyleCnt="0"/>
      <dgm:spPr/>
    </dgm:pt>
    <dgm:pt modelId="{EC465976-A387-41E1-93D3-0D818A0C4395}" type="pres">
      <dgm:prSet presAssocID="{A46E8C09-54BC-4232-89D5-05C30ACFCE97}" presName="parentText" presStyleLbl="alignNode1" presStyleIdx="4" presStyleCnt="5" custLinFactNeighborX="3276" custLinFactNeighborY="-1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CB2B8-C3CD-494C-BED4-75A210FAC072}" type="pres">
      <dgm:prSet presAssocID="{A46E8C09-54BC-4232-89D5-05C30ACFCE97}" presName="descendantText" presStyleLbl="alignAcc1" presStyleIdx="4" presStyleCnt="5" custScaleY="47108" custLinFactY="-39589" custLinFactNeighborX="4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44C87-79A6-4739-9F05-BF3468AEF5AE}" srcId="{CCE5AECD-D89E-4B16-9643-3086E3FD8064}" destId="{DDF7B439-F198-4193-8017-F5E43D3084D5}" srcOrd="0" destOrd="0" parTransId="{4E39C2F5-C064-4F99-BD9E-6600F24657E1}" sibTransId="{997FB2B8-60C3-43E9-90FD-E6950F4FB69C}"/>
    <dgm:cxn modelId="{4B3CCE7F-D1ED-4E7F-B2F3-25E7E786F36B}" type="presOf" srcId="{9985F4C5-C351-4A44-AF95-61B2A32100F1}" destId="{4A707D3A-212B-4CAF-AC8E-276F8E0D0612}" srcOrd="0" destOrd="0" presId="urn:microsoft.com/office/officeart/2005/8/layout/chevron2"/>
    <dgm:cxn modelId="{4EE75831-74CB-48BE-B5E7-92546FB7C29C}" type="presOf" srcId="{7E421847-4D09-4544-A4D2-50EBDBDD2774}" destId="{57193038-82ED-4D32-AB30-D7FDC7FDBAC9}" srcOrd="0" destOrd="0" presId="urn:microsoft.com/office/officeart/2005/8/layout/chevron2"/>
    <dgm:cxn modelId="{CDC17AFF-0617-434E-B755-55F410A485BF}" srcId="{0F5616FD-5454-41E9-9F7F-4E8233A9A4F6}" destId="{CCE5AECD-D89E-4B16-9643-3086E3FD8064}" srcOrd="0" destOrd="0" parTransId="{7021FEF2-E5BF-4925-BA55-19072D95DC2B}" sibTransId="{282125DD-C50A-4805-ABB0-3715C36D227E}"/>
    <dgm:cxn modelId="{F088BE28-E7E9-4F0C-AE27-A25261BD0494}" type="presOf" srcId="{BD3DC6B9-3FF2-4232-AE49-8EC91680F425}" destId="{9A0019C1-1F0E-4634-9704-1A8EC0D0B89A}" srcOrd="0" destOrd="0" presId="urn:microsoft.com/office/officeart/2005/8/layout/chevron2"/>
    <dgm:cxn modelId="{E24051AF-FB03-4E9A-B3E3-933136A65346}" srcId="{9985F4C5-C351-4A44-AF95-61B2A32100F1}" destId="{7E421847-4D09-4544-A4D2-50EBDBDD2774}" srcOrd="0" destOrd="0" parTransId="{8AA0F3CF-B75A-4DAF-B943-DC52C548C59D}" sibTransId="{BA6D62FB-6F3D-4C1D-A843-A25E009C73B1}"/>
    <dgm:cxn modelId="{730613D4-7FDD-49E7-8D74-BDC27B7033B2}" srcId="{BD3DC6B9-3FF2-4232-AE49-8EC91680F425}" destId="{BD93509B-BBBF-4AB4-A3C0-A052FB747204}" srcOrd="0" destOrd="0" parTransId="{FE678FB7-5CB6-4C0D-9308-3A92CBBD7CF4}" sibTransId="{E0603CA7-B881-4FEF-B227-BCC5775A50DF}"/>
    <dgm:cxn modelId="{F68D8BBC-2EFE-4DAA-87F1-4C601A5B80CD}" type="presOf" srcId="{DDF7B439-F198-4193-8017-F5E43D3084D5}" destId="{C7852C6F-E76B-4B8A-993E-C6ADD81AE822}" srcOrd="0" destOrd="0" presId="urn:microsoft.com/office/officeart/2005/8/layout/chevron2"/>
    <dgm:cxn modelId="{60DB1E8A-CBA7-4246-95A4-A0EF0DA71B40}" srcId="{A46E8C09-54BC-4232-89D5-05C30ACFCE97}" destId="{EEEE985A-14C6-4BFA-83DB-9D8E1E5E6D4A}" srcOrd="0" destOrd="0" parTransId="{B3107DFF-D1CA-464A-8F9B-EE1CE6A30390}" sibTransId="{74965DE6-73A8-4559-AD52-ABA073BD62D7}"/>
    <dgm:cxn modelId="{ACDEE087-3C48-47F8-8375-45585CB7BD19}" type="presOf" srcId="{ECC35BCA-9243-4ABE-AFEF-8C44A098A3EC}" destId="{5428F8B6-146E-4EE4-B1E9-07C6BC139B53}" srcOrd="0" destOrd="0" presId="urn:microsoft.com/office/officeart/2005/8/layout/chevron2"/>
    <dgm:cxn modelId="{D96197CC-53C0-42AF-80E5-92D11069AFCB}" srcId="{0F5616FD-5454-41E9-9F7F-4E8233A9A4F6}" destId="{9985F4C5-C351-4A44-AF95-61B2A32100F1}" srcOrd="2" destOrd="0" parTransId="{B3F799F2-83BA-488A-9A71-1933657EF488}" sibTransId="{7F4FDE12-740B-4FF7-9159-AC3A1875B1C0}"/>
    <dgm:cxn modelId="{5FFC503D-86CA-4934-A65E-0493D432BB65}" type="presOf" srcId="{EEEE985A-14C6-4BFA-83DB-9D8E1E5E6D4A}" destId="{815CB2B8-C3CD-494C-BED4-75A210FAC072}" srcOrd="0" destOrd="0" presId="urn:microsoft.com/office/officeart/2005/8/layout/chevron2"/>
    <dgm:cxn modelId="{A3616743-E310-430B-8E19-25B2E10A1BD5}" srcId="{ECC35BCA-9243-4ABE-AFEF-8C44A098A3EC}" destId="{715B0E4F-7A22-4032-B468-7E583C7E0645}" srcOrd="0" destOrd="0" parTransId="{BE8A5B81-8C5E-4335-9A2D-642F6A49B0A7}" sibTransId="{9EA3A196-0AD4-4B43-99C8-8BD5306122EA}"/>
    <dgm:cxn modelId="{750FBA43-0ECA-4FB0-A601-367E06DB04AA}" type="presOf" srcId="{CCE5AECD-D89E-4B16-9643-3086E3FD8064}" destId="{22B6CAC9-DA48-4F1A-89CF-DDA0D50D8152}" srcOrd="0" destOrd="0" presId="urn:microsoft.com/office/officeart/2005/8/layout/chevron2"/>
    <dgm:cxn modelId="{906E7AA3-0FFC-4418-9225-22E0A94097D0}" srcId="{0F5616FD-5454-41E9-9F7F-4E8233A9A4F6}" destId="{ECC35BCA-9243-4ABE-AFEF-8C44A098A3EC}" srcOrd="3" destOrd="0" parTransId="{A3BDA23E-E169-4530-9555-47DAFD0D007E}" sibTransId="{0AFE293F-FDF9-44BC-98A8-BC1C3352E07B}"/>
    <dgm:cxn modelId="{84763574-4F53-4FAB-9787-DBA19F3E2A21}" type="presOf" srcId="{0F5616FD-5454-41E9-9F7F-4E8233A9A4F6}" destId="{13860409-8E33-4713-A6C9-2D894D0AA492}" srcOrd="0" destOrd="0" presId="urn:microsoft.com/office/officeart/2005/8/layout/chevron2"/>
    <dgm:cxn modelId="{41428421-C093-459B-AB5C-DBC125A91F28}" srcId="{0F5616FD-5454-41E9-9F7F-4E8233A9A4F6}" destId="{BD3DC6B9-3FF2-4232-AE49-8EC91680F425}" srcOrd="1" destOrd="0" parTransId="{B5EDF08B-58A4-48F3-8847-D9B7411E6BE6}" sibTransId="{693EB1D0-3BA4-4DAF-8FA1-D03CAE810265}"/>
    <dgm:cxn modelId="{D4FF041E-38BC-48E7-8686-EE7C0596DB26}" type="presOf" srcId="{A46E8C09-54BC-4232-89D5-05C30ACFCE97}" destId="{EC465976-A387-41E1-93D3-0D818A0C4395}" srcOrd="0" destOrd="0" presId="urn:microsoft.com/office/officeart/2005/8/layout/chevron2"/>
    <dgm:cxn modelId="{52826E5B-9365-4C6B-828C-4C4EC63C5D2A}" srcId="{0F5616FD-5454-41E9-9F7F-4E8233A9A4F6}" destId="{A46E8C09-54BC-4232-89D5-05C30ACFCE97}" srcOrd="4" destOrd="0" parTransId="{D79F1B1A-DCCD-4781-99B9-79784E53BBC2}" sibTransId="{08ADF07B-054E-4127-AE5D-92BFDB05BBD2}"/>
    <dgm:cxn modelId="{C5BC12A6-B5D5-40A7-B4CE-DE9EC8F71B2A}" type="presOf" srcId="{BD93509B-BBBF-4AB4-A3C0-A052FB747204}" destId="{0B6E3B90-8090-4176-8865-7AF9E29C1759}" srcOrd="0" destOrd="0" presId="urn:microsoft.com/office/officeart/2005/8/layout/chevron2"/>
    <dgm:cxn modelId="{28EEE4D0-6B28-4E38-80EA-966041EFA883}" type="presOf" srcId="{715B0E4F-7A22-4032-B468-7E583C7E0645}" destId="{C4A73354-C334-4D22-BB07-402BB246E862}" srcOrd="0" destOrd="0" presId="urn:microsoft.com/office/officeart/2005/8/layout/chevron2"/>
    <dgm:cxn modelId="{8C8B3FF8-D114-4B5C-BA61-686337E85D00}" type="presParOf" srcId="{13860409-8E33-4713-A6C9-2D894D0AA492}" destId="{2A9EC0AD-8CD2-40E8-AE40-5CF442212347}" srcOrd="0" destOrd="0" presId="urn:microsoft.com/office/officeart/2005/8/layout/chevron2"/>
    <dgm:cxn modelId="{E8FE0EF8-A157-48AD-8C9E-D7C797BA80AF}" type="presParOf" srcId="{2A9EC0AD-8CD2-40E8-AE40-5CF442212347}" destId="{22B6CAC9-DA48-4F1A-89CF-DDA0D50D8152}" srcOrd="0" destOrd="0" presId="urn:microsoft.com/office/officeart/2005/8/layout/chevron2"/>
    <dgm:cxn modelId="{681B3FEC-6692-4C1B-A463-B6DFB343B5BB}" type="presParOf" srcId="{2A9EC0AD-8CD2-40E8-AE40-5CF442212347}" destId="{C7852C6F-E76B-4B8A-993E-C6ADD81AE822}" srcOrd="1" destOrd="0" presId="urn:microsoft.com/office/officeart/2005/8/layout/chevron2"/>
    <dgm:cxn modelId="{11D8A2AF-96BE-455B-880A-0F82D77EFEC3}" type="presParOf" srcId="{13860409-8E33-4713-A6C9-2D894D0AA492}" destId="{9406ECC3-9BCF-446C-84FF-D9AB42A25730}" srcOrd="1" destOrd="0" presId="urn:microsoft.com/office/officeart/2005/8/layout/chevron2"/>
    <dgm:cxn modelId="{4ED982F7-EFB9-4BF3-B954-D745474A9412}" type="presParOf" srcId="{13860409-8E33-4713-A6C9-2D894D0AA492}" destId="{0932A9AB-094D-45EB-B72C-1FF86BE1F5CC}" srcOrd="2" destOrd="0" presId="urn:microsoft.com/office/officeart/2005/8/layout/chevron2"/>
    <dgm:cxn modelId="{D7964D3E-3F6B-4AA2-941A-AE4244CB4B8A}" type="presParOf" srcId="{0932A9AB-094D-45EB-B72C-1FF86BE1F5CC}" destId="{9A0019C1-1F0E-4634-9704-1A8EC0D0B89A}" srcOrd="0" destOrd="0" presId="urn:microsoft.com/office/officeart/2005/8/layout/chevron2"/>
    <dgm:cxn modelId="{D23FE000-B215-485D-B111-1EC9D8EF1285}" type="presParOf" srcId="{0932A9AB-094D-45EB-B72C-1FF86BE1F5CC}" destId="{0B6E3B90-8090-4176-8865-7AF9E29C1759}" srcOrd="1" destOrd="0" presId="urn:microsoft.com/office/officeart/2005/8/layout/chevron2"/>
    <dgm:cxn modelId="{8BEEAB18-6BF6-4F5E-8BCF-4B5168F4BEB2}" type="presParOf" srcId="{13860409-8E33-4713-A6C9-2D894D0AA492}" destId="{928F1E0F-8A3E-438B-BF86-4764B2638C2B}" srcOrd="3" destOrd="0" presId="urn:microsoft.com/office/officeart/2005/8/layout/chevron2"/>
    <dgm:cxn modelId="{EB968F48-0D44-4CA1-9E0D-DF2A253A9B89}" type="presParOf" srcId="{13860409-8E33-4713-A6C9-2D894D0AA492}" destId="{6D8F9E69-901A-424F-AD7E-78CBF5E537D7}" srcOrd="4" destOrd="0" presId="urn:microsoft.com/office/officeart/2005/8/layout/chevron2"/>
    <dgm:cxn modelId="{4ADB2E66-7959-4F18-A20A-C7DC5A9132BA}" type="presParOf" srcId="{6D8F9E69-901A-424F-AD7E-78CBF5E537D7}" destId="{4A707D3A-212B-4CAF-AC8E-276F8E0D0612}" srcOrd="0" destOrd="0" presId="urn:microsoft.com/office/officeart/2005/8/layout/chevron2"/>
    <dgm:cxn modelId="{65332342-3CD1-42C6-AB70-AD7F0990897D}" type="presParOf" srcId="{6D8F9E69-901A-424F-AD7E-78CBF5E537D7}" destId="{57193038-82ED-4D32-AB30-D7FDC7FDBAC9}" srcOrd="1" destOrd="0" presId="urn:microsoft.com/office/officeart/2005/8/layout/chevron2"/>
    <dgm:cxn modelId="{9D9BCFBE-3E89-41A6-AA01-105B181DFBFE}" type="presParOf" srcId="{13860409-8E33-4713-A6C9-2D894D0AA492}" destId="{DF933CBC-2113-431E-8AAF-20CB0D3C7AE8}" srcOrd="5" destOrd="0" presId="urn:microsoft.com/office/officeart/2005/8/layout/chevron2"/>
    <dgm:cxn modelId="{1A690C4C-0654-4772-B597-CF4CB70303DD}" type="presParOf" srcId="{13860409-8E33-4713-A6C9-2D894D0AA492}" destId="{45D3A784-F651-490B-A3BF-F4440BDA7CD8}" srcOrd="6" destOrd="0" presId="urn:microsoft.com/office/officeart/2005/8/layout/chevron2"/>
    <dgm:cxn modelId="{BC54538B-FAC0-492B-A594-DAD42FC4299A}" type="presParOf" srcId="{45D3A784-F651-490B-A3BF-F4440BDA7CD8}" destId="{5428F8B6-146E-4EE4-B1E9-07C6BC139B53}" srcOrd="0" destOrd="0" presId="urn:microsoft.com/office/officeart/2005/8/layout/chevron2"/>
    <dgm:cxn modelId="{1FB05378-9B7D-4471-9891-58A62129DD8F}" type="presParOf" srcId="{45D3A784-F651-490B-A3BF-F4440BDA7CD8}" destId="{C4A73354-C334-4D22-BB07-402BB246E862}" srcOrd="1" destOrd="0" presId="urn:microsoft.com/office/officeart/2005/8/layout/chevron2"/>
    <dgm:cxn modelId="{338F3E80-06EC-4576-B2E6-1A904BF4CF55}" type="presParOf" srcId="{13860409-8E33-4713-A6C9-2D894D0AA492}" destId="{CD9DCAA0-4641-44BA-8EEB-D7F83AD521BB}" srcOrd="7" destOrd="0" presId="urn:microsoft.com/office/officeart/2005/8/layout/chevron2"/>
    <dgm:cxn modelId="{7FE83549-F949-47A9-86CC-2EA9C6782E25}" type="presParOf" srcId="{13860409-8E33-4713-A6C9-2D894D0AA492}" destId="{5263A802-9D05-4F4F-804F-04E498BA745B}" srcOrd="8" destOrd="0" presId="urn:microsoft.com/office/officeart/2005/8/layout/chevron2"/>
    <dgm:cxn modelId="{5D1213F2-6440-4A98-AE4E-AE88C753B63D}" type="presParOf" srcId="{5263A802-9D05-4F4F-804F-04E498BA745B}" destId="{EC465976-A387-41E1-93D3-0D818A0C4395}" srcOrd="0" destOrd="0" presId="urn:microsoft.com/office/officeart/2005/8/layout/chevron2"/>
    <dgm:cxn modelId="{418BB572-F6B7-4569-9D72-01394FE8A24D}" type="presParOf" srcId="{5263A802-9D05-4F4F-804F-04E498BA745B}" destId="{815CB2B8-C3CD-494C-BED4-75A210FAC0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616FD-5454-41E9-9F7F-4E8233A9A4F6}" type="doc">
      <dgm:prSet loTypeId="urn:microsoft.com/office/officeart/2005/8/layout/chevron2" loCatId="list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DDF7B439-F198-4193-8017-F5E43D3084D5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Направление средств местного бюджета на реализацию задач, поставленных в Указах Президента Российской Федерации от 7 мая 2018 года</a:t>
          </a:r>
        </a:p>
      </dgm:t>
    </dgm:pt>
    <dgm:pt modelId="{4E39C2F5-C064-4F99-BD9E-6600F24657E1}" type="parTrans" cxnId="{91044C87-79A6-4739-9F05-BF3468AEF5A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97FB2B8-60C3-43E9-90FD-E6950F4FB69C}" type="sibTrans" cxnId="{91044C87-79A6-4739-9F05-BF3468AEF5A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CC35BCA-9243-4ABE-AFEF-8C44A098A3EC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4.</a:t>
          </a:r>
        </a:p>
      </dgm:t>
    </dgm:pt>
    <dgm:pt modelId="{A3BDA23E-E169-4530-9555-47DAFD0D007E}" type="parTrans" cxnId="{906E7AA3-0FFC-4418-9225-22E0A94097D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AFE293F-FDF9-44BC-98A8-BC1C3352E07B}" type="sibTrans" cxnId="{906E7AA3-0FFC-4418-9225-22E0A94097D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15B0E4F-7A22-4032-B468-7E583C7E0645}">
      <dgm:prSet custT="1"/>
      <dgm:spPr/>
      <dgm:t>
        <a:bodyPr/>
        <a:lstStyle/>
        <a:p>
          <a:pPr algn="l"/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Повышение качества управления муниципальными финансами, эффективности расходования бюджетных средств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8A5B81-8C5E-4335-9A2D-642F6A49B0A7}" type="parTrans" cxnId="{A3616743-E310-430B-8E19-25B2E10A1BD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EA3A196-0AD4-4B43-99C8-8BD5306122EA}" type="sibTrans" cxnId="{A3616743-E310-430B-8E19-25B2E10A1BD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CE5AECD-D89E-4B16-9643-3086E3FD8064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1.</a:t>
          </a:r>
        </a:p>
      </dgm:t>
    </dgm:pt>
    <dgm:pt modelId="{282125DD-C50A-4805-ABB0-3715C36D227E}" type="sibTrans" cxnId="{CDC17AFF-0617-434E-B755-55F410A485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021FEF2-E5BF-4925-BA55-19072D95DC2B}" type="parTrans" cxnId="{CDC17AFF-0617-434E-B755-55F410A485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46E8C09-54BC-4232-89D5-05C30ACFCE97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5.</a:t>
          </a:r>
        </a:p>
      </dgm:t>
    </dgm:pt>
    <dgm:pt modelId="{D79F1B1A-DCCD-4781-99B9-79784E53BBC2}" type="parTrans" cxnId="{52826E5B-9365-4C6B-828C-4C4EC63C5D2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8ADF07B-054E-4127-AE5D-92BFDB05BBD2}" type="sibTrans" cxnId="{52826E5B-9365-4C6B-828C-4C4EC63C5D2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EEE985A-14C6-4BFA-83DB-9D8E1E5E6D4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Проведение взвешенной долговой политики муниципального образования Александровский район</a:t>
          </a:r>
          <a:r>
            <a:rPr lang="ru-RU" altLang="ru-RU" sz="2000" dirty="0"/>
            <a:t>. </a:t>
          </a:r>
          <a:endParaRPr lang="ru-RU" sz="2000" dirty="0">
            <a:solidFill>
              <a:schemeClr val="tx1"/>
            </a:solidFill>
          </a:endParaRPr>
        </a:p>
      </dgm:t>
    </dgm:pt>
    <dgm:pt modelId="{B3107DFF-D1CA-464A-8F9B-EE1CE6A30390}" type="parTrans" cxnId="{60DB1E8A-CBA7-4246-95A4-A0EF0DA71B4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4965DE6-73A8-4559-AD52-ABA073BD62D7}" type="sibTrans" cxnId="{60DB1E8A-CBA7-4246-95A4-A0EF0DA71B4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E421847-4D09-4544-A4D2-50EBDBDD2774}">
      <dgm:prSet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процесса.</a:t>
          </a:r>
        </a:p>
      </dgm:t>
    </dgm:pt>
    <dgm:pt modelId="{BA6D62FB-6F3D-4C1D-A843-A25E009C73B1}" type="sibTrans" cxnId="{E24051AF-FB03-4E9A-B3E3-933136A653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AA0F3CF-B75A-4DAF-B943-DC52C548C59D}" type="parTrans" cxnId="{E24051AF-FB03-4E9A-B3E3-933136A653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985F4C5-C351-4A44-AF95-61B2A32100F1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3.</a:t>
          </a:r>
        </a:p>
      </dgm:t>
    </dgm:pt>
    <dgm:pt modelId="{7F4FDE12-740B-4FF7-9159-AC3A1875B1C0}" type="sibTrans" cxnId="{D96197CC-53C0-42AF-80E5-92D11069AF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3F799F2-83BA-488A-9A71-1933657EF488}" type="parTrans" cxnId="{D96197CC-53C0-42AF-80E5-92D11069AF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93509B-BBBF-4AB4-A3C0-A052FB74720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финансовой устойчивости бюджета  Александровского района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603CA7-B881-4FEF-B227-BCC5775A50DF}" type="sibTrans" cxnId="{730613D4-7FDD-49E7-8D74-BDC27B7033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E678FB7-5CB6-4C0D-9308-3A92CBBD7CF4}" type="parTrans" cxnId="{730613D4-7FDD-49E7-8D74-BDC27B7033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3DC6B9-3FF2-4232-AE49-8EC91680F425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2.</a:t>
          </a:r>
        </a:p>
      </dgm:t>
    </dgm:pt>
    <dgm:pt modelId="{693EB1D0-3BA4-4DAF-8FA1-D03CAE810265}" type="sibTrans" cxnId="{41428421-C093-459B-AB5C-DBC125A91F2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5EDF08B-58A4-48F3-8847-D9B7411E6BE6}" type="parTrans" cxnId="{41428421-C093-459B-AB5C-DBC125A91F2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3860409-8E33-4713-A6C9-2D894D0AA492}" type="pres">
      <dgm:prSet presAssocID="{0F5616FD-5454-41E9-9F7F-4E8233A9A4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EC0AD-8CD2-40E8-AE40-5CF442212347}" type="pres">
      <dgm:prSet presAssocID="{CCE5AECD-D89E-4B16-9643-3086E3FD8064}" presName="composite" presStyleCnt="0"/>
      <dgm:spPr/>
    </dgm:pt>
    <dgm:pt modelId="{22B6CAC9-DA48-4F1A-89CF-DDA0D50D8152}" type="pres">
      <dgm:prSet presAssocID="{CCE5AECD-D89E-4B16-9643-3086E3FD806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52C6F-E76B-4B8A-993E-C6ADD81AE822}" type="pres">
      <dgm:prSet presAssocID="{CCE5AECD-D89E-4B16-9643-3086E3FD8064}" presName="descendantText" presStyleLbl="alignAcc1" presStyleIdx="0" presStyleCnt="5" custScaleX="99796" custScaleY="17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6ECC3-9BCF-446C-84FF-D9AB42A25730}" type="pres">
      <dgm:prSet presAssocID="{282125DD-C50A-4805-ABB0-3715C36D227E}" presName="sp" presStyleCnt="0"/>
      <dgm:spPr/>
    </dgm:pt>
    <dgm:pt modelId="{0932A9AB-094D-45EB-B72C-1FF86BE1F5CC}" type="pres">
      <dgm:prSet presAssocID="{BD3DC6B9-3FF2-4232-AE49-8EC91680F425}" presName="composite" presStyleCnt="0"/>
      <dgm:spPr/>
    </dgm:pt>
    <dgm:pt modelId="{9A0019C1-1F0E-4634-9704-1A8EC0D0B89A}" type="pres">
      <dgm:prSet presAssocID="{BD3DC6B9-3FF2-4232-AE49-8EC91680F42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E3B90-8090-4176-8865-7AF9E29C1759}" type="pres">
      <dgm:prSet presAssocID="{BD3DC6B9-3FF2-4232-AE49-8EC91680F425}" presName="descendantText" presStyleLbl="alignAcc1" presStyleIdx="1" presStyleCnt="5" custScaleX="99886" custScaleY="147715" custLinFactNeighborX="360" custLinFactNeighborY="17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F1E0F-8A3E-438B-BF86-4764B2638C2B}" type="pres">
      <dgm:prSet presAssocID="{693EB1D0-3BA4-4DAF-8FA1-D03CAE810265}" presName="sp" presStyleCnt="0"/>
      <dgm:spPr/>
    </dgm:pt>
    <dgm:pt modelId="{6D8F9E69-901A-424F-AD7E-78CBF5E537D7}" type="pres">
      <dgm:prSet presAssocID="{9985F4C5-C351-4A44-AF95-61B2A32100F1}" presName="composite" presStyleCnt="0"/>
      <dgm:spPr/>
    </dgm:pt>
    <dgm:pt modelId="{4A707D3A-212B-4CAF-AC8E-276F8E0D0612}" type="pres">
      <dgm:prSet presAssocID="{9985F4C5-C351-4A44-AF95-61B2A32100F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93038-82ED-4D32-AB30-D7FDC7FDBAC9}" type="pres">
      <dgm:prSet presAssocID="{9985F4C5-C351-4A44-AF95-61B2A32100F1}" presName="descendantText" presStyleLbl="alignAcc1" presStyleIdx="2" presStyleCnt="5" custScaleX="100563" custScaleY="142721" custLinFactY="141196" custLinFactNeighborX="34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33CBC-2113-431E-8AAF-20CB0D3C7AE8}" type="pres">
      <dgm:prSet presAssocID="{7F4FDE12-740B-4FF7-9159-AC3A1875B1C0}" presName="sp" presStyleCnt="0"/>
      <dgm:spPr/>
    </dgm:pt>
    <dgm:pt modelId="{45D3A784-F651-490B-A3BF-F4440BDA7CD8}" type="pres">
      <dgm:prSet presAssocID="{ECC35BCA-9243-4ABE-AFEF-8C44A098A3EC}" presName="composite" presStyleCnt="0"/>
      <dgm:spPr/>
    </dgm:pt>
    <dgm:pt modelId="{5428F8B6-146E-4EE4-B1E9-07C6BC139B53}" type="pres">
      <dgm:prSet presAssocID="{ECC35BCA-9243-4ABE-AFEF-8C44A098A3E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73354-C334-4D22-BB07-402BB246E862}" type="pres">
      <dgm:prSet presAssocID="{ECC35BCA-9243-4ABE-AFEF-8C44A098A3EC}" presName="descendantText" presStyleLbl="alignAcc1" presStyleIdx="3" presStyleCnt="5" custScaleY="130859" custLinFactY="-44735" custLinFactNeighborX="4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DCAA0-4641-44BA-8EEB-D7F83AD521BB}" type="pres">
      <dgm:prSet presAssocID="{0AFE293F-FDF9-44BC-98A8-BC1C3352E07B}" presName="sp" presStyleCnt="0"/>
      <dgm:spPr/>
    </dgm:pt>
    <dgm:pt modelId="{5263A802-9D05-4F4F-804F-04E498BA745B}" type="pres">
      <dgm:prSet presAssocID="{A46E8C09-54BC-4232-89D5-05C30ACFCE97}" presName="composite" presStyleCnt="0"/>
      <dgm:spPr/>
    </dgm:pt>
    <dgm:pt modelId="{EC465976-A387-41E1-93D3-0D818A0C4395}" type="pres">
      <dgm:prSet presAssocID="{A46E8C09-54BC-4232-89D5-05C30ACFCE97}" presName="parentText" presStyleLbl="alignNode1" presStyleIdx="4" presStyleCnt="5" custLinFactNeighborX="3276" custLinFactNeighborY="-1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CB2B8-C3CD-494C-BED4-75A210FAC072}" type="pres">
      <dgm:prSet presAssocID="{A46E8C09-54BC-4232-89D5-05C30ACFCE97}" presName="descendantText" presStyleLbl="alignAcc1" presStyleIdx="4" presStyleCnt="5" custScaleY="122245" custLinFactY="-39589" custLinFactNeighborX="4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44C87-79A6-4739-9F05-BF3468AEF5AE}" srcId="{CCE5AECD-D89E-4B16-9643-3086E3FD8064}" destId="{DDF7B439-F198-4193-8017-F5E43D3084D5}" srcOrd="0" destOrd="0" parTransId="{4E39C2F5-C064-4F99-BD9E-6600F24657E1}" sibTransId="{997FB2B8-60C3-43E9-90FD-E6950F4FB69C}"/>
    <dgm:cxn modelId="{89D5984D-1591-498E-913F-F7E6B19D3EFF}" type="presOf" srcId="{9985F4C5-C351-4A44-AF95-61B2A32100F1}" destId="{4A707D3A-212B-4CAF-AC8E-276F8E0D0612}" srcOrd="0" destOrd="0" presId="urn:microsoft.com/office/officeart/2005/8/layout/chevron2"/>
    <dgm:cxn modelId="{CDC17AFF-0617-434E-B755-55F410A485BF}" srcId="{0F5616FD-5454-41E9-9F7F-4E8233A9A4F6}" destId="{CCE5AECD-D89E-4B16-9643-3086E3FD8064}" srcOrd="0" destOrd="0" parTransId="{7021FEF2-E5BF-4925-BA55-19072D95DC2B}" sibTransId="{282125DD-C50A-4805-ABB0-3715C36D227E}"/>
    <dgm:cxn modelId="{E24051AF-FB03-4E9A-B3E3-933136A65346}" srcId="{9985F4C5-C351-4A44-AF95-61B2A32100F1}" destId="{7E421847-4D09-4544-A4D2-50EBDBDD2774}" srcOrd="0" destOrd="0" parTransId="{8AA0F3CF-B75A-4DAF-B943-DC52C548C59D}" sibTransId="{BA6D62FB-6F3D-4C1D-A843-A25E009C73B1}"/>
    <dgm:cxn modelId="{E93D203B-08F9-4231-8D02-73317196CCE0}" type="presOf" srcId="{BD93509B-BBBF-4AB4-A3C0-A052FB747204}" destId="{0B6E3B90-8090-4176-8865-7AF9E29C1759}" srcOrd="0" destOrd="0" presId="urn:microsoft.com/office/officeart/2005/8/layout/chevron2"/>
    <dgm:cxn modelId="{730613D4-7FDD-49E7-8D74-BDC27B7033B2}" srcId="{BD3DC6B9-3FF2-4232-AE49-8EC91680F425}" destId="{BD93509B-BBBF-4AB4-A3C0-A052FB747204}" srcOrd="0" destOrd="0" parTransId="{FE678FB7-5CB6-4C0D-9308-3A92CBBD7CF4}" sibTransId="{E0603CA7-B881-4FEF-B227-BCC5775A50DF}"/>
    <dgm:cxn modelId="{97CC183F-4722-4452-84D5-765FBF4A8DCB}" type="presOf" srcId="{715B0E4F-7A22-4032-B468-7E583C7E0645}" destId="{C4A73354-C334-4D22-BB07-402BB246E862}" srcOrd="0" destOrd="0" presId="urn:microsoft.com/office/officeart/2005/8/layout/chevron2"/>
    <dgm:cxn modelId="{60DB1E8A-CBA7-4246-95A4-A0EF0DA71B40}" srcId="{A46E8C09-54BC-4232-89D5-05C30ACFCE97}" destId="{EEEE985A-14C6-4BFA-83DB-9D8E1E5E6D4A}" srcOrd="0" destOrd="0" parTransId="{B3107DFF-D1CA-464A-8F9B-EE1CE6A30390}" sibTransId="{74965DE6-73A8-4559-AD52-ABA073BD62D7}"/>
    <dgm:cxn modelId="{287459DC-C5F6-4B34-9E27-650625C455EC}" type="presOf" srcId="{BD3DC6B9-3FF2-4232-AE49-8EC91680F425}" destId="{9A0019C1-1F0E-4634-9704-1A8EC0D0B89A}" srcOrd="0" destOrd="0" presId="urn:microsoft.com/office/officeart/2005/8/layout/chevron2"/>
    <dgm:cxn modelId="{D96197CC-53C0-42AF-80E5-92D11069AFCB}" srcId="{0F5616FD-5454-41E9-9F7F-4E8233A9A4F6}" destId="{9985F4C5-C351-4A44-AF95-61B2A32100F1}" srcOrd="2" destOrd="0" parTransId="{B3F799F2-83BA-488A-9A71-1933657EF488}" sibTransId="{7F4FDE12-740B-4FF7-9159-AC3A1875B1C0}"/>
    <dgm:cxn modelId="{60F3B1FC-9835-4C51-830B-DCECB9BE7D8F}" type="presOf" srcId="{A46E8C09-54BC-4232-89D5-05C30ACFCE97}" destId="{EC465976-A387-41E1-93D3-0D818A0C4395}" srcOrd="0" destOrd="0" presId="urn:microsoft.com/office/officeart/2005/8/layout/chevron2"/>
    <dgm:cxn modelId="{FB92C649-662D-40BF-AAC3-4BA37D87DCC6}" type="presOf" srcId="{ECC35BCA-9243-4ABE-AFEF-8C44A098A3EC}" destId="{5428F8B6-146E-4EE4-B1E9-07C6BC139B53}" srcOrd="0" destOrd="0" presId="urn:microsoft.com/office/officeart/2005/8/layout/chevron2"/>
    <dgm:cxn modelId="{0A819F72-FA76-47B2-A973-349CD8185CB5}" type="presOf" srcId="{EEEE985A-14C6-4BFA-83DB-9D8E1E5E6D4A}" destId="{815CB2B8-C3CD-494C-BED4-75A210FAC072}" srcOrd="0" destOrd="0" presId="urn:microsoft.com/office/officeart/2005/8/layout/chevron2"/>
    <dgm:cxn modelId="{2CD8CEDB-ACC8-4DE2-9F33-8A915BC88FAE}" type="presOf" srcId="{0F5616FD-5454-41E9-9F7F-4E8233A9A4F6}" destId="{13860409-8E33-4713-A6C9-2D894D0AA492}" srcOrd="0" destOrd="0" presId="urn:microsoft.com/office/officeart/2005/8/layout/chevron2"/>
    <dgm:cxn modelId="{A3616743-E310-430B-8E19-25B2E10A1BD5}" srcId="{ECC35BCA-9243-4ABE-AFEF-8C44A098A3EC}" destId="{715B0E4F-7A22-4032-B468-7E583C7E0645}" srcOrd="0" destOrd="0" parTransId="{BE8A5B81-8C5E-4335-9A2D-642F6A49B0A7}" sibTransId="{9EA3A196-0AD4-4B43-99C8-8BD5306122EA}"/>
    <dgm:cxn modelId="{906E7AA3-0FFC-4418-9225-22E0A94097D0}" srcId="{0F5616FD-5454-41E9-9F7F-4E8233A9A4F6}" destId="{ECC35BCA-9243-4ABE-AFEF-8C44A098A3EC}" srcOrd="3" destOrd="0" parTransId="{A3BDA23E-E169-4530-9555-47DAFD0D007E}" sibTransId="{0AFE293F-FDF9-44BC-98A8-BC1C3352E07B}"/>
    <dgm:cxn modelId="{D48C3FA9-EE56-4075-B7A7-34181784A1C2}" type="presOf" srcId="{7E421847-4D09-4544-A4D2-50EBDBDD2774}" destId="{57193038-82ED-4D32-AB30-D7FDC7FDBAC9}" srcOrd="0" destOrd="0" presId="urn:microsoft.com/office/officeart/2005/8/layout/chevron2"/>
    <dgm:cxn modelId="{41428421-C093-459B-AB5C-DBC125A91F28}" srcId="{0F5616FD-5454-41E9-9F7F-4E8233A9A4F6}" destId="{BD3DC6B9-3FF2-4232-AE49-8EC91680F425}" srcOrd="1" destOrd="0" parTransId="{B5EDF08B-58A4-48F3-8847-D9B7411E6BE6}" sibTransId="{693EB1D0-3BA4-4DAF-8FA1-D03CAE810265}"/>
    <dgm:cxn modelId="{5449EC9A-4D4A-4D5B-8BE2-C095AA745C85}" type="presOf" srcId="{DDF7B439-F198-4193-8017-F5E43D3084D5}" destId="{C7852C6F-E76B-4B8A-993E-C6ADD81AE822}" srcOrd="0" destOrd="0" presId="urn:microsoft.com/office/officeart/2005/8/layout/chevron2"/>
    <dgm:cxn modelId="{3D8B387A-7DBD-4C07-B774-85C9AD480186}" type="presOf" srcId="{CCE5AECD-D89E-4B16-9643-3086E3FD8064}" destId="{22B6CAC9-DA48-4F1A-89CF-DDA0D50D8152}" srcOrd="0" destOrd="0" presId="urn:microsoft.com/office/officeart/2005/8/layout/chevron2"/>
    <dgm:cxn modelId="{52826E5B-9365-4C6B-828C-4C4EC63C5D2A}" srcId="{0F5616FD-5454-41E9-9F7F-4E8233A9A4F6}" destId="{A46E8C09-54BC-4232-89D5-05C30ACFCE97}" srcOrd="4" destOrd="0" parTransId="{D79F1B1A-DCCD-4781-99B9-79784E53BBC2}" sibTransId="{08ADF07B-054E-4127-AE5D-92BFDB05BBD2}"/>
    <dgm:cxn modelId="{204EF5AB-D846-418E-8631-B6489743828C}" type="presParOf" srcId="{13860409-8E33-4713-A6C9-2D894D0AA492}" destId="{2A9EC0AD-8CD2-40E8-AE40-5CF442212347}" srcOrd="0" destOrd="0" presId="urn:microsoft.com/office/officeart/2005/8/layout/chevron2"/>
    <dgm:cxn modelId="{F9905243-5230-47B9-AFF2-029FBCB2AF0F}" type="presParOf" srcId="{2A9EC0AD-8CD2-40E8-AE40-5CF442212347}" destId="{22B6CAC9-DA48-4F1A-89CF-DDA0D50D8152}" srcOrd="0" destOrd="0" presId="urn:microsoft.com/office/officeart/2005/8/layout/chevron2"/>
    <dgm:cxn modelId="{4A04D0E4-2A13-4AC8-B8D1-7392F5439E2A}" type="presParOf" srcId="{2A9EC0AD-8CD2-40E8-AE40-5CF442212347}" destId="{C7852C6F-E76B-4B8A-993E-C6ADD81AE822}" srcOrd="1" destOrd="0" presId="urn:microsoft.com/office/officeart/2005/8/layout/chevron2"/>
    <dgm:cxn modelId="{B65B742E-F444-4313-9A58-8F6F543CE271}" type="presParOf" srcId="{13860409-8E33-4713-A6C9-2D894D0AA492}" destId="{9406ECC3-9BCF-446C-84FF-D9AB42A25730}" srcOrd="1" destOrd="0" presId="urn:microsoft.com/office/officeart/2005/8/layout/chevron2"/>
    <dgm:cxn modelId="{2894B875-A0CC-4A59-9741-9455B5A35519}" type="presParOf" srcId="{13860409-8E33-4713-A6C9-2D894D0AA492}" destId="{0932A9AB-094D-45EB-B72C-1FF86BE1F5CC}" srcOrd="2" destOrd="0" presId="urn:microsoft.com/office/officeart/2005/8/layout/chevron2"/>
    <dgm:cxn modelId="{4AF58052-D585-415F-9503-7CACBAB0E8FA}" type="presParOf" srcId="{0932A9AB-094D-45EB-B72C-1FF86BE1F5CC}" destId="{9A0019C1-1F0E-4634-9704-1A8EC0D0B89A}" srcOrd="0" destOrd="0" presId="urn:microsoft.com/office/officeart/2005/8/layout/chevron2"/>
    <dgm:cxn modelId="{8B58A66A-C06C-46D7-B7AB-95FD9CEF5D7E}" type="presParOf" srcId="{0932A9AB-094D-45EB-B72C-1FF86BE1F5CC}" destId="{0B6E3B90-8090-4176-8865-7AF9E29C1759}" srcOrd="1" destOrd="0" presId="urn:microsoft.com/office/officeart/2005/8/layout/chevron2"/>
    <dgm:cxn modelId="{E31A5A3A-BA73-4852-946F-EB8082BFBEFE}" type="presParOf" srcId="{13860409-8E33-4713-A6C9-2D894D0AA492}" destId="{928F1E0F-8A3E-438B-BF86-4764B2638C2B}" srcOrd="3" destOrd="0" presId="urn:microsoft.com/office/officeart/2005/8/layout/chevron2"/>
    <dgm:cxn modelId="{7BB4A924-B7C7-421E-8367-B8C3A9F045F5}" type="presParOf" srcId="{13860409-8E33-4713-A6C9-2D894D0AA492}" destId="{6D8F9E69-901A-424F-AD7E-78CBF5E537D7}" srcOrd="4" destOrd="0" presId="urn:microsoft.com/office/officeart/2005/8/layout/chevron2"/>
    <dgm:cxn modelId="{880AD90E-0154-45E1-886F-429B3A3F72A6}" type="presParOf" srcId="{6D8F9E69-901A-424F-AD7E-78CBF5E537D7}" destId="{4A707D3A-212B-4CAF-AC8E-276F8E0D0612}" srcOrd="0" destOrd="0" presId="urn:microsoft.com/office/officeart/2005/8/layout/chevron2"/>
    <dgm:cxn modelId="{418BF1F4-B698-442C-BFC1-B016444BF906}" type="presParOf" srcId="{6D8F9E69-901A-424F-AD7E-78CBF5E537D7}" destId="{57193038-82ED-4D32-AB30-D7FDC7FDBAC9}" srcOrd="1" destOrd="0" presId="urn:microsoft.com/office/officeart/2005/8/layout/chevron2"/>
    <dgm:cxn modelId="{B5B3DD07-46A2-43D1-93B6-7BE315BF0065}" type="presParOf" srcId="{13860409-8E33-4713-A6C9-2D894D0AA492}" destId="{DF933CBC-2113-431E-8AAF-20CB0D3C7AE8}" srcOrd="5" destOrd="0" presId="urn:microsoft.com/office/officeart/2005/8/layout/chevron2"/>
    <dgm:cxn modelId="{39F5E69D-8D2C-4135-8675-B0B71897D8AA}" type="presParOf" srcId="{13860409-8E33-4713-A6C9-2D894D0AA492}" destId="{45D3A784-F651-490B-A3BF-F4440BDA7CD8}" srcOrd="6" destOrd="0" presId="urn:microsoft.com/office/officeart/2005/8/layout/chevron2"/>
    <dgm:cxn modelId="{F793E823-F5D7-496A-93D0-030B0FE9922D}" type="presParOf" srcId="{45D3A784-F651-490B-A3BF-F4440BDA7CD8}" destId="{5428F8B6-146E-4EE4-B1E9-07C6BC139B53}" srcOrd="0" destOrd="0" presId="urn:microsoft.com/office/officeart/2005/8/layout/chevron2"/>
    <dgm:cxn modelId="{DC01411A-F8C8-456B-BBC1-4FFE91CD1DDD}" type="presParOf" srcId="{45D3A784-F651-490B-A3BF-F4440BDA7CD8}" destId="{C4A73354-C334-4D22-BB07-402BB246E862}" srcOrd="1" destOrd="0" presId="urn:microsoft.com/office/officeart/2005/8/layout/chevron2"/>
    <dgm:cxn modelId="{4E773C6C-7BFE-48EF-B1BE-64EB5F40231D}" type="presParOf" srcId="{13860409-8E33-4713-A6C9-2D894D0AA492}" destId="{CD9DCAA0-4641-44BA-8EEB-D7F83AD521BB}" srcOrd="7" destOrd="0" presId="urn:microsoft.com/office/officeart/2005/8/layout/chevron2"/>
    <dgm:cxn modelId="{CE822E75-A7B4-4B47-BADE-C22927860A60}" type="presParOf" srcId="{13860409-8E33-4713-A6C9-2D894D0AA492}" destId="{5263A802-9D05-4F4F-804F-04E498BA745B}" srcOrd="8" destOrd="0" presId="urn:microsoft.com/office/officeart/2005/8/layout/chevron2"/>
    <dgm:cxn modelId="{5B0B9571-5790-4933-B282-23F3273C02A9}" type="presParOf" srcId="{5263A802-9D05-4F4F-804F-04E498BA745B}" destId="{EC465976-A387-41E1-93D3-0D818A0C4395}" srcOrd="0" destOrd="0" presId="urn:microsoft.com/office/officeart/2005/8/layout/chevron2"/>
    <dgm:cxn modelId="{C919C60E-D68B-4481-9BEB-2266B67D2CBC}" type="presParOf" srcId="{5263A802-9D05-4F4F-804F-04E498BA745B}" destId="{815CB2B8-C3CD-494C-BED4-75A210FAC0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C4896C-916B-45B9-A592-3A4576916306}" type="doc">
      <dgm:prSet loTypeId="urn:microsoft.com/office/officeart/2005/8/layout/matrix1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8267087-04CC-4058-8BD6-2ED6DB64AE6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Транспортный налог гл.28 Налогового кодекса РФ. Основные ставки: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До 100 л.с. – о руб.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Свыше 100 до 150 л.с. – 15 р.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Свыше 150 до 200 л.с. – 50 р.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Свыше 200 до 250 л.с. – 75 р.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Свыше 250 л.с. – 150 р.</a:t>
          </a:r>
        </a:p>
      </dgm:t>
    </dgm:pt>
    <dgm:pt modelId="{AB1EC8D1-45F0-468C-B1EF-AB9B796C0215}" type="parTrans" cxnId="{1F636428-A259-4C35-97F5-BB1C6562FE5A}">
      <dgm:prSet/>
      <dgm:spPr/>
      <dgm:t>
        <a:bodyPr/>
        <a:lstStyle/>
        <a:p>
          <a:endParaRPr lang="ru-RU"/>
        </a:p>
      </dgm:t>
    </dgm:pt>
    <dgm:pt modelId="{F0267976-4800-41DD-87D0-C51924FBFFFB}" type="sibTrans" cxnId="{1F636428-A259-4C35-97F5-BB1C6562FE5A}">
      <dgm:prSet/>
      <dgm:spPr/>
      <dgm:t>
        <a:bodyPr/>
        <a:lstStyle/>
        <a:p>
          <a:endParaRPr lang="ru-RU"/>
        </a:p>
      </dgm:t>
    </dgm:pt>
    <dgm:pt modelId="{5C445A1C-872B-431C-8850-E7659116FBC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Гл.23 Налогового кодекса РФ, ставка налога 13%, в отдельных случаях 9%, 30% и 35% </a:t>
          </a:r>
        </a:p>
      </dgm:t>
    </dgm:pt>
    <dgm:pt modelId="{167F692D-169E-4422-8F6F-CF13AFA01146}" type="parTrans" cxnId="{0BF3379F-6A43-45D2-8925-FB8344D157F1}">
      <dgm:prSet/>
      <dgm:spPr/>
      <dgm:t>
        <a:bodyPr/>
        <a:lstStyle/>
        <a:p>
          <a:endParaRPr lang="ru-RU"/>
        </a:p>
      </dgm:t>
    </dgm:pt>
    <dgm:pt modelId="{7C9A9103-5E16-4E65-B7DF-952E261D61A5}" type="sibTrans" cxnId="{0BF3379F-6A43-45D2-8925-FB8344D157F1}">
      <dgm:prSet/>
      <dgm:spPr/>
      <dgm:t>
        <a:bodyPr/>
        <a:lstStyle/>
        <a:p>
          <a:endParaRPr lang="ru-RU"/>
        </a:p>
      </dgm:t>
    </dgm:pt>
    <dgm:pt modelId="{6CFA6721-6B98-47B4-A537-F5FDD97623D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Налог на имущество физических лиц. 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Ставка налога на жилые дома -0,3%; объектов включенных в перечень в соответствии с п.7 ст.378.2-  2,0 %; прочих объектов – 0,5%.</a:t>
          </a:r>
        </a:p>
        <a:p>
          <a:endParaRPr lang="ru-RU" sz="1100" dirty="0"/>
        </a:p>
        <a:p>
          <a:endParaRPr lang="ru-RU" sz="1100" dirty="0"/>
        </a:p>
      </dgm:t>
    </dgm:pt>
    <dgm:pt modelId="{DD561E64-F005-41F4-9ACF-1D6CBCA0EE6C}" type="parTrans" cxnId="{1E8EC9CF-F990-49FF-8086-E5A7C3E4C4C3}">
      <dgm:prSet/>
      <dgm:spPr/>
      <dgm:t>
        <a:bodyPr/>
        <a:lstStyle/>
        <a:p>
          <a:endParaRPr lang="ru-RU"/>
        </a:p>
      </dgm:t>
    </dgm:pt>
    <dgm:pt modelId="{972F76B0-ADFA-43C1-B199-B1E5FBEBAD7B}" type="sibTrans" cxnId="{1E8EC9CF-F990-49FF-8086-E5A7C3E4C4C3}">
      <dgm:prSet/>
      <dgm:spPr/>
      <dgm:t>
        <a:bodyPr/>
        <a:lstStyle/>
        <a:p>
          <a:endParaRPr lang="ru-RU"/>
        </a:p>
      </dgm:t>
    </dgm:pt>
    <dgm:pt modelId="{C2F61839-69B7-493E-A661-8F579D7889A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Земельный налог. Ставка налога от кадастровой стоимости земельных участков: 0,1-0,3 % по участкам, занятым жилищным фондом, с/х назначения, для личного подсобного хозяйства, дачного хозяйства; 1,5% - в отношении других участков.</a:t>
          </a:r>
        </a:p>
        <a:p>
          <a:endParaRPr lang="ru-RU" dirty="0"/>
        </a:p>
      </dgm:t>
    </dgm:pt>
    <dgm:pt modelId="{1DEEFFC1-F692-4DF0-8C06-DAE7750095D5}" type="parTrans" cxnId="{FB4AF3EA-0FE0-415A-99C7-21ACECB83220}">
      <dgm:prSet/>
      <dgm:spPr/>
      <dgm:t>
        <a:bodyPr/>
        <a:lstStyle/>
        <a:p>
          <a:endParaRPr lang="ru-RU"/>
        </a:p>
      </dgm:t>
    </dgm:pt>
    <dgm:pt modelId="{949DECA1-A646-4095-856A-DD536EC71B0A}" type="sibTrans" cxnId="{FB4AF3EA-0FE0-415A-99C7-21ACECB83220}">
      <dgm:prSet/>
      <dgm:spPr/>
      <dgm:t>
        <a:bodyPr/>
        <a:lstStyle/>
        <a:p>
          <a:endParaRPr lang="ru-RU"/>
        </a:p>
      </dgm:t>
    </dgm:pt>
    <dgm:pt modelId="{0534307B-DABC-47E1-ADC5-A007AE0428BD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E0C74ED-5FBD-487A-8548-6B1051EC8C4C}" type="sibTrans" cxnId="{B399FD8C-C909-4AA9-83CA-DCFF69835FB8}">
      <dgm:prSet/>
      <dgm:spPr/>
      <dgm:t>
        <a:bodyPr/>
        <a:lstStyle/>
        <a:p>
          <a:endParaRPr lang="ru-RU"/>
        </a:p>
      </dgm:t>
    </dgm:pt>
    <dgm:pt modelId="{DB5CD942-BD4B-4B91-9E66-FBBC7C690696}" type="parTrans" cxnId="{B399FD8C-C909-4AA9-83CA-DCFF69835FB8}">
      <dgm:prSet/>
      <dgm:spPr/>
      <dgm:t>
        <a:bodyPr/>
        <a:lstStyle/>
        <a:p>
          <a:endParaRPr lang="ru-RU"/>
        </a:p>
      </dgm:t>
    </dgm:pt>
    <dgm:pt modelId="{7B118C34-3CC0-49C0-994A-BA23FFBCEF6F}" type="pres">
      <dgm:prSet presAssocID="{81C4896C-916B-45B9-A592-3A457691630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DD028-FCE9-473E-999F-A29DEBD63281}" type="pres">
      <dgm:prSet presAssocID="{81C4896C-916B-45B9-A592-3A4576916306}" presName="matrix" presStyleCnt="0"/>
      <dgm:spPr/>
    </dgm:pt>
    <dgm:pt modelId="{AED8AC8F-DFA4-47CC-8E73-C26BCC2AB9B5}" type="pres">
      <dgm:prSet presAssocID="{81C4896C-916B-45B9-A592-3A4576916306}" presName="tile1" presStyleLbl="node1" presStyleIdx="0" presStyleCnt="4" custLinFactNeighborX="0"/>
      <dgm:spPr/>
      <dgm:t>
        <a:bodyPr/>
        <a:lstStyle/>
        <a:p>
          <a:endParaRPr lang="ru-RU"/>
        </a:p>
      </dgm:t>
    </dgm:pt>
    <dgm:pt modelId="{289467A0-983F-42C5-96F1-76B22F256BF2}" type="pres">
      <dgm:prSet presAssocID="{81C4896C-916B-45B9-A592-3A457691630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78389-EE79-41E6-B001-782C0E4D7A85}" type="pres">
      <dgm:prSet presAssocID="{81C4896C-916B-45B9-A592-3A4576916306}" presName="tile2" presStyleLbl="node1" presStyleIdx="1" presStyleCnt="4"/>
      <dgm:spPr/>
      <dgm:t>
        <a:bodyPr/>
        <a:lstStyle/>
        <a:p>
          <a:endParaRPr lang="ru-RU"/>
        </a:p>
      </dgm:t>
    </dgm:pt>
    <dgm:pt modelId="{55B634DB-1AE4-40E7-BDF4-FF87D520E744}" type="pres">
      <dgm:prSet presAssocID="{81C4896C-916B-45B9-A592-3A457691630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1FF11-E659-442C-AD95-BA4B4DA45749}" type="pres">
      <dgm:prSet presAssocID="{81C4896C-916B-45B9-A592-3A4576916306}" presName="tile3" presStyleLbl="node1" presStyleIdx="2" presStyleCnt="4"/>
      <dgm:spPr/>
      <dgm:t>
        <a:bodyPr/>
        <a:lstStyle/>
        <a:p>
          <a:endParaRPr lang="ru-RU"/>
        </a:p>
      </dgm:t>
    </dgm:pt>
    <dgm:pt modelId="{BA69716A-8778-4B92-8963-DA65700B45E8}" type="pres">
      <dgm:prSet presAssocID="{81C4896C-916B-45B9-A592-3A457691630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70083-C94E-48CB-A66B-02A16FEA05A5}" type="pres">
      <dgm:prSet presAssocID="{81C4896C-916B-45B9-A592-3A4576916306}" presName="tile4" presStyleLbl="node1" presStyleIdx="3" presStyleCnt="4" custLinFactNeighborX="1674" custLinFactNeighborY="798"/>
      <dgm:spPr/>
      <dgm:t>
        <a:bodyPr/>
        <a:lstStyle/>
        <a:p>
          <a:endParaRPr lang="ru-RU"/>
        </a:p>
      </dgm:t>
    </dgm:pt>
    <dgm:pt modelId="{EC8BC8CF-CADA-4A56-A735-16FA8FFD3A35}" type="pres">
      <dgm:prSet presAssocID="{81C4896C-916B-45B9-A592-3A457691630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66564-7931-4116-A0AC-A8B02C08CFCA}" type="pres">
      <dgm:prSet presAssocID="{81C4896C-916B-45B9-A592-3A4576916306}" presName="centerTile" presStyleLbl="fgShp" presStyleIdx="0" presStyleCnt="1" custScaleX="4927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14DCB-7FEB-4C2D-9561-FCC09A87860F}" type="presOf" srcId="{C2F61839-69B7-493E-A661-8F579D7889A8}" destId="{EC8BC8CF-CADA-4A56-A735-16FA8FFD3A35}" srcOrd="1" destOrd="0" presId="urn:microsoft.com/office/officeart/2005/8/layout/matrix1"/>
    <dgm:cxn modelId="{1E8EC9CF-F990-49FF-8086-E5A7C3E4C4C3}" srcId="{0534307B-DABC-47E1-ADC5-A007AE0428BD}" destId="{6CFA6721-6B98-47B4-A537-F5FDD97623D8}" srcOrd="2" destOrd="0" parTransId="{DD561E64-F005-41F4-9ACF-1D6CBCA0EE6C}" sibTransId="{972F76B0-ADFA-43C1-B199-B1E5FBEBAD7B}"/>
    <dgm:cxn modelId="{EE29F22C-E551-4524-A10F-348C00D41CAD}" type="presOf" srcId="{88267087-04CC-4058-8BD6-2ED6DB64AE6B}" destId="{289467A0-983F-42C5-96F1-76B22F256BF2}" srcOrd="1" destOrd="0" presId="urn:microsoft.com/office/officeart/2005/8/layout/matrix1"/>
    <dgm:cxn modelId="{FB4AF3EA-0FE0-415A-99C7-21ACECB83220}" srcId="{0534307B-DABC-47E1-ADC5-A007AE0428BD}" destId="{C2F61839-69B7-493E-A661-8F579D7889A8}" srcOrd="3" destOrd="0" parTransId="{1DEEFFC1-F692-4DF0-8C06-DAE7750095D5}" sibTransId="{949DECA1-A646-4095-856A-DD536EC71B0A}"/>
    <dgm:cxn modelId="{19966F8A-8CE9-4DB2-9403-299C6E37BC3F}" type="presOf" srcId="{C2F61839-69B7-493E-A661-8F579D7889A8}" destId="{EC370083-C94E-48CB-A66B-02A16FEA05A5}" srcOrd="0" destOrd="0" presId="urn:microsoft.com/office/officeart/2005/8/layout/matrix1"/>
    <dgm:cxn modelId="{19C62AEE-9BE3-45CA-8453-F64ED5193BB4}" type="presOf" srcId="{6CFA6721-6B98-47B4-A537-F5FDD97623D8}" destId="{3F51FF11-E659-442C-AD95-BA4B4DA45749}" srcOrd="0" destOrd="0" presId="urn:microsoft.com/office/officeart/2005/8/layout/matrix1"/>
    <dgm:cxn modelId="{B399FD8C-C909-4AA9-83CA-DCFF69835FB8}" srcId="{81C4896C-916B-45B9-A592-3A4576916306}" destId="{0534307B-DABC-47E1-ADC5-A007AE0428BD}" srcOrd="0" destOrd="0" parTransId="{DB5CD942-BD4B-4B91-9E66-FBBC7C690696}" sibTransId="{1E0C74ED-5FBD-487A-8548-6B1051EC8C4C}"/>
    <dgm:cxn modelId="{3E629AD9-C3C0-4232-8817-D99191EA3EE8}" type="presOf" srcId="{5C445A1C-872B-431C-8850-E7659116FBC5}" destId="{55B634DB-1AE4-40E7-BDF4-FF87D520E744}" srcOrd="1" destOrd="0" presId="urn:microsoft.com/office/officeart/2005/8/layout/matrix1"/>
    <dgm:cxn modelId="{CC2FADB1-E676-457C-9453-6C062AE4C8BD}" type="presOf" srcId="{6CFA6721-6B98-47B4-A537-F5FDD97623D8}" destId="{BA69716A-8778-4B92-8963-DA65700B45E8}" srcOrd="1" destOrd="0" presId="urn:microsoft.com/office/officeart/2005/8/layout/matrix1"/>
    <dgm:cxn modelId="{2EF3670E-A7DC-4CA6-879F-DFEF1A801C8F}" type="presOf" srcId="{0534307B-DABC-47E1-ADC5-A007AE0428BD}" destId="{6FA66564-7931-4116-A0AC-A8B02C08CFCA}" srcOrd="0" destOrd="0" presId="urn:microsoft.com/office/officeart/2005/8/layout/matrix1"/>
    <dgm:cxn modelId="{00C1113E-656F-46D0-9411-F847F2875A14}" type="presOf" srcId="{81C4896C-916B-45B9-A592-3A4576916306}" destId="{7B118C34-3CC0-49C0-994A-BA23FFBCEF6F}" srcOrd="0" destOrd="0" presId="urn:microsoft.com/office/officeart/2005/8/layout/matrix1"/>
    <dgm:cxn modelId="{0BF3379F-6A43-45D2-8925-FB8344D157F1}" srcId="{0534307B-DABC-47E1-ADC5-A007AE0428BD}" destId="{5C445A1C-872B-431C-8850-E7659116FBC5}" srcOrd="1" destOrd="0" parTransId="{167F692D-169E-4422-8F6F-CF13AFA01146}" sibTransId="{7C9A9103-5E16-4E65-B7DF-952E261D61A5}"/>
    <dgm:cxn modelId="{1F636428-A259-4C35-97F5-BB1C6562FE5A}" srcId="{0534307B-DABC-47E1-ADC5-A007AE0428BD}" destId="{88267087-04CC-4058-8BD6-2ED6DB64AE6B}" srcOrd="0" destOrd="0" parTransId="{AB1EC8D1-45F0-468C-B1EF-AB9B796C0215}" sibTransId="{F0267976-4800-41DD-87D0-C51924FBFFFB}"/>
    <dgm:cxn modelId="{217164E0-AA47-4616-A8B3-9C31D2F1C664}" type="presOf" srcId="{5C445A1C-872B-431C-8850-E7659116FBC5}" destId="{94478389-EE79-41E6-B001-782C0E4D7A85}" srcOrd="0" destOrd="0" presId="urn:microsoft.com/office/officeart/2005/8/layout/matrix1"/>
    <dgm:cxn modelId="{3494A063-859B-48C5-BE44-FEE78E7ADECF}" type="presOf" srcId="{88267087-04CC-4058-8BD6-2ED6DB64AE6B}" destId="{AED8AC8F-DFA4-47CC-8E73-C26BCC2AB9B5}" srcOrd="0" destOrd="0" presId="urn:microsoft.com/office/officeart/2005/8/layout/matrix1"/>
    <dgm:cxn modelId="{27C69680-5A8E-4766-B6F8-32257C9ADDCB}" type="presParOf" srcId="{7B118C34-3CC0-49C0-994A-BA23FFBCEF6F}" destId="{33BDD028-FCE9-473E-999F-A29DEBD63281}" srcOrd="0" destOrd="0" presId="urn:microsoft.com/office/officeart/2005/8/layout/matrix1"/>
    <dgm:cxn modelId="{BC0166F7-39C7-4FC2-8E36-996DA1DBE52D}" type="presParOf" srcId="{33BDD028-FCE9-473E-999F-A29DEBD63281}" destId="{AED8AC8F-DFA4-47CC-8E73-C26BCC2AB9B5}" srcOrd="0" destOrd="0" presId="urn:microsoft.com/office/officeart/2005/8/layout/matrix1"/>
    <dgm:cxn modelId="{D45E76B7-B07B-4044-912D-97CED41874A7}" type="presParOf" srcId="{33BDD028-FCE9-473E-999F-A29DEBD63281}" destId="{289467A0-983F-42C5-96F1-76B22F256BF2}" srcOrd="1" destOrd="0" presId="urn:microsoft.com/office/officeart/2005/8/layout/matrix1"/>
    <dgm:cxn modelId="{158E7B7B-5169-4FB3-BB1A-52AE6E645C3B}" type="presParOf" srcId="{33BDD028-FCE9-473E-999F-A29DEBD63281}" destId="{94478389-EE79-41E6-B001-782C0E4D7A85}" srcOrd="2" destOrd="0" presId="urn:microsoft.com/office/officeart/2005/8/layout/matrix1"/>
    <dgm:cxn modelId="{578B2183-9566-41A5-8C2F-FA112F58BE66}" type="presParOf" srcId="{33BDD028-FCE9-473E-999F-A29DEBD63281}" destId="{55B634DB-1AE4-40E7-BDF4-FF87D520E744}" srcOrd="3" destOrd="0" presId="urn:microsoft.com/office/officeart/2005/8/layout/matrix1"/>
    <dgm:cxn modelId="{9926AE1B-7C86-40DE-941C-28AAF752BEE7}" type="presParOf" srcId="{33BDD028-FCE9-473E-999F-A29DEBD63281}" destId="{3F51FF11-E659-442C-AD95-BA4B4DA45749}" srcOrd="4" destOrd="0" presId="urn:microsoft.com/office/officeart/2005/8/layout/matrix1"/>
    <dgm:cxn modelId="{F7DCEA70-26E7-4A32-AEE6-87233F501CA6}" type="presParOf" srcId="{33BDD028-FCE9-473E-999F-A29DEBD63281}" destId="{BA69716A-8778-4B92-8963-DA65700B45E8}" srcOrd="5" destOrd="0" presId="urn:microsoft.com/office/officeart/2005/8/layout/matrix1"/>
    <dgm:cxn modelId="{88F5E2A9-2903-42A9-B50F-D527B82D084C}" type="presParOf" srcId="{33BDD028-FCE9-473E-999F-A29DEBD63281}" destId="{EC370083-C94E-48CB-A66B-02A16FEA05A5}" srcOrd="6" destOrd="0" presId="urn:microsoft.com/office/officeart/2005/8/layout/matrix1"/>
    <dgm:cxn modelId="{F188875E-893C-4B47-B565-E1C29360D131}" type="presParOf" srcId="{33BDD028-FCE9-473E-999F-A29DEBD63281}" destId="{EC8BC8CF-CADA-4A56-A735-16FA8FFD3A35}" srcOrd="7" destOrd="0" presId="urn:microsoft.com/office/officeart/2005/8/layout/matrix1"/>
    <dgm:cxn modelId="{D51D241D-F29E-4855-9B33-5AA1B91AF5BA}" type="presParOf" srcId="{7B118C34-3CC0-49C0-994A-BA23FFBCEF6F}" destId="{6FA66564-7931-4116-A0AC-A8B02C08CFC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chemeClr val="accent6">
            <a:lumMod val="40000"/>
            <a:lumOff val="60000"/>
          </a:schemeClr>
        </a:solidFill>
        <a:ln w="19050">
          <a:solidFill>
            <a:srgbClr val="002060"/>
          </a:solidFill>
        </a:ln>
      </dgm:spPr>
      <dgm:t>
        <a:bodyPr/>
        <a:lstStyle/>
        <a:p>
          <a:pPr algn="ctr"/>
          <a:r>
            <a:rPr lang="ru-RU" sz="1600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Разделы классификации расходов бюджета</a:t>
          </a:r>
          <a:endParaRPr lang="ru-RU" sz="1600" b="1" dirty="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993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rgbClr val="FF9933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442C5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rgbClr val="F442C5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FF00"/>
        </a:solidFill>
        <a:ln>
          <a:solidFill>
            <a:srgbClr val="FF9900"/>
          </a:solidFill>
        </a:ln>
      </dgm:spPr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olidFill>
          <a:srgbClr val="0909E7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0909E7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olidFill>
          <a:srgbClr val="703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rgbClr val="7030A0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rgbClr val="C000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C00000"/>
        </a:solidFill>
        <a:ln>
          <a:solidFill>
            <a:srgbClr val="FF3300"/>
          </a:solidFill>
        </a:ln>
      </dgm:spPr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olidFill>
          <a:srgbClr val="8BF22E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>
        <a:solidFill>
          <a:srgbClr val="8BF22E"/>
        </a:solidFill>
        <a:ln>
          <a:solidFill>
            <a:srgbClr val="00B050"/>
          </a:solidFill>
        </a:ln>
      </dgm:spPr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27338" custScaleY="179647" custLinFactNeighborX="-107" custLinFactNeighborY="-909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8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8" custRadScaleRad="119114" custRadScaleInc="2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8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8" custRadScaleRad="117201" custRadScaleInc="32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8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8" custRadScaleRad="111480" custRadScaleInc="16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3" presStyleCnt="8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3" presStyleCnt="8" custRadScaleRad="125610" custRadScaleInc="-27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4" presStyleCnt="8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4" presStyleCnt="8" custRadScaleRad="95600" custRadScaleInc="-2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5" presStyleCnt="8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5" presStyleCnt="8" custRadScaleRad="123608" custRadScaleInc="25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6" presStyleCnt="8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6" presStyleCnt="8" custRadScaleRad="126934" custRadScaleInc="-4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7" presStyleCnt="8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7" presStyleCnt="8" custRadScaleRad="122175" custRadScaleInc="-28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BC8127-C9A5-4636-AF0A-79E42F53D923}" srcId="{6F647F05-65E5-443B-9310-4AF895EEC1B0}" destId="{D2A69AB7-A0A6-4501-95CD-2902A3384DE3}" srcOrd="4" destOrd="0" parTransId="{9DEE7B50-C1CB-48D2-999B-DF1098A88396}" sibTransId="{B4AB27D7-F679-4C2F-B351-354C992C8F30}"/>
    <dgm:cxn modelId="{D92508EF-BF16-4CF3-9FD9-FD2F97DC6493}" type="presOf" srcId="{BC4B6763-2F33-4CCB-B9CC-377BBD0F0800}" destId="{E3A5A4EE-729B-477E-AEA8-7FC61FA6B941}" srcOrd="1" destOrd="0" presId="urn:microsoft.com/office/officeart/2005/8/layout/radial5"/>
    <dgm:cxn modelId="{3164C25F-05BF-4250-BEAA-C02D4E37FBF7}" type="presOf" srcId="{6F647F05-65E5-443B-9310-4AF895EEC1B0}" destId="{ED72E44C-8498-48F8-9652-E5DD6AC5818D}" srcOrd="0" destOrd="0" presId="urn:microsoft.com/office/officeart/2005/8/layout/radial5"/>
    <dgm:cxn modelId="{9E719548-70D9-4AC9-AE82-96EFF1727978}" type="presOf" srcId="{C021BE46-16AF-4372-B2A0-67875E2C82CF}" destId="{DA660ED5-C4B7-4208-928A-B8DD66837486}" srcOrd="1" destOrd="0" presId="urn:microsoft.com/office/officeart/2005/8/layout/radial5"/>
    <dgm:cxn modelId="{C0869828-35FB-42DF-9864-00FA21F1BFCF}" type="presOf" srcId="{D63A74EC-A1EC-4823-AB28-835C2DE63D58}" destId="{E2EC1D87-F728-458A-8AB1-7A3D78F9D25E}" srcOrd="0" destOrd="0" presId="urn:microsoft.com/office/officeart/2005/8/layout/radial5"/>
    <dgm:cxn modelId="{2EEAE314-8A14-4E87-950C-80D52E8F4228}" type="presOf" srcId="{6B4A9C71-5243-4375-98C7-BA189146832B}" destId="{8B82EA68-B59A-424E-9756-C221A13DB47F}" srcOrd="0" destOrd="0" presId="urn:microsoft.com/office/officeart/2005/8/layout/radial5"/>
    <dgm:cxn modelId="{16E6B3E1-DFED-46CB-8286-50AF6906A771}" type="presOf" srcId="{08170AFC-8E89-4179-A96D-636AFFD8C3F3}" destId="{53D78D63-5F88-4163-9535-46A64127BD3A}" srcOrd="1" destOrd="0" presId="urn:microsoft.com/office/officeart/2005/8/layout/radial5"/>
    <dgm:cxn modelId="{41E0D4EF-375B-4605-A9EB-40F8F55B3C75}" type="presOf" srcId="{08170AFC-8E89-4179-A96D-636AFFD8C3F3}" destId="{DF27FC25-052B-426A-9E06-117E992234F6}" srcOrd="0" destOrd="0" presId="urn:microsoft.com/office/officeart/2005/8/layout/radial5"/>
    <dgm:cxn modelId="{92389A67-BDD9-41D0-8034-8F8DA7F6C67C}" type="presOf" srcId="{9DEE7B50-C1CB-48D2-999B-DF1098A88396}" destId="{881BA4B6-6173-4BE7-ACB0-127409627ABA}" srcOrd="1" destOrd="0" presId="urn:microsoft.com/office/officeart/2005/8/layout/radial5"/>
    <dgm:cxn modelId="{4A189105-0239-4451-ACE0-D31E9CBF66B8}" srcId="{6F647F05-65E5-443B-9310-4AF895EEC1B0}" destId="{3BA0FA79-0F0A-4F39-8C6F-85BF113366C3}" srcOrd="7" destOrd="0" parTransId="{66E51CD7-05D6-4658-BDAA-92C6F3E19708}" sibTransId="{3F86135B-3CC7-4CEB-B411-92453A9354E3}"/>
    <dgm:cxn modelId="{A3325881-E2B2-4870-983A-FB52C54E75FE}" type="presOf" srcId="{D2A69AB7-A0A6-4501-95CD-2902A3384DE3}" destId="{FED909B6-8F19-4D98-AAC2-EBEEF4830C2B}" srcOrd="0" destOrd="0" presId="urn:microsoft.com/office/officeart/2005/8/layout/radial5"/>
    <dgm:cxn modelId="{B8C8243D-7DFA-468C-BE63-3630334B1E84}" type="presOf" srcId="{66E51CD7-05D6-4658-BDAA-92C6F3E19708}" destId="{C47D9E4B-AD47-4E79-B529-9B264E8F4F6B}" srcOrd="1" destOrd="0" presId="urn:microsoft.com/office/officeart/2005/8/layout/radial5"/>
    <dgm:cxn modelId="{A00878C0-A87A-42B9-83D7-EE8880E34935}" srcId="{6F647F05-65E5-443B-9310-4AF895EEC1B0}" destId="{D78F1D4C-A2EF-4C56-940B-FB3F18A7298D}" srcOrd="6" destOrd="0" parTransId="{08170AFC-8E89-4179-A96D-636AFFD8C3F3}" sibTransId="{3B6B2775-EA0D-4CA6-A4A3-0187E341F68C}"/>
    <dgm:cxn modelId="{C47EA35A-9E40-40CD-95F4-2D37C878CBC0}" type="presOf" srcId="{AA0A2BD5-A368-4F17-8E9D-23F1FC377812}" destId="{EB1C3899-7B42-47CD-912B-DD035472498D}" srcOrd="0" destOrd="0" presId="urn:microsoft.com/office/officeart/2005/8/layout/radial5"/>
    <dgm:cxn modelId="{5B588BE5-426C-47E4-9420-8DEF234DD136}" type="presOf" srcId="{8D513BD1-7137-4BB2-A1F4-1B02EFB0F34F}" destId="{4731EA70-1FA8-49F5-A6BF-4AE9CB97C303}" srcOrd="0" destOrd="0" presId="urn:microsoft.com/office/officeart/2005/8/layout/radial5"/>
    <dgm:cxn modelId="{F3F0EC40-0510-4601-9114-76CEFD048EC1}" type="presOf" srcId="{9F96D360-CB55-48DB-9778-BF90DCE1129E}" destId="{69EA0517-EDCB-4CEB-899F-D56DCF7B4404}" srcOrd="0" destOrd="0" presId="urn:microsoft.com/office/officeart/2005/8/layout/radial5"/>
    <dgm:cxn modelId="{7DB5B789-40F4-4045-ABE9-4BE559242E9E}" type="presOf" srcId="{6598F354-400C-439C-BDD5-729D663E252E}" destId="{F326903B-AF5C-41D9-A950-9DE60C069BDF}" srcOrd="1" destOrd="0" presId="urn:microsoft.com/office/officeart/2005/8/layout/radial5"/>
    <dgm:cxn modelId="{E5A9C61E-E1C1-47E9-99E4-8537E5E3B37A}" type="presOf" srcId="{8D513BD1-7137-4BB2-A1F4-1B02EFB0F34F}" destId="{8D15C70B-27DC-4BC4-8B54-1A6B8CC1DBC1}" srcOrd="1" destOrd="0" presId="urn:microsoft.com/office/officeart/2005/8/layout/radial5"/>
    <dgm:cxn modelId="{3A3F5EFE-6696-4FCC-85BC-905A39CB6D41}" type="presOf" srcId="{C021BE46-16AF-4372-B2A0-67875E2C82CF}" destId="{06F93DE9-E67A-4CE1-BC6B-5C458B1137B0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BD97CF68-3458-4397-B8D0-14AE1D3FF874}" type="presOf" srcId="{4B1A8440-411B-4A5D-AFC7-3583C59ADD0E}" destId="{73BC26A8-8D0F-45E6-9E3B-37EADD227262}" srcOrd="0" destOrd="0" presId="urn:microsoft.com/office/officeart/2005/8/layout/radial5"/>
    <dgm:cxn modelId="{B9501ED2-4207-49A3-8F7C-973A36FEC886}" type="presOf" srcId="{BC4B6763-2F33-4CCB-B9CC-377BBD0F0800}" destId="{A0B7EB92-DF16-476D-BB87-6C0D26E26F61}" srcOrd="0" destOrd="0" presId="urn:microsoft.com/office/officeart/2005/8/layout/radial5"/>
    <dgm:cxn modelId="{5F898533-CC9E-4225-A9C9-71E547757D8B}" type="presOf" srcId="{3BA0FA79-0F0A-4F39-8C6F-85BF113366C3}" destId="{E0AC84DD-2093-416F-85DE-E547FE520660}" srcOrd="0" destOrd="0" presId="urn:microsoft.com/office/officeart/2005/8/layout/radial5"/>
    <dgm:cxn modelId="{47E82ED5-CAC3-4D9C-B0AA-451C7D5F62F9}" type="presOf" srcId="{9DEE7B50-C1CB-48D2-999B-DF1098A88396}" destId="{2F5553CB-2478-4421-B002-5FA728364A78}" srcOrd="0" destOrd="0" presId="urn:microsoft.com/office/officeart/2005/8/layout/radial5"/>
    <dgm:cxn modelId="{ABB8D3AC-32ED-44B8-98D1-601987ACC1D1}" srcId="{6F647F05-65E5-443B-9310-4AF895EEC1B0}" destId="{9F96D360-CB55-48DB-9778-BF90DCE1129E}" srcOrd="5" destOrd="0" parTransId="{BC4B6763-2F33-4CCB-B9CC-377BBD0F0800}" sibTransId="{286A4893-ECEC-4EFE-BAC3-3F1C84511E21}"/>
    <dgm:cxn modelId="{69A12CF8-0D24-4643-9FFF-F56B8FEFB47D}" type="presOf" srcId="{082CE592-953F-441B-B0C2-F864433A8493}" destId="{A0E222DD-64BD-4A89-BBB9-2B80D8318D4A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D90B346F-30BD-4D2D-95B0-C64476E6B9B2}" type="presOf" srcId="{637E412C-91EE-486E-8354-15F2384BE3EA}" destId="{D8B200F5-4D07-49B2-A587-C2FE6CEC49F8}" srcOrd="0" destOrd="0" presId="urn:microsoft.com/office/officeart/2005/8/layout/radial5"/>
    <dgm:cxn modelId="{16262A84-9CE6-427E-83A2-8C0BE927885E}" type="presOf" srcId="{D78F1D4C-A2EF-4C56-940B-FB3F18A7298D}" destId="{EDA34655-9131-4731-957F-5382F53A0660}" srcOrd="0" destOrd="0" presId="urn:microsoft.com/office/officeart/2005/8/layout/radial5"/>
    <dgm:cxn modelId="{A4A38878-8A07-4BE9-B96B-2756F4D35C89}" type="presOf" srcId="{6598F354-400C-439C-BDD5-729D663E252E}" destId="{FA950D33-9BD9-4D37-A533-789F5554AFB5}" srcOrd="0" destOrd="0" presId="urn:microsoft.com/office/officeart/2005/8/layout/radial5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F5DC0B84-AB61-4468-88A4-F6386CFFA64B}" type="presOf" srcId="{66E51CD7-05D6-4658-BDAA-92C6F3E19708}" destId="{553B84E4-4A31-43DB-B3BF-8E8EF2B79F2D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D1B864CF-29AB-40E1-B48A-323488AAC600}" type="presOf" srcId="{082CE592-953F-441B-B0C2-F864433A8493}" destId="{839DF450-14DD-4280-9AEE-DA73938E9B9D}" srcOrd="1" destOrd="0" presId="urn:microsoft.com/office/officeart/2005/8/layout/radial5"/>
    <dgm:cxn modelId="{24F69359-5C32-40FB-8FE0-9065F32A9286}" type="presParOf" srcId="{8B82EA68-B59A-424E-9756-C221A13DB47F}" destId="{ED72E44C-8498-48F8-9652-E5DD6AC5818D}" srcOrd="0" destOrd="0" presId="urn:microsoft.com/office/officeart/2005/8/layout/radial5"/>
    <dgm:cxn modelId="{0F9E3916-1AAE-45B4-828A-7A3F816A693E}" type="presParOf" srcId="{8B82EA68-B59A-424E-9756-C221A13DB47F}" destId="{4731EA70-1FA8-49F5-A6BF-4AE9CB97C303}" srcOrd="1" destOrd="0" presId="urn:microsoft.com/office/officeart/2005/8/layout/radial5"/>
    <dgm:cxn modelId="{117558A6-E385-47E7-ABBD-F75089CF0BF7}" type="presParOf" srcId="{4731EA70-1FA8-49F5-A6BF-4AE9CB97C303}" destId="{8D15C70B-27DC-4BC4-8B54-1A6B8CC1DBC1}" srcOrd="0" destOrd="0" presId="urn:microsoft.com/office/officeart/2005/8/layout/radial5"/>
    <dgm:cxn modelId="{EB190BD0-D21F-497E-AEA8-FB1F8C645A99}" type="presParOf" srcId="{8B82EA68-B59A-424E-9756-C221A13DB47F}" destId="{E2EC1D87-F728-458A-8AB1-7A3D78F9D25E}" srcOrd="2" destOrd="0" presId="urn:microsoft.com/office/officeart/2005/8/layout/radial5"/>
    <dgm:cxn modelId="{5B62A0DB-4490-4EE2-95B1-868D539AA5B2}" type="presParOf" srcId="{8B82EA68-B59A-424E-9756-C221A13DB47F}" destId="{A0E222DD-64BD-4A89-BBB9-2B80D8318D4A}" srcOrd="3" destOrd="0" presId="urn:microsoft.com/office/officeart/2005/8/layout/radial5"/>
    <dgm:cxn modelId="{54A3DCBB-108E-478C-A0D8-80C3EB948FE0}" type="presParOf" srcId="{A0E222DD-64BD-4A89-BBB9-2B80D8318D4A}" destId="{839DF450-14DD-4280-9AEE-DA73938E9B9D}" srcOrd="0" destOrd="0" presId="urn:microsoft.com/office/officeart/2005/8/layout/radial5"/>
    <dgm:cxn modelId="{31C3B248-7E8B-46EC-91A4-2BCF3349EDED}" type="presParOf" srcId="{8B82EA68-B59A-424E-9756-C221A13DB47F}" destId="{73BC26A8-8D0F-45E6-9E3B-37EADD227262}" srcOrd="4" destOrd="0" presId="urn:microsoft.com/office/officeart/2005/8/layout/radial5"/>
    <dgm:cxn modelId="{23A08EBA-EBB2-47BE-A216-258A94280B15}" type="presParOf" srcId="{8B82EA68-B59A-424E-9756-C221A13DB47F}" destId="{06F93DE9-E67A-4CE1-BC6B-5C458B1137B0}" srcOrd="5" destOrd="0" presId="urn:microsoft.com/office/officeart/2005/8/layout/radial5"/>
    <dgm:cxn modelId="{1682F0AA-8DF1-456D-ACE0-F376A2FC91DC}" type="presParOf" srcId="{06F93DE9-E67A-4CE1-BC6B-5C458B1137B0}" destId="{DA660ED5-C4B7-4208-928A-B8DD66837486}" srcOrd="0" destOrd="0" presId="urn:microsoft.com/office/officeart/2005/8/layout/radial5"/>
    <dgm:cxn modelId="{30CCE84B-263D-41E4-8712-AA8B37C86E27}" type="presParOf" srcId="{8B82EA68-B59A-424E-9756-C221A13DB47F}" destId="{D8B200F5-4D07-49B2-A587-C2FE6CEC49F8}" srcOrd="6" destOrd="0" presId="urn:microsoft.com/office/officeart/2005/8/layout/radial5"/>
    <dgm:cxn modelId="{A31552F9-70CC-458E-ADF7-26B769DEEEAA}" type="presParOf" srcId="{8B82EA68-B59A-424E-9756-C221A13DB47F}" destId="{FA950D33-9BD9-4D37-A533-789F5554AFB5}" srcOrd="7" destOrd="0" presId="urn:microsoft.com/office/officeart/2005/8/layout/radial5"/>
    <dgm:cxn modelId="{F3C022D1-FDFB-4324-B2B0-F39133D1086B}" type="presParOf" srcId="{FA950D33-9BD9-4D37-A533-789F5554AFB5}" destId="{F326903B-AF5C-41D9-A950-9DE60C069BDF}" srcOrd="0" destOrd="0" presId="urn:microsoft.com/office/officeart/2005/8/layout/radial5"/>
    <dgm:cxn modelId="{1965CD9F-F86E-4CB3-ADE9-457B9A63987B}" type="presParOf" srcId="{8B82EA68-B59A-424E-9756-C221A13DB47F}" destId="{EB1C3899-7B42-47CD-912B-DD035472498D}" srcOrd="8" destOrd="0" presId="urn:microsoft.com/office/officeart/2005/8/layout/radial5"/>
    <dgm:cxn modelId="{BD8799BE-35E9-47C9-A506-6A1012ADC5FD}" type="presParOf" srcId="{8B82EA68-B59A-424E-9756-C221A13DB47F}" destId="{2F5553CB-2478-4421-B002-5FA728364A78}" srcOrd="9" destOrd="0" presId="urn:microsoft.com/office/officeart/2005/8/layout/radial5"/>
    <dgm:cxn modelId="{C4D2BC03-FFB3-4A47-A3D7-807CE2876AA1}" type="presParOf" srcId="{2F5553CB-2478-4421-B002-5FA728364A78}" destId="{881BA4B6-6173-4BE7-ACB0-127409627ABA}" srcOrd="0" destOrd="0" presId="urn:microsoft.com/office/officeart/2005/8/layout/radial5"/>
    <dgm:cxn modelId="{206DDE1C-6590-41D5-8CC0-0B07ADD79CE8}" type="presParOf" srcId="{8B82EA68-B59A-424E-9756-C221A13DB47F}" destId="{FED909B6-8F19-4D98-AAC2-EBEEF4830C2B}" srcOrd="10" destOrd="0" presId="urn:microsoft.com/office/officeart/2005/8/layout/radial5"/>
    <dgm:cxn modelId="{9786C394-BFE3-440F-A952-5541F2D9DFF8}" type="presParOf" srcId="{8B82EA68-B59A-424E-9756-C221A13DB47F}" destId="{A0B7EB92-DF16-476D-BB87-6C0D26E26F61}" srcOrd="11" destOrd="0" presId="urn:microsoft.com/office/officeart/2005/8/layout/radial5"/>
    <dgm:cxn modelId="{556A2271-45C5-4EBC-A7A9-069F7647AB20}" type="presParOf" srcId="{A0B7EB92-DF16-476D-BB87-6C0D26E26F61}" destId="{E3A5A4EE-729B-477E-AEA8-7FC61FA6B941}" srcOrd="0" destOrd="0" presId="urn:microsoft.com/office/officeart/2005/8/layout/radial5"/>
    <dgm:cxn modelId="{C5163812-FC41-4193-8A62-8283B829216C}" type="presParOf" srcId="{8B82EA68-B59A-424E-9756-C221A13DB47F}" destId="{69EA0517-EDCB-4CEB-899F-D56DCF7B4404}" srcOrd="12" destOrd="0" presId="urn:microsoft.com/office/officeart/2005/8/layout/radial5"/>
    <dgm:cxn modelId="{6DFEF633-1F20-430F-97BA-41E6D38556AB}" type="presParOf" srcId="{8B82EA68-B59A-424E-9756-C221A13DB47F}" destId="{DF27FC25-052B-426A-9E06-117E992234F6}" srcOrd="13" destOrd="0" presId="urn:microsoft.com/office/officeart/2005/8/layout/radial5"/>
    <dgm:cxn modelId="{72C110A0-FABD-4C29-8A3F-1249958F376B}" type="presParOf" srcId="{DF27FC25-052B-426A-9E06-117E992234F6}" destId="{53D78D63-5F88-4163-9535-46A64127BD3A}" srcOrd="0" destOrd="0" presId="urn:microsoft.com/office/officeart/2005/8/layout/radial5"/>
    <dgm:cxn modelId="{5117EC8E-4440-4518-A528-1A3584B15C0E}" type="presParOf" srcId="{8B82EA68-B59A-424E-9756-C221A13DB47F}" destId="{EDA34655-9131-4731-957F-5382F53A0660}" srcOrd="14" destOrd="0" presId="urn:microsoft.com/office/officeart/2005/8/layout/radial5"/>
    <dgm:cxn modelId="{1DE27631-F1C0-4531-982F-73749B33EA72}" type="presParOf" srcId="{8B82EA68-B59A-424E-9756-C221A13DB47F}" destId="{553B84E4-4A31-43DB-B3BF-8E8EF2B79F2D}" srcOrd="15" destOrd="0" presId="urn:microsoft.com/office/officeart/2005/8/layout/radial5"/>
    <dgm:cxn modelId="{9624B05A-A4C8-47CD-8A88-2491FF848A83}" type="presParOf" srcId="{553B84E4-4A31-43DB-B3BF-8E8EF2B79F2D}" destId="{C47D9E4B-AD47-4E79-B529-9B264E8F4F6B}" srcOrd="0" destOrd="0" presId="urn:microsoft.com/office/officeart/2005/8/layout/radial5"/>
    <dgm:cxn modelId="{5B3F184B-EB95-47FC-B795-3F7D16A04C2B}" type="presParOf" srcId="{8B82EA68-B59A-424E-9756-C221A13DB47F}" destId="{E0AC84DD-2093-416F-85DE-E547FE520660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3701" y="272217"/>
          <a:ext cx="1978138" cy="102720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Доходы</a:t>
          </a:r>
        </a:p>
      </dsp:txBody>
      <dsp:txXfrm>
        <a:off x="293393" y="422647"/>
        <a:ext cx="1398754" cy="726341"/>
      </dsp:txXfrm>
    </dsp:sp>
    <dsp:sp modelId="{1816D16A-814C-4C22-A6CC-12105B3989BB}">
      <dsp:nvSpPr>
        <dsp:cNvPr id="0" name=""/>
        <dsp:cNvSpPr/>
      </dsp:nvSpPr>
      <dsp:spPr>
        <a:xfrm>
          <a:off x="2124830" y="377910"/>
          <a:ext cx="743420" cy="743420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223370" y="662194"/>
        <a:ext cx="546340" cy="174852"/>
      </dsp:txXfrm>
    </dsp:sp>
    <dsp:sp modelId="{32775538-2AC3-4373-B014-5A44732CBC7F}">
      <dsp:nvSpPr>
        <dsp:cNvPr id="0" name=""/>
        <dsp:cNvSpPr/>
      </dsp:nvSpPr>
      <dsp:spPr>
        <a:xfrm>
          <a:off x="2933418" y="286970"/>
          <a:ext cx="1902809" cy="997695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Расходы</a:t>
          </a:r>
        </a:p>
      </dsp:txBody>
      <dsp:txXfrm>
        <a:off x="3212078" y="433079"/>
        <a:ext cx="1345489" cy="705477"/>
      </dsp:txXfrm>
    </dsp:sp>
    <dsp:sp modelId="{4B955819-9EB5-4C61-BE5E-7CE7027DF3F0}">
      <dsp:nvSpPr>
        <dsp:cNvPr id="0" name=""/>
        <dsp:cNvSpPr/>
      </dsp:nvSpPr>
      <dsp:spPr>
        <a:xfrm>
          <a:off x="4940306" y="414107"/>
          <a:ext cx="743420" cy="743420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038846" y="567252"/>
        <a:ext cx="546340" cy="437130"/>
      </dsp:txXfrm>
    </dsp:sp>
    <dsp:sp modelId="{A84245DF-C8CC-47D2-83AC-15EF153255E0}">
      <dsp:nvSpPr>
        <dsp:cNvPr id="0" name=""/>
        <dsp:cNvSpPr/>
      </dsp:nvSpPr>
      <dsp:spPr>
        <a:xfrm>
          <a:off x="5787806" y="231585"/>
          <a:ext cx="2223890" cy="1108465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113487" y="393916"/>
        <a:ext cx="1572528" cy="783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420A0-E978-43E6-AF01-C65B26452D8B}">
      <dsp:nvSpPr>
        <dsp:cNvPr id="0" name=""/>
        <dsp:cNvSpPr/>
      </dsp:nvSpPr>
      <dsp:spPr>
        <a:xfrm>
          <a:off x="2390359" y="1100911"/>
          <a:ext cx="518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139" y="45720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35711" y="1143888"/>
        <a:ext cx="27436" cy="5487"/>
      </dsp:txXfrm>
    </dsp:sp>
    <dsp:sp modelId="{889D0B4D-C7EE-4C83-94DA-842A8E995175}">
      <dsp:nvSpPr>
        <dsp:cNvPr id="0" name=""/>
        <dsp:cNvSpPr/>
      </dsp:nvSpPr>
      <dsp:spPr>
        <a:xfrm>
          <a:off x="6337" y="430885"/>
          <a:ext cx="2385821" cy="1431493"/>
        </a:xfrm>
        <a:prstGeom prst="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Составление проекта бюджета на очередной год и плановый период </a:t>
          </a:r>
        </a:p>
      </dsp:txBody>
      <dsp:txXfrm>
        <a:off x="6337" y="430885"/>
        <a:ext cx="2385821" cy="1431493"/>
      </dsp:txXfrm>
    </dsp:sp>
    <dsp:sp modelId="{CE394182-E6BD-46A8-9208-65C49DCD6A5F}">
      <dsp:nvSpPr>
        <dsp:cNvPr id="0" name=""/>
        <dsp:cNvSpPr/>
      </dsp:nvSpPr>
      <dsp:spPr>
        <a:xfrm>
          <a:off x="5324920" y="1100911"/>
          <a:ext cx="518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139" y="45720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70272" y="1143888"/>
        <a:ext cx="27436" cy="5487"/>
      </dsp:txXfrm>
    </dsp:sp>
    <dsp:sp modelId="{2CF74DD2-4517-43FD-B4F3-E74263B5502B}">
      <dsp:nvSpPr>
        <dsp:cNvPr id="0" name=""/>
        <dsp:cNvSpPr/>
      </dsp:nvSpPr>
      <dsp:spPr>
        <a:xfrm>
          <a:off x="2940899" y="430885"/>
          <a:ext cx="2385821" cy="1431493"/>
        </a:xfrm>
        <a:prstGeom prst="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Рассмотрение проекта бюджета на очередной год и плановый период</a:t>
          </a:r>
        </a:p>
      </dsp:txBody>
      <dsp:txXfrm>
        <a:off x="2940899" y="430885"/>
        <a:ext cx="2385821" cy="1431493"/>
      </dsp:txXfrm>
    </dsp:sp>
    <dsp:sp modelId="{8BBAC9FB-30AB-474B-A062-2C04BC70B8CC}">
      <dsp:nvSpPr>
        <dsp:cNvPr id="0" name=""/>
        <dsp:cNvSpPr/>
      </dsp:nvSpPr>
      <dsp:spPr>
        <a:xfrm>
          <a:off x="1199248" y="1860578"/>
          <a:ext cx="5869122" cy="518139"/>
        </a:xfrm>
        <a:custGeom>
          <a:avLst/>
          <a:gdLst/>
          <a:ahLst/>
          <a:cxnLst/>
          <a:rect l="0" t="0" r="0" b="0"/>
          <a:pathLst>
            <a:path>
              <a:moveTo>
                <a:pt x="5869122" y="0"/>
              </a:moveTo>
              <a:lnTo>
                <a:pt x="5869122" y="276169"/>
              </a:lnTo>
              <a:lnTo>
                <a:pt x="0" y="276169"/>
              </a:lnTo>
              <a:lnTo>
                <a:pt x="0" y="518139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86442" y="2116904"/>
        <a:ext cx="294735" cy="5487"/>
      </dsp:txXfrm>
    </dsp:sp>
    <dsp:sp modelId="{17DF9E78-E8A0-4717-B755-9B759A32CCA2}">
      <dsp:nvSpPr>
        <dsp:cNvPr id="0" name=""/>
        <dsp:cNvSpPr/>
      </dsp:nvSpPr>
      <dsp:spPr>
        <a:xfrm>
          <a:off x="5875460" y="430885"/>
          <a:ext cx="2385821" cy="1431493"/>
        </a:xfrm>
        <a:prstGeom prst="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Утверждение бюджета на очередной год и плановый период</a:t>
          </a:r>
        </a:p>
      </dsp:txBody>
      <dsp:txXfrm>
        <a:off x="5875460" y="430885"/>
        <a:ext cx="2385821" cy="1431493"/>
      </dsp:txXfrm>
    </dsp:sp>
    <dsp:sp modelId="{F5C1D6F7-DAD1-4A43-91D9-3835557E3CBF}">
      <dsp:nvSpPr>
        <dsp:cNvPr id="0" name=""/>
        <dsp:cNvSpPr/>
      </dsp:nvSpPr>
      <dsp:spPr>
        <a:xfrm>
          <a:off x="2390359" y="3081144"/>
          <a:ext cx="518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139" y="45720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35711" y="3124120"/>
        <a:ext cx="27436" cy="5487"/>
      </dsp:txXfrm>
    </dsp:sp>
    <dsp:sp modelId="{BB43B2E0-3AC8-4C7A-909F-8BEDF3013E3D}">
      <dsp:nvSpPr>
        <dsp:cNvPr id="0" name=""/>
        <dsp:cNvSpPr/>
      </dsp:nvSpPr>
      <dsp:spPr>
        <a:xfrm>
          <a:off x="6337" y="2411117"/>
          <a:ext cx="2385821" cy="1431493"/>
        </a:xfrm>
        <a:prstGeom prst="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Исполнение бюджета в текущем году</a:t>
          </a:r>
        </a:p>
      </dsp:txBody>
      <dsp:txXfrm>
        <a:off x="6337" y="2411117"/>
        <a:ext cx="2385821" cy="1431493"/>
      </dsp:txXfrm>
    </dsp:sp>
    <dsp:sp modelId="{B01D7B05-41D6-4BB7-BFC5-EF9E0D3A5751}">
      <dsp:nvSpPr>
        <dsp:cNvPr id="0" name=""/>
        <dsp:cNvSpPr/>
      </dsp:nvSpPr>
      <dsp:spPr>
        <a:xfrm>
          <a:off x="5324920" y="3081144"/>
          <a:ext cx="518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139" y="45720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70272" y="3124120"/>
        <a:ext cx="27436" cy="5487"/>
      </dsp:txXfrm>
    </dsp:sp>
    <dsp:sp modelId="{52C2DF55-66CE-4F90-ABB1-DCFD53CCC63C}">
      <dsp:nvSpPr>
        <dsp:cNvPr id="0" name=""/>
        <dsp:cNvSpPr/>
      </dsp:nvSpPr>
      <dsp:spPr>
        <a:xfrm>
          <a:off x="2940899" y="2411117"/>
          <a:ext cx="2385821" cy="1431493"/>
        </a:xfrm>
        <a:prstGeom prst="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Формирование отчета об исполнении бюджета предыдущего года</a:t>
          </a:r>
        </a:p>
      </dsp:txBody>
      <dsp:txXfrm>
        <a:off x="2940899" y="2411117"/>
        <a:ext cx="2385821" cy="1431493"/>
      </dsp:txXfrm>
    </dsp:sp>
    <dsp:sp modelId="{B772829B-20FE-4BA8-9FA0-ECBF8DFA5F80}">
      <dsp:nvSpPr>
        <dsp:cNvPr id="0" name=""/>
        <dsp:cNvSpPr/>
      </dsp:nvSpPr>
      <dsp:spPr>
        <a:xfrm>
          <a:off x="5875460" y="2411117"/>
          <a:ext cx="2385821" cy="1431493"/>
        </a:xfrm>
        <a:prstGeom prst="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Bookman Old Style" panose="02050604050505020204" pitchFamily="18" charset="0"/>
            </a:rPr>
            <a:t>Утверждение отчета об исполнении бюджета предыдущего года</a:t>
          </a:r>
        </a:p>
      </dsp:txBody>
      <dsp:txXfrm>
        <a:off x="5875460" y="2411117"/>
        <a:ext cx="2385821" cy="1431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6CAC9-DA48-4F1A-89CF-DDA0D50D8152}">
      <dsp:nvSpPr>
        <dsp:cNvPr id="0" name=""/>
        <dsp:cNvSpPr/>
      </dsp:nvSpPr>
      <dsp:spPr>
        <a:xfrm rot="5400000">
          <a:off x="-163117" y="197966"/>
          <a:ext cx="1015514" cy="71086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1.</a:t>
          </a:r>
        </a:p>
      </dsp:txBody>
      <dsp:txXfrm rot="-5400000">
        <a:off x="-10790" y="401069"/>
        <a:ext cx="710860" cy="304654"/>
      </dsp:txXfrm>
    </dsp:sp>
    <dsp:sp modelId="{C7852C6F-E76B-4B8A-993E-C6ADD81AE822}">
      <dsp:nvSpPr>
        <dsp:cNvPr id="0" name=""/>
        <dsp:cNvSpPr/>
      </dsp:nvSpPr>
      <dsp:spPr>
        <a:xfrm rot="5400000">
          <a:off x="4238945" y="-3449534"/>
          <a:ext cx="588320" cy="7650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Соблюдение законодательства Российской Федерации</a:t>
          </a:r>
        </a:p>
      </dsp:txBody>
      <dsp:txXfrm rot="-5400000">
        <a:off x="707890" y="110240"/>
        <a:ext cx="7621713" cy="530882"/>
      </dsp:txXfrm>
    </dsp:sp>
    <dsp:sp modelId="{9A0019C1-1F0E-4634-9704-1A8EC0D0B89A}">
      <dsp:nvSpPr>
        <dsp:cNvPr id="0" name=""/>
        <dsp:cNvSpPr/>
      </dsp:nvSpPr>
      <dsp:spPr>
        <a:xfrm rot="5400000">
          <a:off x="-163117" y="1111179"/>
          <a:ext cx="1015514" cy="71086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2.</a:t>
          </a:r>
        </a:p>
      </dsp:txBody>
      <dsp:txXfrm rot="-5400000">
        <a:off x="-10790" y="1314282"/>
        <a:ext cx="710860" cy="304654"/>
      </dsp:txXfrm>
    </dsp:sp>
    <dsp:sp modelId="{0B6E3B90-8090-4176-8865-7AF9E29C1759}">
      <dsp:nvSpPr>
        <dsp:cNvPr id="0" name=""/>
        <dsp:cNvSpPr/>
      </dsp:nvSpPr>
      <dsp:spPr>
        <a:xfrm rot="5400000">
          <a:off x="4305496" y="-2421576"/>
          <a:ext cx="485538" cy="76573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налоговой системы</a:t>
          </a:r>
        </a:p>
      </dsp:txBody>
      <dsp:txXfrm rot="-5400000">
        <a:off x="719600" y="1188022"/>
        <a:ext cx="7633629" cy="438134"/>
      </dsp:txXfrm>
    </dsp:sp>
    <dsp:sp modelId="{4A707D3A-212B-4CAF-AC8E-276F8E0D0612}">
      <dsp:nvSpPr>
        <dsp:cNvPr id="0" name=""/>
        <dsp:cNvSpPr/>
      </dsp:nvSpPr>
      <dsp:spPr>
        <a:xfrm rot="5400000">
          <a:off x="-163117" y="2190449"/>
          <a:ext cx="1015514" cy="71086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3.</a:t>
          </a:r>
        </a:p>
      </dsp:txBody>
      <dsp:txXfrm rot="-5400000">
        <a:off x="-10790" y="2393552"/>
        <a:ext cx="710860" cy="304654"/>
      </dsp:txXfrm>
    </dsp:sp>
    <dsp:sp modelId="{57193038-82ED-4D32-AB30-D7FDC7FDBAC9}">
      <dsp:nvSpPr>
        <dsp:cNvPr id="0" name=""/>
        <dsp:cNvSpPr/>
      </dsp:nvSpPr>
      <dsp:spPr>
        <a:xfrm rot="5400000">
          <a:off x="4037005" y="765730"/>
          <a:ext cx="992199" cy="7709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мер урегулирования налоговой и неналоговой задолженности и снижение рисков образования новой задолженности</a:t>
          </a:r>
        </a:p>
      </dsp:txBody>
      <dsp:txXfrm rot="-5400000">
        <a:off x="678490" y="4172681"/>
        <a:ext cx="7660795" cy="895329"/>
      </dsp:txXfrm>
    </dsp:sp>
    <dsp:sp modelId="{5428F8B6-146E-4EE4-B1E9-07C6BC139B53}">
      <dsp:nvSpPr>
        <dsp:cNvPr id="0" name=""/>
        <dsp:cNvSpPr/>
      </dsp:nvSpPr>
      <dsp:spPr>
        <a:xfrm rot="5400000">
          <a:off x="-163117" y="3477283"/>
          <a:ext cx="1015514" cy="71086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4.</a:t>
          </a:r>
        </a:p>
      </dsp:txBody>
      <dsp:txXfrm rot="-5400000">
        <a:off x="-10790" y="3680386"/>
        <a:ext cx="710860" cy="304654"/>
      </dsp:txXfrm>
    </dsp:sp>
    <dsp:sp modelId="{C4A73354-C334-4D22-BB07-402BB246E862}">
      <dsp:nvSpPr>
        <dsp:cNvPr id="0" name=""/>
        <dsp:cNvSpPr/>
      </dsp:nvSpPr>
      <dsp:spPr>
        <a:xfrm rot="5400000">
          <a:off x="3840232" y="-1135588"/>
          <a:ext cx="1407326" cy="7666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уровня собираемости налогов посредством реализации мероприятий, направленных на сокращение задолженности по налогам и сборам, легализации налоговой базы, включая легализацию «теневой» заработной платы, повышение эффективности управления муниципальной собственностью	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710860" y="2062484"/>
        <a:ext cx="7597370" cy="1269926"/>
      </dsp:txXfrm>
    </dsp:sp>
    <dsp:sp modelId="{EC465976-A387-41E1-93D3-0D818A0C4395}">
      <dsp:nvSpPr>
        <dsp:cNvPr id="0" name=""/>
        <dsp:cNvSpPr/>
      </dsp:nvSpPr>
      <dsp:spPr>
        <a:xfrm rot="5400000">
          <a:off x="-139829" y="4406676"/>
          <a:ext cx="1015514" cy="71086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5.</a:t>
          </a:r>
        </a:p>
      </dsp:txBody>
      <dsp:txXfrm rot="-5400000">
        <a:off x="12498" y="4609779"/>
        <a:ext cx="710860" cy="304654"/>
      </dsp:txXfrm>
    </dsp:sp>
    <dsp:sp modelId="{815CB2B8-C3CD-494C-BED4-75A210FAC072}">
      <dsp:nvSpPr>
        <dsp:cNvPr id="0" name=""/>
        <dsp:cNvSpPr/>
      </dsp:nvSpPr>
      <dsp:spPr>
        <a:xfrm rot="5400000">
          <a:off x="4388419" y="-168038"/>
          <a:ext cx="310952" cy="7666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бюджета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710861" y="3524699"/>
        <a:ext cx="7650891" cy="2805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6CAC9-DA48-4F1A-89CF-DDA0D50D8152}">
      <dsp:nvSpPr>
        <dsp:cNvPr id="0" name=""/>
        <dsp:cNvSpPr/>
      </dsp:nvSpPr>
      <dsp:spPr>
        <a:xfrm rot="5400000">
          <a:off x="-154394" y="381947"/>
          <a:ext cx="957828" cy="67047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1.</a:t>
          </a:r>
        </a:p>
      </dsp:txBody>
      <dsp:txXfrm rot="-5400000">
        <a:off x="-10719" y="573513"/>
        <a:ext cx="670479" cy="287349"/>
      </dsp:txXfrm>
    </dsp:sp>
    <dsp:sp modelId="{C7852C6F-E76B-4B8A-993E-C6ADD81AE822}">
      <dsp:nvSpPr>
        <dsp:cNvPr id="0" name=""/>
        <dsp:cNvSpPr/>
      </dsp:nvSpPr>
      <dsp:spPr>
        <a:xfrm rot="5400000">
          <a:off x="3934321" y="-3250664"/>
          <a:ext cx="1067204" cy="7600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Направление средств местного бюджета на реализацию задач, поставленных в Указах Президента Российской Федерации от 7 мая 2018 года</a:t>
          </a:r>
        </a:p>
      </dsp:txBody>
      <dsp:txXfrm rot="-5400000">
        <a:off x="667529" y="68225"/>
        <a:ext cx="7548693" cy="963010"/>
      </dsp:txXfrm>
    </dsp:sp>
    <dsp:sp modelId="{9A0019C1-1F0E-4634-9704-1A8EC0D0B89A}">
      <dsp:nvSpPr>
        <dsp:cNvPr id="0" name=""/>
        <dsp:cNvSpPr/>
      </dsp:nvSpPr>
      <dsp:spPr>
        <a:xfrm rot="5400000">
          <a:off x="-154394" y="1387445"/>
          <a:ext cx="957828" cy="67047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2.</a:t>
          </a:r>
        </a:p>
      </dsp:txBody>
      <dsp:txXfrm rot="-5400000">
        <a:off x="-10719" y="1579011"/>
        <a:ext cx="670479" cy="287349"/>
      </dsp:txXfrm>
    </dsp:sp>
    <dsp:sp modelId="{0B6E3B90-8090-4176-8865-7AF9E29C1759}">
      <dsp:nvSpPr>
        <dsp:cNvPr id="0" name=""/>
        <dsp:cNvSpPr/>
      </dsp:nvSpPr>
      <dsp:spPr>
        <a:xfrm rot="5400000">
          <a:off x="4023156" y="-2137276"/>
          <a:ext cx="919656" cy="7607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финансовой устойчивости бюджета  Александровского района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79162" y="1251612"/>
        <a:ext cx="7562751" cy="829868"/>
      </dsp:txXfrm>
    </dsp:sp>
    <dsp:sp modelId="{4A707D3A-212B-4CAF-AC8E-276F8E0D0612}">
      <dsp:nvSpPr>
        <dsp:cNvPr id="0" name=""/>
        <dsp:cNvSpPr/>
      </dsp:nvSpPr>
      <dsp:spPr>
        <a:xfrm rot="5400000">
          <a:off x="-154394" y="2377397"/>
          <a:ext cx="957828" cy="67047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3.</a:t>
          </a:r>
        </a:p>
      </dsp:txBody>
      <dsp:txXfrm rot="-5400000">
        <a:off x="-10719" y="2568963"/>
        <a:ext cx="670479" cy="287349"/>
      </dsp:txXfrm>
    </dsp:sp>
    <dsp:sp modelId="{57193038-82ED-4D32-AB30-D7FDC7FDBAC9}">
      <dsp:nvSpPr>
        <dsp:cNvPr id="0" name=""/>
        <dsp:cNvSpPr/>
      </dsp:nvSpPr>
      <dsp:spPr>
        <a:xfrm rot="5400000">
          <a:off x="4023641" y="813031"/>
          <a:ext cx="888564" cy="76592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процесса.</a:t>
          </a:r>
        </a:p>
      </dsp:txBody>
      <dsp:txXfrm rot="-5400000">
        <a:off x="638320" y="4241728"/>
        <a:ext cx="7615831" cy="801812"/>
      </dsp:txXfrm>
    </dsp:sp>
    <dsp:sp modelId="{5428F8B6-146E-4EE4-B1E9-07C6BC139B53}">
      <dsp:nvSpPr>
        <dsp:cNvPr id="0" name=""/>
        <dsp:cNvSpPr/>
      </dsp:nvSpPr>
      <dsp:spPr>
        <a:xfrm rot="5400000">
          <a:off x="-154394" y="3330423"/>
          <a:ext cx="957828" cy="67047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4.</a:t>
          </a:r>
        </a:p>
      </dsp:txBody>
      <dsp:txXfrm rot="-5400000">
        <a:off x="-10719" y="3521989"/>
        <a:ext cx="670479" cy="287349"/>
      </dsp:txXfrm>
    </dsp:sp>
    <dsp:sp modelId="{C4A73354-C334-4D22-BB07-402BB246E862}">
      <dsp:nvSpPr>
        <dsp:cNvPr id="0" name=""/>
        <dsp:cNvSpPr/>
      </dsp:nvSpPr>
      <dsp:spPr>
        <a:xfrm rot="5400000">
          <a:off x="4071287" y="-1211223"/>
          <a:ext cx="814713" cy="7616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Повышение качества управления муниципальными финансами, эффективности расходования бюджетных средств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70480" y="2229355"/>
        <a:ext cx="7576557" cy="735171"/>
      </dsp:txXfrm>
    </dsp:sp>
    <dsp:sp modelId="{EC465976-A387-41E1-93D3-0D818A0C4395}">
      <dsp:nvSpPr>
        <dsp:cNvPr id="0" name=""/>
        <dsp:cNvSpPr/>
      </dsp:nvSpPr>
      <dsp:spPr>
        <a:xfrm rot="5400000">
          <a:off x="-132429" y="4254738"/>
          <a:ext cx="957828" cy="67047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5.</a:t>
          </a:r>
        </a:p>
      </dsp:txBody>
      <dsp:txXfrm rot="-5400000">
        <a:off x="11246" y="4446304"/>
        <a:ext cx="670479" cy="287349"/>
      </dsp:txXfrm>
    </dsp:sp>
    <dsp:sp modelId="{815CB2B8-C3CD-494C-BED4-75A210FAC072}">
      <dsp:nvSpPr>
        <dsp:cNvPr id="0" name=""/>
        <dsp:cNvSpPr/>
      </dsp:nvSpPr>
      <dsp:spPr>
        <a:xfrm rot="5400000">
          <a:off x="4098102" y="-252974"/>
          <a:ext cx="761083" cy="7616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Проведение взвешенной долговой политики муниципального образования Александровский район</a:t>
          </a:r>
          <a:r>
            <a:rPr lang="ru-RU" altLang="ru-RU" sz="2000" kern="1200" dirty="0"/>
            <a:t>. </a:t>
          </a:r>
          <a:endParaRPr lang="ru-RU" sz="2000" kern="1200" dirty="0">
            <a:solidFill>
              <a:schemeClr val="tx1"/>
            </a:solidFill>
          </a:endParaRPr>
        </a:p>
      </dsp:txBody>
      <dsp:txXfrm rot="-5400000">
        <a:off x="670480" y="3211801"/>
        <a:ext cx="7579175" cy="686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8AC8F-DFA4-47CC-8E73-C26BCC2AB9B5}">
      <dsp:nvSpPr>
        <dsp:cNvPr id="0" name=""/>
        <dsp:cNvSpPr/>
      </dsp:nvSpPr>
      <dsp:spPr>
        <a:xfrm rot="16200000">
          <a:off x="767958" y="-767958"/>
          <a:ext cx="2571768" cy="4107685"/>
        </a:xfrm>
        <a:prstGeom prst="round1Rect">
          <a:avLst/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Транспортный налог гл.28 Налогового кодекса РФ. Основные ставки: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До 100 л.с. – о руб.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Свыше 100 до 150 л.с. – 15 р.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Свыше 150 до 200 л.с. – 50 р.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Свыше 200 до 250 л.с. – 75 р.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Свыше 250 л.с. – 150 р.</a:t>
          </a:r>
        </a:p>
      </dsp:txBody>
      <dsp:txXfrm rot="5400000">
        <a:off x="0" y="0"/>
        <a:ext cx="4107685" cy="1928826"/>
      </dsp:txXfrm>
    </dsp:sp>
    <dsp:sp modelId="{94478389-EE79-41E6-B001-782C0E4D7A85}">
      <dsp:nvSpPr>
        <dsp:cNvPr id="0" name=""/>
        <dsp:cNvSpPr/>
      </dsp:nvSpPr>
      <dsp:spPr>
        <a:xfrm>
          <a:off x="4107685" y="0"/>
          <a:ext cx="4107685" cy="2571768"/>
        </a:xfrm>
        <a:prstGeom prst="round1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Гл.23 Налогового кодекса РФ, ставка налога 13%, в отдельных случаях 9%, 30% и 35% </a:t>
          </a:r>
        </a:p>
      </dsp:txBody>
      <dsp:txXfrm>
        <a:off x="4107685" y="0"/>
        <a:ext cx="4107685" cy="1928826"/>
      </dsp:txXfrm>
    </dsp:sp>
    <dsp:sp modelId="{3F51FF11-E659-442C-AD95-BA4B4DA45749}">
      <dsp:nvSpPr>
        <dsp:cNvPr id="0" name=""/>
        <dsp:cNvSpPr/>
      </dsp:nvSpPr>
      <dsp:spPr>
        <a:xfrm rot="10800000">
          <a:off x="0" y="2571768"/>
          <a:ext cx="4107685" cy="2571768"/>
        </a:xfrm>
        <a:prstGeom prst="round1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Ставка налога на жилые дома -0,3%; объектов включенных в перечень в соответствии с п.7 ст.378.2-  2,0 %; прочих объектов – 0,5%.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0800000">
        <a:off x="0" y="3214709"/>
        <a:ext cx="4107685" cy="1928826"/>
      </dsp:txXfrm>
    </dsp:sp>
    <dsp:sp modelId="{EC370083-C94E-48CB-A66B-02A16FEA05A5}">
      <dsp:nvSpPr>
        <dsp:cNvPr id="0" name=""/>
        <dsp:cNvSpPr/>
      </dsp:nvSpPr>
      <dsp:spPr>
        <a:xfrm rot="5400000">
          <a:off x="4875643" y="1803809"/>
          <a:ext cx="2571768" cy="4107685"/>
        </a:xfrm>
        <a:prstGeom prst="round1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Земельный налог. Ставка налога от кадастровой стоимости земельных участков: 0,1-0,3 % по участкам, занятым жилищным фондом, с/х назначения, для личного подсобного хозяйства, дачного хозяйства; 1,5% - в отношении других участков.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4107685" y="3214709"/>
        <a:ext cx="4107685" cy="1928826"/>
      </dsp:txXfrm>
    </dsp:sp>
    <dsp:sp modelId="{6FA66564-7931-4116-A0AC-A8B02C08CFCA}">
      <dsp:nvSpPr>
        <dsp:cNvPr id="0" name=""/>
        <dsp:cNvSpPr/>
      </dsp:nvSpPr>
      <dsp:spPr>
        <a:xfrm>
          <a:off x="3500454" y="1928826"/>
          <a:ext cx="1214461" cy="128588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559739" y="1988111"/>
        <a:ext cx="1095891" cy="11673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2816262" y="1255594"/>
          <a:ext cx="2705002" cy="213754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9050">
          <a:solidFill>
            <a:srgbClr val="00206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Разделы классификации расходов бюджета</a:t>
          </a:r>
          <a:endParaRPr lang="ru-RU" sz="1600" b="1" kern="1200" dirty="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12400" y="1568630"/>
        <a:ext cx="1912726" cy="1511474"/>
      </dsp:txXfrm>
    </dsp:sp>
    <dsp:sp modelId="{4731EA70-1FA8-49F5-A6BF-4AE9CB97C303}">
      <dsp:nvSpPr>
        <dsp:cNvPr id="0" name=""/>
        <dsp:cNvSpPr/>
      </dsp:nvSpPr>
      <dsp:spPr>
        <a:xfrm rot="16254362">
          <a:off x="4138085" y="963739"/>
          <a:ext cx="97994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FF330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152552" y="1059346"/>
        <a:ext cx="68596" cy="242732"/>
      </dsp:txXfrm>
    </dsp:sp>
    <dsp:sp modelId="{E2EC1D87-F728-458A-8AB1-7A3D78F9D25E}">
      <dsp:nvSpPr>
        <dsp:cNvPr id="0" name=""/>
        <dsp:cNvSpPr/>
      </dsp:nvSpPr>
      <dsp:spPr>
        <a:xfrm>
          <a:off x="3661618" y="0"/>
          <a:ext cx="1070873" cy="1070873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818444" y="156826"/>
        <a:ext cx="757221" cy="757221"/>
      </dsp:txXfrm>
    </dsp:sp>
    <dsp:sp modelId="{A0E222DD-64BD-4A89-BBB9-2B80D8318D4A}">
      <dsp:nvSpPr>
        <dsp:cNvPr id="0" name=""/>
        <dsp:cNvSpPr/>
      </dsp:nvSpPr>
      <dsp:spPr>
        <a:xfrm rot="19379973">
          <a:off x="5190974" y="1280915"/>
          <a:ext cx="188099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8BF22E"/>
        </a:solidFill>
        <a:ln>
          <a:solidFill>
            <a:srgbClr val="00B05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196656" y="1378805"/>
        <a:ext cx="131669" cy="242732"/>
      </dsp:txXfrm>
    </dsp:sp>
    <dsp:sp modelId="{73BC26A8-8D0F-45E6-9E3B-37EADD227262}">
      <dsp:nvSpPr>
        <dsp:cNvPr id="0" name=""/>
        <dsp:cNvSpPr/>
      </dsp:nvSpPr>
      <dsp:spPr>
        <a:xfrm>
          <a:off x="5323175" y="515518"/>
          <a:ext cx="1070873" cy="1070873"/>
        </a:xfrm>
        <a:prstGeom prst="ellipse">
          <a:avLst/>
        </a:prstGeom>
        <a:solidFill>
          <a:srgbClr val="8BF22E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480001" y="672344"/>
        <a:ext cx="757221" cy="757221"/>
      </dsp:txXfrm>
    </dsp:sp>
    <dsp:sp modelId="{06F93DE9-E67A-4CE1-BC6B-5C458B1137B0}">
      <dsp:nvSpPr>
        <dsp:cNvPr id="0" name=""/>
        <dsp:cNvSpPr/>
      </dsp:nvSpPr>
      <dsp:spPr>
        <a:xfrm rot="283561">
          <a:off x="5546669" y="2239292"/>
          <a:ext cx="79484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solidFill>
            <a:schemeClr val="accent5">
              <a:lumMod val="50000"/>
            </a:schemeClr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546710" y="2319220"/>
        <a:ext cx="55639" cy="242732"/>
      </dsp:txXfrm>
    </dsp:sp>
    <dsp:sp modelId="{D8B200F5-4D07-49B2-A587-C2FE6CEC49F8}">
      <dsp:nvSpPr>
        <dsp:cNvPr id="0" name=""/>
        <dsp:cNvSpPr/>
      </dsp:nvSpPr>
      <dsp:spPr>
        <a:xfrm>
          <a:off x="5661563" y="1956610"/>
          <a:ext cx="1070873" cy="1070873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818389" y="2113436"/>
        <a:ext cx="757221" cy="757221"/>
      </dsp:txXfrm>
    </dsp:sp>
    <dsp:sp modelId="{FA950D33-9BD9-4D37-A533-789F5554AFB5}">
      <dsp:nvSpPr>
        <dsp:cNvPr id="0" name=""/>
        <dsp:cNvSpPr/>
      </dsp:nvSpPr>
      <dsp:spPr>
        <a:xfrm rot="2359612">
          <a:off x="5169465" y="3063644"/>
          <a:ext cx="297098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FF9933"/>
        </a:solidFill>
        <a:ln>
          <a:solidFill>
            <a:schemeClr val="accent2">
              <a:lumMod val="75000"/>
            </a:schemeClr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179557" y="3116312"/>
        <a:ext cx="207969" cy="242732"/>
      </dsp:txXfrm>
    </dsp:sp>
    <dsp:sp modelId="{EB1C3899-7B42-47CD-912B-DD035472498D}">
      <dsp:nvSpPr>
        <dsp:cNvPr id="0" name=""/>
        <dsp:cNvSpPr/>
      </dsp:nvSpPr>
      <dsp:spPr>
        <a:xfrm>
          <a:off x="5420075" y="3252768"/>
          <a:ext cx="1070873" cy="1070873"/>
        </a:xfrm>
        <a:prstGeom prst="ellipse">
          <a:avLst/>
        </a:prstGeom>
        <a:solidFill>
          <a:srgbClr val="FF9933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576901" y="3409594"/>
        <a:ext cx="757221" cy="757221"/>
      </dsp:txXfrm>
    </dsp:sp>
    <dsp:sp modelId="{2F5553CB-2478-4421-B002-5FA728364A78}">
      <dsp:nvSpPr>
        <dsp:cNvPr id="0" name=""/>
        <dsp:cNvSpPr/>
      </dsp:nvSpPr>
      <dsp:spPr>
        <a:xfrm rot="5358242">
          <a:off x="4138033" y="3272630"/>
          <a:ext cx="89411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0909E7"/>
        </a:solidFill>
        <a:ln>
          <a:solidFill>
            <a:schemeClr val="accent6">
              <a:lumMod val="50000"/>
            </a:schemeClr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151282" y="3340129"/>
        <a:ext cx="62588" cy="242732"/>
      </dsp:txXfrm>
    </dsp:sp>
    <dsp:sp modelId="{FED909B6-8F19-4D98-AAC2-EBEEF4830C2B}">
      <dsp:nvSpPr>
        <dsp:cNvPr id="0" name=""/>
        <dsp:cNvSpPr/>
      </dsp:nvSpPr>
      <dsp:spPr>
        <a:xfrm>
          <a:off x="3654861" y="3561740"/>
          <a:ext cx="1070873" cy="1070873"/>
        </a:xfrm>
        <a:prstGeom prst="ellipse">
          <a:avLst/>
        </a:prstGeom>
        <a:solidFill>
          <a:srgbClr val="0909E7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811687" y="3718566"/>
        <a:ext cx="757221" cy="757221"/>
      </dsp:txXfrm>
    </dsp:sp>
    <dsp:sp modelId="{A0B7EB92-DF16-476D-BB87-6C0D26E26F61}">
      <dsp:nvSpPr>
        <dsp:cNvPr id="0" name=""/>
        <dsp:cNvSpPr/>
      </dsp:nvSpPr>
      <dsp:spPr>
        <a:xfrm rot="8404007">
          <a:off x="2908275" y="3061603"/>
          <a:ext cx="276336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rgbClr val="FF990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2981509" y="3115906"/>
        <a:ext cx="193435" cy="242732"/>
      </dsp:txXfrm>
    </dsp:sp>
    <dsp:sp modelId="{69EA0517-EDCB-4CEB-899F-D56DCF7B4404}">
      <dsp:nvSpPr>
        <dsp:cNvPr id="0" name=""/>
        <dsp:cNvSpPr/>
      </dsp:nvSpPr>
      <dsp:spPr>
        <a:xfrm>
          <a:off x="1894541" y="3244494"/>
          <a:ext cx="1070873" cy="1070873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051367" y="3401320"/>
        <a:ext cx="757221" cy="757221"/>
      </dsp:txXfrm>
    </dsp:sp>
    <dsp:sp modelId="{DF27FC25-052B-426A-9E06-117E992234F6}">
      <dsp:nvSpPr>
        <dsp:cNvPr id="0" name=""/>
        <dsp:cNvSpPr/>
      </dsp:nvSpPr>
      <dsp:spPr>
        <a:xfrm rot="10691514">
          <a:off x="2502863" y="2171172"/>
          <a:ext cx="222301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F442C5"/>
        </a:solidFill>
        <a:ln>
          <a:solidFill>
            <a:schemeClr val="accent5">
              <a:lumMod val="75000"/>
            </a:schemeClr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2569536" y="2251030"/>
        <a:ext cx="155611" cy="242732"/>
      </dsp:txXfrm>
    </dsp:sp>
    <dsp:sp modelId="{EDA34655-9131-4731-957F-5382F53A0660}">
      <dsp:nvSpPr>
        <dsp:cNvPr id="0" name=""/>
        <dsp:cNvSpPr/>
      </dsp:nvSpPr>
      <dsp:spPr>
        <a:xfrm>
          <a:off x="1327505" y="1861721"/>
          <a:ext cx="1070873" cy="1070873"/>
        </a:xfrm>
        <a:prstGeom prst="ellipse">
          <a:avLst/>
        </a:prstGeom>
        <a:solidFill>
          <a:srgbClr val="F442C5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484331" y="2018547"/>
        <a:ext cx="757221" cy="757221"/>
      </dsp:txXfrm>
    </dsp:sp>
    <dsp:sp modelId="{553B84E4-4A31-43DB-B3BF-8E8EF2B79F2D}">
      <dsp:nvSpPr>
        <dsp:cNvPr id="0" name=""/>
        <dsp:cNvSpPr/>
      </dsp:nvSpPr>
      <dsp:spPr>
        <a:xfrm rot="13073324">
          <a:off x="2917853" y="1240116"/>
          <a:ext cx="235005" cy="4045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solidFill>
            <a:schemeClr val="accent6">
              <a:lumMod val="75000"/>
            </a:schemeClr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0800000">
        <a:off x="2980923" y="1342674"/>
        <a:ext cx="164504" cy="242732"/>
      </dsp:txXfrm>
    </dsp:sp>
    <dsp:sp modelId="{E0AC84DD-2093-416F-85DE-E547FE520660}">
      <dsp:nvSpPr>
        <dsp:cNvPr id="0" name=""/>
        <dsp:cNvSpPr/>
      </dsp:nvSpPr>
      <dsp:spPr>
        <a:xfrm>
          <a:off x="1897131" y="437888"/>
          <a:ext cx="1070873" cy="10708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053957" y="594714"/>
        <a:ext cx="757221" cy="757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0.54899</cdr:x>
      <cdr:y>0</cdr:y>
    </cdr:from>
    <cdr:to>
      <cdr:x>0.6571</cdr:x>
      <cdr:y>0.16398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>
          <a:off x="4643502" y="-571480"/>
          <a:ext cx="914400" cy="914400"/>
        </a:xfrm>
        <a:prstGeom xmlns:a="http://schemas.openxmlformats.org/drawingml/2006/main" prst="line">
          <a:avLst/>
        </a:prstGeom>
        <a:gradFill xmlns:a="http://schemas.openxmlformats.org/drawingml/2006/main"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0.19687</cdr:x>
      <cdr:y>0.03552</cdr:y>
    </cdr:from>
    <cdr:to>
      <cdr:x>0.30498</cdr:x>
      <cdr:y>0.19951</cdr:y>
    </cdr:to>
    <cdr:sp macro="" textlink="">
      <cdr:nvSpPr>
        <cdr:cNvPr id="5" name="Прямая соединительная линия 4"/>
        <cdr:cNvSpPr/>
      </cdr:nvSpPr>
      <cdr:spPr bwMode="auto">
        <a:xfrm xmlns:a="http://schemas.openxmlformats.org/drawingml/2006/main">
          <a:off x="1694562" y="195504"/>
          <a:ext cx="930539" cy="902552"/>
        </a:xfrm>
        <a:prstGeom xmlns:a="http://schemas.openxmlformats.org/drawingml/2006/main" prst="line">
          <a:avLst/>
        </a:prstGeom>
        <a:gradFill xmlns:a="http://schemas.openxmlformats.org/drawingml/2006/main"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0.11322</cdr:x>
      <cdr:y>0.29719</cdr:y>
    </cdr:from>
    <cdr:to>
      <cdr:x>0.14668</cdr:x>
      <cdr:y>0.33644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="" xmlns:a16="http://schemas.microsoft.com/office/drawing/2014/main" id="{A12E53E4-A57D-4028-9C6E-6C9BB6A53EA1}"/>
            </a:ext>
          </a:extLst>
        </cdr:cNvPr>
        <cdr:cNvCxnSpPr/>
      </cdr:nvCxnSpPr>
      <cdr:spPr>
        <a:xfrm xmlns:a="http://schemas.openxmlformats.org/drawingml/2006/main" flipH="1" flipV="1">
          <a:off x="974482" y="1635664"/>
          <a:ext cx="288032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0.2387</cdr:x>
      <cdr:y>0.24486</cdr:y>
    </cdr:from>
    <cdr:to>
      <cdr:x>0.25544</cdr:x>
      <cdr:y>0.29719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="" xmlns:a16="http://schemas.microsoft.com/office/drawing/2014/main" id="{F8186888-E39D-49DE-8346-4A1CB74EADAD}"/>
            </a:ext>
          </a:extLst>
        </cdr:cNvPr>
        <cdr:cNvCxnSpPr/>
      </cdr:nvCxnSpPr>
      <cdr:spPr>
        <a:xfrm xmlns:a="http://schemas.openxmlformats.org/drawingml/2006/main" flipV="1">
          <a:off x="2054602" y="1347632"/>
          <a:ext cx="144016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0.44785</cdr:x>
      <cdr:y>0.24486</cdr:y>
    </cdr:from>
    <cdr:to>
      <cdr:x>0.44785</cdr:x>
      <cdr:y>0.33644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="" xmlns:a16="http://schemas.microsoft.com/office/drawing/2014/main" id="{9BDE578C-9953-456D-84E5-5A25833D0855}"/>
            </a:ext>
          </a:extLst>
        </cdr:cNvPr>
        <cdr:cNvCxnSpPr/>
      </cdr:nvCxnSpPr>
      <cdr:spPr>
        <a:xfrm xmlns:a="http://schemas.openxmlformats.org/drawingml/2006/main" flipV="1">
          <a:off x="3854802" y="1347632"/>
          <a:ext cx="0" cy="5040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0.45622</cdr:x>
      <cdr:y>0.27103</cdr:y>
    </cdr:from>
    <cdr:to>
      <cdr:x>0.52314</cdr:x>
      <cdr:y>0.34953</cdr:y>
    </cdr:to>
    <cdr:cxnSp macro="">
      <cdr:nvCxnSpPr>
        <cdr:cNvPr id="11" name="Прямая соединительная линия 10">
          <a:extLst xmlns:a="http://schemas.openxmlformats.org/drawingml/2006/main">
            <a:ext uri="{FF2B5EF4-FFF2-40B4-BE49-F238E27FC236}">
              <a16:creationId xmlns="" xmlns:a16="http://schemas.microsoft.com/office/drawing/2014/main" id="{E857F3B6-3105-4266-B475-EC9ABBDA333E}"/>
            </a:ext>
          </a:extLst>
        </cdr:cNvPr>
        <cdr:cNvCxnSpPr/>
      </cdr:nvCxnSpPr>
      <cdr:spPr>
        <a:xfrm xmlns:a="http://schemas.openxmlformats.org/drawingml/2006/main" flipV="1">
          <a:off x="3926810" y="1491648"/>
          <a:ext cx="576064" cy="4320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0.45622</cdr:x>
      <cdr:y>0.32336</cdr:y>
    </cdr:from>
    <cdr:to>
      <cdr:x>0.51478</cdr:x>
      <cdr:y>0.36261</cdr:y>
    </cdr:to>
    <cdr:cxnSp macro="">
      <cdr:nvCxnSpPr>
        <cdr:cNvPr id="13" name="Прямая соединительная линия 12">
          <a:extLst xmlns:a="http://schemas.openxmlformats.org/drawingml/2006/main">
            <a:ext uri="{FF2B5EF4-FFF2-40B4-BE49-F238E27FC236}">
              <a16:creationId xmlns="" xmlns:a16="http://schemas.microsoft.com/office/drawing/2014/main" id="{50C9C582-6221-430C-A09C-0FECC72E7B1D}"/>
            </a:ext>
          </a:extLst>
        </cdr:cNvPr>
        <cdr:cNvCxnSpPr/>
      </cdr:nvCxnSpPr>
      <cdr:spPr>
        <a:xfrm xmlns:a="http://schemas.openxmlformats.org/drawingml/2006/main" flipV="1">
          <a:off x="3926810" y="1779680"/>
          <a:ext cx="504056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0.48131</cdr:x>
      <cdr:y>0.37569</cdr:y>
    </cdr:from>
    <cdr:to>
      <cdr:x>0.54824</cdr:x>
      <cdr:y>0.40186</cdr:y>
    </cdr:to>
    <cdr:cxnSp macro="">
      <cdr:nvCxnSpPr>
        <cdr:cNvPr id="26" name="Прямая соединительная линия 25">
          <a:extLst xmlns:a="http://schemas.openxmlformats.org/drawingml/2006/main">
            <a:ext uri="{FF2B5EF4-FFF2-40B4-BE49-F238E27FC236}">
              <a16:creationId xmlns="" xmlns:a16="http://schemas.microsoft.com/office/drawing/2014/main" id="{16EE04B3-F176-4463-A1C0-3AD2C12E6FDC}"/>
            </a:ext>
          </a:extLst>
        </cdr:cNvPr>
        <cdr:cNvCxnSpPr/>
      </cdr:nvCxnSpPr>
      <cdr:spPr>
        <a:xfrm xmlns:a="http://schemas.openxmlformats.org/drawingml/2006/main">
          <a:off x="4142834" y="2067712"/>
          <a:ext cx="576064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0.18851</cdr:x>
      <cdr:y>0.21869</cdr:y>
    </cdr:from>
    <cdr:to>
      <cdr:x>0.19687</cdr:x>
      <cdr:y>0.31028</cdr:y>
    </cdr:to>
    <cdr:cxnSp macro="">
      <cdr:nvCxnSpPr>
        <cdr:cNvPr id="29" name="Прямая соединительная линия 28">
          <a:extLst xmlns:a="http://schemas.openxmlformats.org/drawingml/2006/main">
            <a:ext uri="{FF2B5EF4-FFF2-40B4-BE49-F238E27FC236}">
              <a16:creationId xmlns="" xmlns:a16="http://schemas.microsoft.com/office/drawing/2014/main" id="{12A57852-3844-47AC-AB04-401DE20EE39C}"/>
            </a:ext>
          </a:extLst>
        </cdr:cNvPr>
        <cdr:cNvCxnSpPr/>
      </cdr:nvCxnSpPr>
      <cdr:spPr>
        <a:xfrm xmlns:a="http://schemas.openxmlformats.org/drawingml/2006/main" flipV="1">
          <a:off x="1622554" y="1203616"/>
          <a:ext cx="72008" cy="5040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0.15504</cdr:x>
      <cdr:y>0.25794</cdr:y>
    </cdr:from>
    <cdr:to>
      <cdr:x>0.18014</cdr:x>
      <cdr:y>0.31028</cdr:y>
    </cdr:to>
    <cdr:cxnSp macro="">
      <cdr:nvCxnSpPr>
        <cdr:cNvPr id="32" name="Прямая соединительная линия 31">
          <a:extLst xmlns:a="http://schemas.openxmlformats.org/drawingml/2006/main">
            <a:ext uri="{FF2B5EF4-FFF2-40B4-BE49-F238E27FC236}">
              <a16:creationId xmlns="" xmlns:a16="http://schemas.microsoft.com/office/drawing/2014/main" id="{B268733F-9A1A-4F12-8F1B-3F2B34AA1DDC}"/>
            </a:ext>
          </a:extLst>
        </cdr:cNvPr>
        <cdr:cNvCxnSpPr/>
      </cdr:nvCxnSpPr>
      <cdr:spPr>
        <a:xfrm xmlns:a="http://schemas.openxmlformats.org/drawingml/2006/main" flipH="1" flipV="1">
          <a:off x="1334522" y="1419640"/>
          <a:ext cx="216024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0.26424</cdr:x>
      <cdr:y>0.42578</cdr:y>
    </cdr:from>
    <cdr:to>
      <cdr:x>0.40583</cdr:x>
      <cdr:y>0.57472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1440160"/>
          <a:ext cx="115212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0.70323</cdr:x>
      <cdr:y>0.0211</cdr:y>
    </cdr:from>
    <cdr:to>
      <cdr:x>0.94084</cdr:x>
      <cdr:y>0.31959</cdr:y>
    </cdr:to>
    <cdr:pic>
      <cdr:nvPicPr>
        <cdr:cNvPr id="2" name="Picture 2" descr="C:\Documents and Settings\Евсеева Татьяна\Рабочий стол\картинки для презентации\человечки для презентации\o-chem-govoryat-prezentatsii.jpg">
          <a:extLst xmlns:a="http://schemas.openxmlformats.org/drawingml/2006/main">
            <a:ext uri="{FF2B5EF4-FFF2-40B4-BE49-F238E27FC236}">
              <a16:creationId xmlns="" xmlns:a16="http://schemas.microsoft.com/office/drawing/2014/main" id="{B59526A9-9537-472D-9264-9B953357B6F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48038" y="106533"/>
          <a:ext cx="2009806" cy="1507355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r">
              <a:defRPr sz="1200"/>
            </a:lvl1pPr>
          </a:lstStyle>
          <a:p>
            <a:fld id="{A6917502-E2F9-482B-AEF7-62A57917C83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r">
              <a:defRPr sz="1200"/>
            </a:lvl1pPr>
          </a:lstStyle>
          <a:p>
            <a:fld id="{6B3E923F-96AD-4510-9C11-D672212C8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4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2" tIns="46406" rIns="92812" bIns="4640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2" tIns="46406" rIns="92812" bIns="4640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6"/>
            <a:ext cx="543814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2" tIns="46406" rIns="92812" bIns="46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317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2" tIns="46406" rIns="92812" bIns="4640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7317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2" tIns="46406" rIns="92812" bIns="4640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CE9580-E15C-4B67-9890-E3DA47F0657D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0309826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9580-E15C-4B67-9890-E3DA47F0657D}" type="slidenum">
              <a:rPr lang="en-US" altLang="ru-RU" smtClean="0"/>
              <a:pPr/>
              <a:t>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527770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91C8E-BFDE-451F-9C47-609BF4B614F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55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27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6463" y="741363"/>
            <a:ext cx="5541962" cy="4156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196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8250" y="703263"/>
            <a:ext cx="4692650" cy="35194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39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26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8250" y="703263"/>
            <a:ext cx="4692650" cy="35194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37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19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87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74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3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2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35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50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83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51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19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52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23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96493-017C-4A8F-8BDB-D5870B1A7B91}" type="slidenum">
              <a:rPr lang="ru-RU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34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96493-017C-4A8F-8BDB-D5870B1A7B91}" type="slidenum">
              <a:rPr lang="ru-RU">
                <a:solidFill>
                  <a:prstClr val="black"/>
                </a:solidFill>
              </a:rPr>
              <a:pPr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61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9580-E15C-4B67-9890-E3DA47F0657D}" type="slidenum">
              <a:rPr lang="en-US" altLang="ru-RU" smtClean="0"/>
              <a:pPr/>
              <a:t>58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427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38AA3-049E-4296-9F36-217E2955B8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5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977A1-4B2D-4E4B-8955-AF8EB62D1B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20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83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135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8038" cy="3463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018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2902D-B26D-4C41-B3F4-AE43E48D42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5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251E3-8A86-4761-BABC-F2D8ED61FB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5967BF-66FC-45AA-BE5A-2C3413778E5D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20.03.2020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264-9BF1-4BBB-8980-2664692857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2629E-6D27-4A27-B4FB-0C43B80355AF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20.03.2020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D852A-AAE2-42EA-967E-9454E81A1F0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1420-A97D-4832-A16D-0A8076086200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20.03.2020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81E1B-3B64-430A-BD88-B19DEE7598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428494-7E16-44C1-B471-9EA9A1327E3E}" type="datetime1">
              <a:rPr lang="ru-RU" smtClean="0"/>
              <a:pPr/>
              <a:t>20.03.2020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D3A6ADFE-916D-489C-B769-12D9708970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 в од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755D-427D-4F85-99C3-F7692DCFF987}" type="datetime1">
              <a:rPr lang="ru-RU" smtClean="0">
                <a:solidFill>
                  <a:srgbClr val="B13F9A"/>
                </a:solidFill>
              </a:rPr>
              <a:pPr/>
              <a:t>20.03.2020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D2D3-E64E-4ED7-89DB-BC1E3DF2FE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457200" y="1339200"/>
            <a:ext cx="8229600" cy="478539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708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 в од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0735E9B-FCED-4A29-9BE4-C368D485E16F}" type="datetime1">
              <a:rPr lang="ru-RU" smtClean="0">
                <a:solidFill>
                  <a:srgbClr val="B13F9A"/>
                </a:solidFill>
              </a:rPr>
              <a:pPr/>
              <a:t>20.03.2020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A137D2D3-E64E-4ED7-89DB-BC1E3DF2FE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457200" y="1339200"/>
            <a:ext cx="8229600" cy="478539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95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7FA26-5596-40C3-937A-7205D8B67A4F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20.03.2020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49597-9CD8-46FD-969B-077BC4D6145F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20.03.2020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BB1F0-2437-4DE5-BB4C-1346FFBF27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FE0AB0-65DA-4DD2-8E37-EAE15AB32319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20.03.2020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5DC6B-5789-408A-9D10-95BCF75678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4165B-347A-4A7B-ADEE-4AE50DF4F866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20.03.2020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80348-237F-4EE7-86AB-7F772D2BBC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F21E9-93CE-49A6-B705-9776D3FE8917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20.03.2020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D9767-87D8-46FD-9C5C-CB6E54CCFC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72900-9A04-4AF2-A55E-65580669BE9F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20.03.2020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A8AE-10F1-4C76-A824-FE2AE684D413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20.03.2020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FA2D9-F91D-417D-ABDD-019CDBC3E20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F281FB-0477-453F-96F6-62C8784C5710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20.03.2020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5A919-EA1C-418D-86F8-556FD63DAA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B4B679C-5B26-4465-8329-1FA94F1A9607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20.03.2020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8B6FC6F-F345-4983-9755-1AB6273B7E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3903" r:id="rId13"/>
    <p:sldLayoutId id="214748378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jpeg"/><Relationship Id="rId5" Type="http://schemas.openxmlformats.org/officeDocument/2006/relationships/image" Target="../media/image45.emf"/><Relationship Id="rId4" Type="http://schemas.openxmlformats.org/officeDocument/2006/relationships/package" Target="../embeddings/_____Microsoft_Excel26.xlsx"/><Relationship Id="rId9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jpeg"/><Relationship Id="rId5" Type="http://schemas.openxmlformats.org/officeDocument/2006/relationships/image" Target="../media/image48.emf"/><Relationship Id="rId4" Type="http://schemas.openxmlformats.org/officeDocument/2006/relationships/package" Target="../embeddings/_____Microsoft_Excel27.xlsx"/><Relationship Id="rId9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65260"/>
            <a:ext cx="6624736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Александровский район</a:t>
            </a:r>
          </a:p>
        </p:txBody>
      </p:sp>
      <p:pic>
        <p:nvPicPr>
          <p:cNvPr id="7" name="Picture 4" descr="http://aleksandrovka56.ru/assets/images/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99592" cy="1472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5013176"/>
            <a:ext cx="8715404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Решению Совета депутатов МО Александровский район от 25.12.2019 года № 236 «О бюджете муниципального образования Александровский район на 2020 год и на плановый период 2021 и 2022 годов» 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1" descr="C:\Documents and Settings\Admin\Рабочий стол\Бюджет для граждан\Фотографии района\Новые виды\IMG_1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4277" y="1124744"/>
            <a:ext cx="5492367" cy="366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779912" y="6356300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47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56004"/>
              </p:ext>
            </p:extLst>
          </p:nvPr>
        </p:nvGraphicFramePr>
        <p:xfrm>
          <a:off x="1619671" y="1400296"/>
          <a:ext cx="6452811" cy="526906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4528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269064">
                <a:tc>
                  <a:txBody>
                    <a:bodyPr/>
                    <a:lstStyle/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требований Бюджетного кодекса РФ;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44958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взвешенной долговой политики муниципального образования Александровский район;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Недопущение рисков возникновения кризисных ситуаций при исполнении бюджета;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Поддержание муниципального долга Александровского района в объеме, обеспечивающем возможность гарантированного выполнения долговых обязательств;</a:t>
                      </a: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Сохранение финансовой устойчивости и сбалансированности бюджета Александровского района.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81464" marR="81464" marT="43556" marB="43556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809625" y="1457325"/>
            <a:ext cx="714375" cy="5000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828675" y="2238375"/>
            <a:ext cx="714375" cy="5000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823974" y="3188587"/>
            <a:ext cx="714375" cy="5000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804924" y="4217287"/>
            <a:ext cx="714375" cy="5000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06" y="5563721"/>
            <a:ext cx="725487" cy="512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2048" y="197964"/>
            <a:ext cx="7171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направления долговой политики Александровского района</a:t>
            </a:r>
            <a:endParaRPr lang="ru-RU" sz="1100" b="1" i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9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C36A9286-743D-4E64-B678-051FAE58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D2A56A5-4AB6-4A51-9EFD-2F7F8BECB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68" y="320675"/>
            <a:ext cx="8392904" cy="598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624" y="116632"/>
            <a:ext cx="7670656" cy="76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</a:p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Александровского района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526657"/>
              </p:ext>
            </p:extLst>
          </p:nvPr>
        </p:nvGraphicFramePr>
        <p:xfrm>
          <a:off x="323528" y="1196751"/>
          <a:ext cx="8712968" cy="391630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475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91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9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17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92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17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57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42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Показатели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Единица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2018 год (факт)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2019 год (план/</a:t>
                      </a:r>
                      <a:br>
                        <a:rPr lang="ru-RU" sz="1400" u="none" strike="noStrike" dirty="0"/>
                      </a:br>
                      <a:r>
                        <a:rPr lang="ru-RU" sz="1400" u="none" strike="noStrike" dirty="0"/>
                        <a:t>оценка)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2020 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2021 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2022 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53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u="none" strike="noStrike" dirty="0"/>
                        <a:t>Валовое</a:t>
                      </a:r>
                      <a:r>
                        <a:rPr lang="ru-RU" sz="1400" u="none" strike="noStrike" baseline="0" dirty="0"/>
                        <a:t> производство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млн.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8227,72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8868,16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8617,95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9046,24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9527,58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16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u="none" strike="noStrike" dirty="0"/>
                        <a:t>Строительство жилых домов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тыс. кв. метров общей площади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1,322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16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u="none" strike="noStrike" dirty="0"/>
                        <a:t>Индекс потребительских цен (товары и услуги)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среднегодовой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102,4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006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u="none" strike="noStrike" dirty="0"/>
                        <a:t>Номинальная начисленная среднемесячная заработная плата  работников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руб./мес.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25594,1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25226,6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26511,8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28198,1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29991,2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232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u="none" strike="noStrike" dirty="0"/>
                        <a:t>Уровень зарегистрированной</a:t>
                      </a:r>
                      <a:r>
                        <a:rPr lang="ru-RU" sz="1400" u="none" strike="noStrike" baseline="0" dirty="0"/>
                        <a:t> </a:t>
                      </a:r>
                      <a:r>
                        <a:rPr lang="ru-RU" sz="1400" u="none" strike="noStrike" dirty="0"/>
                        <a:t>безработицы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232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u="none" strike="noStrike" dirty="0"/>
                        <a:t>Среднегодовая численность населения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тыс.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13,937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13,766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13,650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13,611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13,618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1749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u="none" strike="noStrike" dirty="0"/>
                        <a:t>Реальные денежные доходы населения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% к пред.</a:t>
                      </a:r>
                      <a:r>
                        <a:rPr lang="ru-RU" sz="1400" u="none" strike="noStrike" baseline="0" dirty="0"/>
                        <a:t>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95,1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Рисунок 7" descr="1433513648_gomeltut.by_41d33b8b73fc9920a61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651" y="5222729"/>
            <a:ext cx="2103150" cy="1635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konomi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5261968"/>
            <a:ext cx="2691910" cy="155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7" y="5104947"/>
            <a:ext cx="2103622" cy="175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" y="0"/>
            <a:ext cx="890807" cy="112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78731" y="6453009"/>
            <a:ext cx="759097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99512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  <a:defRPr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Александровский район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484784"/>
            <a:ext cx="2880360" cy="194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" y="11171"/>
            <a:ext cx="904831" cy="114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29200"/>
            <a:ext cx="2808312" cy="145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92542152"/>
              </p:ext>
            </p:extLst>
          </p:nvPr>
        </p:nvGraphicFramePr>
        <p:xfrm>
          <a:off x="480808" y="1484784"/>
          <a:ext cx="4032448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355976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409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115616" y="188640"/>
            <a:ext cx="7500990" cy="98303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 Александровский район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" y="0"/>
            <a:ext cx="7920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8620851"/>
              </p:ext>
            </p:extLst>
          </p:nvPr>
        </p:nvGraphicFramePr>
        <p:xfrm>
          <a:off x="539552" y="1200272"/>
          <a:ext cx="3970784" cy="298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91354702"/>
              </p:ext>
            </p:extLst>
          </p:nvPr>
        </p:nvGraphicFramePr>
        <p:xfrm>
          <a:off x="4499992" y="1188688"/>
          <a:ext cx="4499992" cy="303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A0C972E1-85CC-47FC-B1C3-1308903E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3135"/>
            <a:ext cx="3312368" cy="180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851104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МО Александровский район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" y="0"/>
            <a:ext cx="937287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40858802"/>
              </p:ext>
            </p:extLst>
          </p:nvPr>
        </p:nvGraphicFramePr>
        <p:xfrm>
          <a:off x="964894" y="1340768"/>
          <a:ext cx="4980012" cy="407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5234" name="Picture 2" descr="C:\Users\KOMP1\Desktop\85Н\acfua-931-1170x7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736304" cy="191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73133"/>
            <a:ext cx="7704140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Основные параметры бюджета Александровского района на 2020 год  и на плановый период 2021 и 2022 годов (тыс.рублей)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2509" y="2062351"/>
            <a:ext cx="3643337" cy="1842836"/>
          </a:xfrm>
          <a:prstGeom prst="roundRect">
            <a:avLst>
              <a:gd name="adj" fmla="val 16667"/>
            </a:avLst>
          </a:prstGeom>
          <a:solidFill>
            <a:srgbClr val="FFCC00">
              <a:alpha val="50980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537 799,044 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372 902,218 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368 079,385 тыс.руб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929158" y="1988840"/>
            <a:ext cx="4214842" cy="1764109"/>
          </a:xfrm>
          <a:prstGeom prst="roundRect">
            <a:avLst>
              <a:gd name="adj" fmla="val 16667"/>
            </a:avLst>
          </a:prstGeom>
          <a:solidFill>
            <a:srgbClr val="FFCC00">
              <a:alpha val="50980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3200" b="1" kern="10" dirty="0">
              <a:ln w="38100">
                <a:solidFill>
                  <a:srgbClr val="993300"/>
                </a:solidFill>
                <a:miter lim="800000"/>
                <a:headEnd/>
                <a:tailEnd/>
              </a:ln>
              <a:solidFill>
                <a:srgbClr val="CC6600"/>
              </a:solidFill>
              <a:latin typeface="Bookman Old Style"/>
            </a:endParaRPr>
          </a:p>
          <a:p>
            <a:pPr algn="ctr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537 799,044 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372 902,218 тыс.руб.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368 079,385 тыс.руб. </a:t>
            </a:r>
            <a:endParaRPr lang="ru-RU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sz="3200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95736" y="4377678"/>
            <a:ext cx="4494641" cy="1472161"/>
          </a:xfrm>
          <a:prstGeom prst="flowChartTerminator">
            <a:avLst/>
          </a:prstGeom>
          <a:solidFill>
            <a:srgbClr val="FFCC00">
              <a:alpha val="47842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2020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тыс.руб.</a:t>
            </a: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2021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2022 год –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 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10800000">
            <a:off x="3705576" y="3140968"/>
            <a:ext cx="1273802" cy="12239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76200">
                <a:solidFill>
                  <a:srgbClr val="FF0000"/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6021288"/>
            <a:ext cx="7273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на 2020 - 2022 годы сбалансированный – без дефицита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26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353381" y="649287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51920" y="649287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490248"/>
              </p:ext>
            </p:extLst>
          </p:nvPr>
        </p:nvGraphicFramePr>
        <p:xfrm>
          <a:off x="428596" y="994551"/>
          <a:ext cx="8429683" cy="182724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473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87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32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87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25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31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4708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Наименование</a:t>
                      </a: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показателя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2018 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2019 г.*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2020 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2021 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2022 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09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 Доходы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455 397,9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541 111,6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537 799,0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372 902,2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368 079,4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09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 Расходы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455 173,6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542 599,7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537 499,0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372 902,2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368 079,4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379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58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>
                          <a:tab pos="149225" algn="l"/>
                        </a:tabLst>
                      </a:pPr>
                      <a:endParaRPr lang="ru-RU" sz="1600" u="none" strike="noStrike" spc="0" dirty="0"/>
                    </a:p>
                    <a:p>
                      <a:pPr marL="342900" lvl="0" indent="-342900" algn="ctr">
                        <a:lnSpc>
                          <a:spcPts val="158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>
                          <a:tab pos="149225" algn="l"/>
                        </a:tabLst>
                      </a:pPr>
                      <a:r>
                        <a:rPr lang="ru-RU" sz="1600" u="none" strike="noStrike" spc="0" dirty="0"/>
                        <a:t>Дефицит (-), </a:t>
                      </a:r>
                      <a:r>
                        <a:rPr lang="ru-RU" sz="1600" u="none" strike="noStrike" spc="0" dirty="0" err="1"/>
                        <a:t>профицит</a:t>
                      </a:r>
                      <a:r>
                        <a:rPr lang="ru-RU" sz="1600" u="none" strike="noStrike" spc="0" dirty="0"/>
                        <a:t> (+)</a:t>
                      </a:r>
                    </a:p>
                    <a:p>
                      <a:pPr marL="342900" lvl="0" indent="-342900" algn="ctr">
                        <a:lnSpc>
                          <a:spcPts val="158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>
                          <a:tab pos="149225" algn="l"/>
                        </a:tabLst>
                      </a:pPr>
                      <a:endParaRPr lang="ru-RU" sz="1600" u="none" strike="noStrike" spc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/>
                        <a:t>224,3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/>
                        <a:t>-1 488,1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/>
                        <a:t>-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357158" y="260648"/>
            <a:ext cx="8429684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>
              <a:tabLst>
                <a:tab pos="485775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раткая характеристика бюджета муниципального образования Александровский район</a:t>
            </a:r>
          </a:p>
          <a:p>
            <a:pPr lvl="1" algn="r">
              <a:tabLst>
                <a:tab pos="485775" algn="l"/>
              </a:tabLst>
            </a:pPr>
            <a:r>
              <a:rPr lang="ru-RU" sz="1400" dirty="0" bmk="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(тыс. рублей</a:t>
            </a:r>
            <a:r>
              <a:rPr lang="ru-RU" sz="1600" dirty="0" bmk="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2848743"/>
            <a:ext cx="8572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*здесь и далее - уточненный план на 2019 год (утвержден решением Совета депутатов № 237 от 25.12.2019 г.).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45953"/>
              </p:ext>
            </p:extLst>
          </p:nvPr>
        </p:nvGraphicFramePr>
        <p:xfrm>
          <a:off x="214282" y="4000504"/>
          <a:ext cx="8715436" cy="240024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64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70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09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3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29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42876">
                <a:tc gridSpan="6"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6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r>
                        <a:rPr lang="ru-RU" sz="1600" u="none" strike="noStrike" spc="0" dirty="0"/>
                        <a:t>Наименование</a:t>
                      </a:r>
                      <a:r>
                        <a:rPr lang="ru-RU" sz="1600" u="none" strike="noStrike" spc="0" baseline="0" dirty="0"/>
                        <a:t> </a:t>
                      </a:r>
                      <a:r>
                        <a:rPr lang="ru-RU" sz="1600" u="none" strike="noStrike" spc="0" dirty="0"/>
                        <a:t>показателя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Факт 2018 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2019 г.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(оценка)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План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2020 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План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2021 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План </a:t>
                      </a:r>
                    </a:p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2022 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4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Численность населения, тыс. чел.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13,937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13,766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13,650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13,611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13,618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3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Доходы в расчете на душу населения, тыс. руб.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b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32,68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39,31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39,4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27,4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27,03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47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Расходы в расчете на душу населения, тыс. руб.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32,66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39,42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39,4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27,4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/>
                        <a:t>27,03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214282" y="3207939"/>
            <a:ext cx="8715436" cy="8002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650875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bmk="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сновные параметры бюджета муниципального образования Александровский район</a:t>
            </a:r>
          </a:p>
          <a:p>
            <a:pPr algn="ctr">
              <a:tabLst>
                <a:tab pos="650875" algn="l"/>
              </a:tabLst>
            </a:pPr>
            <a:r>
              <a:rPr lang="ru-RU" sz="1600" dirty="0" bmk="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расчете на душу населения   </a:t>
            </a:r>
          </a:p>
          <a:p>
            <a:pPr algn="r">
              <a:tabLst>
                <a:tab pos="65087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(тыс. руб. на 1 человека)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796" y="1159649"/>
            <a:ext cx="850112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образования 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1433" y="233502"/>
            <a:ext cx="6500858" cy="52322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8199" name="TextBox 43"/>
          <p:cNvSpPr txBox="1">
            <a:spLocks noChangeArrowheads="1"/>
          </p:cNvSpPr>
          <p:nvPr/>
        </p:nvSpPr>
        <p:spPr bwMode="auto">
          <a:xfrm>
            <a:off x="8501063" y="214313"/>
            <a:ext cx="428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239294" y="2349500"/>
            <a:ext cx="2736850" cy="40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83869" y="3050882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18379527">
            <a:off x="6754491" y="2086769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1359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Налог на совокупный;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85957" y="649129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2976" y="271596"/>
            <a:ext cx="7072362" cy="52322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8" y="1357313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2571736" y="2349500"/>
            <a:ext cx="3929090" cy="6771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149706" y="2198693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18334556">
            <a:off x="7153275" y="2179850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451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597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600" b="1" dirty="0" err="1">
                <a:latin typeface="Times New Roman" pitchFamily="18" charset="0"/>
              </a:rPr>
              <a:t>софинансирования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890800" cy="10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29038" y="6480663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65498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67047"/>
              </p:ext>
            </p:extLst>
          </p:nvPr>
        </p:nvGraphicFramePr>
        <p:xfrm>
          <a:off x="323528" y="692695"/>
          <a:ext cx="8568952" cy="514999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13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39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3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1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 п/п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 слайда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Вводная часть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3-7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1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Основные направления налоговой, </a:t>
                      </a:r>
                      <a:r>
                        <a:rPr lang="ru-RU" sz="1400" baseline="0" dirty="0"/>
                        <a:t> бюджетной и долговой политики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8-10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/>
                        <a:t>Основные показатели прогноза социально-экономического развития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11-15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Краткая</a:t>
                      </a:r>
                      <a:r>
                        <a:rPr lang="ru-RU" sz="1400" baseline="0" dirty="0"/>
                        <a:t> характеристика основных параметров бюджета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16-17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Характеристика доходов бюджета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18-26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Характеристика расходов бюджета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27-37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05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u="none" strike="noStrike" kern="1200" baseline="0" dirty="0"/>
                        <a:t>Характеристика расходов бюджета в рамках муниципальных программ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38-52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9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Муниципальный долг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53-55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9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Выполнение майских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указов</a:t>
                      </a:r>
                      <a:r>
                        <a:rPr lang="ru-RU" sz="1400" baseline="0" dirty="0"/>
                        <a:t> Президента РФ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9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Сопоставление основных параметров бюджета с другими муниципальными районами Оренбургской области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251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Контактная информация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58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83719" y="6470030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26570"/>
      </p:ext>
    </p:extLst>
  </p:cSld>
  <p:clrMapOvr>
    <a:masterClrMapping/>
  </p:clrMapOvr>
  <p:transition spd="med" advTm="5981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35896" y="649129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3143"/>
            <a:ext cx="7488832" cy="100811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уплачиваемые жителями  Александровского района в областной и местный бюджеты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8261716"/>
              </p:ext>
            </p:extLst>
          </p:nvPr>
        </p:nvGraphicFramePr>
        <p:xfrm>
          <a:off x="395536" y="1196752"/>
          <a:ext cx="821537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07904" y="649287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2BC8E264-9BF1-4BBB-8980-266469285728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1043608" y="145198"/>
            <a:ext cx="7632848" cy="720080"/>
          </a:xfrm>
        </p:spPr>
        <p:txBody>
          <a:bodyPr>
            <a:noAutofit/>
          </a:bodyPr>
          <a:lstStyle/>
          <a:p>
            <a:pPr marL="182880" indent="0" algn="ctr" eaLnBrk="1" hangingPunct="1"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поступления доходов районного бюджета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630456"/>
              </p:ext>
            </p:extLst>
          </p:nvPr>
        </p:nvGraphicFramePr>
        <p:xfrm>
          <a:off x="794700" y="1019552"/>
          <a:ext cx="7488832" cy="2895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4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67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92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81256"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Наименование показателя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2018 год</a:t>
                      </a:r>
                      <a:r>
                        <a:rPr lang="ru-RU" sz="1600" baseline="0" dirty="0"/>
                        <a:t> (отчет)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2019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год (отчет)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2020 год 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2021 год (план)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2022 год (план)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360">
                <a:tc>
                  <a:txBody>
                    <a:bodyPr/>
                    <a:lstStyle/>
                    <a:p>
                      <a:r>
                        <a:rPr lang="ru-RU" sz="1600"/>
                        <a:t>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71 564,4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78 612,3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76 294,9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85 700,3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94 830,5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232">
                <a:tc>
                  <a:txBody>
                    <a:bodyPr/>
                    <a:lstStyle/>
                    <a:p>
                      <a:r>
                        <a:rPr lang="ru-RU" sz="1600" dirty="0"/>
                        <a:t>Неналоговые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20 061,9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19 858,2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9 818,2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10 090,8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10 428,4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176">
                <a:tc>
                  <a:txBody>
                    <a:bodyPr/>
                    <a:lstStyle/>
                    <a:p>
                      <a:r>
                        <a:rPr lang="ru-RU" sz="1600" dirty="0"/>
                        <a:t>Безвозмездные 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366 629,9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442 625,1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451 685,9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277 111,1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262 820,5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096">
                <a:tc>
                  <a:txBody>
                    <a:bodyPr/>
                    <a:lstStyle/>
                    <a:p>
                      <a:r>
                        <a:rPr lang="ru-RU" sz="1600" dirty="0"/>
                        <a:t>ВСЕГ</a:t>
                      </a:r>
                      <a:r>
                        <a:rPr lang="ru-RU" sz="1600" baseline="0" dirty="0"/>
                        <a:t>О ДОХОДОВ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458 256,2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541 095,6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537 799,0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372 902,2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368 079,4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45508446"/>
              </p:ext>
            </p:extLst>
          </p:nvPr>
        </p:nvGraphicFramePr>
        <p:xfrm>
          <a:off x="971600" y="4005064"/>
          <a:ext cx="7344816" cy="269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80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499992" y="6492875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992888" cy="10934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Структура доходов муниципального образования </a:t>
            </a:r>
            <a:b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Александровский район </a:t>
            </a:r>
            <a:b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на 2020-2022 годы в разрезе основных видов </a:t>
            </a:r>
            <a:r>
              <a:rPr lang="ru-RU" sz="16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00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79257"/>
              </p:ext>
            </p:extLst>
          </p:nvPr>
        </p:nvGraphicFramePr>
        <p:xfrm>
          <a:off x="445545" y="1628800"/>
          <a:ext cx="8208913" cy="17848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56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Наименование</a:t>
                      </a:r>
                      <a:r>
                        <a:rPr lang="ru-RU" sz="1600" baseline="0" dirty="0"/>
                        <a:t> показателей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2020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76 294,9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85 700,3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94 830,5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792">
                <a:tc>
                  <a:txBody>
                    <a:bodyPr/>
                    <a:lstStyle/>
                    <a:p>
                      <a:r>
                        <a:rPr lang="ru-RU" sz="1600" dirty="0"/>
                        <a:t>Неналоговые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9 818,2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10 090,8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10 428,4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552">
                <a:tc>
                  <a:txBody>
                    <a:bodyPr/>
                    <a:lstStyle/>
                    <a:p>
                      <a:r>
                        <a:rPr lang="ru-RU" sz="1600" dirty="0"/>
                        <a:t>Безвозмездные 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451 685,9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277 111,1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262 820,5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717">
                <a:tc>
                  <a:txBody>
                    <a:bodyPr/>
                    <a:lstStyle/>
                    <a:p>
                      <a:r>
                        <a:rPr lang="ru-RU" sz="1600" dirty="0"/>
                        <a:t>ИТОГО ДОХОДОВ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537 799,0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372 902,2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368 079,4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79634229"/>
              </p:ext>
            </p:extLst>
          </p:nvPr>
        </p:nvGraphicFramePr>
        <p:xfrm>
          <a:off x="107504" y="3717032"/>
          <a:ext cx="309634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97552669"/>
              </p:ext>
            </p:extLst>
          </p:nvPr>
        </p:nvGraphicFramePr>
        <p:xfrm>
          <a:off x="3203848" y="4149080"/>
          <a:ext cx="288032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33254716"/>
              </p:ext>
            </p:extLst>
          </p:nvPr>
        </p:nvGraphicFramePr>
        <p:xfrm>
          <a:off x="6012160" y="3789040"/>
          <a:ext cx="295232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0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635080" cy="930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Александровского района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29079367"/>
              </p:ext>
            </p:extLst>
          </p:nvPr>
        </p:nvGraphicFramePr>
        <p:xfrm>
          <a:off x="107504" y="1268760"/>
          <a:ext cx="432048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16200986"/>
              </p:ext>
            </p:extLst>
          </p:nvPr>
        </p:nvGraphicFramePr>
        <p:xfrm>
          <a:off x="4499992" y="1412776"/>
          <a:ext cx="412812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49029563"/>
              </p:ext>
            </p:extLst>
          </p:nvPr>
        </p:nvGraphicFramePr>
        <p:xfrm>
          <a:off x="4716016" y="4149080"/>
          <a:ext cx="398410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08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Налоговые доходы бюджета Александровского района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8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10634408"/>
              </p:ext>
            </p:extLst>
          </p:nvPr>
        </p:nvGraphicFramePr>
        <p:xfrm>
          <a:off x="323528" y="1340768"/>
          <a:ext cx="8678270" cy="33242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61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89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5888"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Наименование показателей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2020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201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Налоговые доходы, из них: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76 294,9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85 700,3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94 830,5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 на доходы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52 156,9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59 247,7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65 579,9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2329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Налог, взимаемый с применением упрощенной системы налогообложения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19 088,0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21 679,0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24 596,0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976">
                <a:tc>
                  <a:txBody>
                    <a:bodyPr/>
                    <a:lstStyle/>
                    <a:p>
                      <a:r>
                        <a:rPr lang="ru-RU" sz="1600" dirty="0"/>
                        <a:t>Единый налог на вмененный доход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506,0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r>
                        <a:rPr lang="ru-RU" sz="1600" dirty="0"/>
                        <a:t>Единый сельскохозяйственный</a:t>
                      </a:r>
                      <a:r>
                        <a:rPr lang="ru-RU" sz="1600" baseline="0" dirty="0"/>
                        <a:t>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1 908,5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1 931,0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1 956,0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0520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Налог, взимаемый в связи с применением патентной системы налогообложения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837,7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858,8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896,8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1440">
                <a:tc>
                  <a:txBody>
                    <a:bodyPr/>
                    <a:lstStyle/>
                    <a:p>
                      <a:r>
                        <a:rPr lang="ru-RU" sz="1600" dirty="0"/>
                        <a:t>Государственная 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1 797,8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1 856,8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1 801,8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posobie.help/wp-content/uploads/2017/07/45_jpg_1468928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93" y="4941168"/>
            <a:ext cx="2430760" cy="17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029075" y="6492875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9ED5B1-A891-4EC1-A0FA-F733B810D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60380" cy="72008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Александровского района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72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394766"/>
              </p:ext>
            </p:extLst>
          </p:nvPr>
        </p:nvGraphicFramePr>
        <p:xfrm>
          <a:off x="393555" y="1484784"/>
          <a:ext cx="8616817" cy="28445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563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0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40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9816"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Наименование показателей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2020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816">
                <a:tc>
                  <a:txBody>
                    <a:bodyPr/>
                    <a:lstStyle/>
                    <a:p>
                      <a:r>
                        <a:rPr lang="ru-RU" sz="1600" dirty="0"/>
                        <a:t>Неналоговые доходы, из них: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9 818,2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10 090,8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10 428,4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8751">
                <a:tc>
                  <a:txBody>
                    <a:bodyPr/>
                    <a:lstStyle/>
                    <a:p>
                      <a:r>
                        <a:rPr lang="ru-RU" sz="1600" dirty="0"/>
                        <a:t>Доходы от использования</a:t>
                      </a:r>
                      <a:r>
                        <a:rPr lang="ru-RU" sz="1600" baseline="0" dirty="0"/>
                        <a:t> имущества, находящегося в государственной и муниципальной собственности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9 375,3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9 644,5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9 981,8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600" dirty="0"/>
                        <a:t>Доходы от продажи материальных и нематериальных активов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r>
                        <a:rPr lang="ru-RU" sz="1600" dirty="0"/>
                        <a:t>Штрафы, санкции, возмещение ущерба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dirty="0"/>
                        <a:t>Платежи</a:t>
                      </a:r>
                      <a:r>
                        <a:rPr lang="ru-RU" sz="1600" baseline="0" dirty="0"/>
                        <a:t> при пользовании природными ресурсами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119,6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4678999" y="4752975"/>
            <a:ext cx="3462651" cy="1819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8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83968" y="6492875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259632" y="260648"/>
            <a:ext cx="763475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 в бюджете Александровского района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12791"/>
              </p:ext>
            </p:extLst>
          </p:nvPr>
        </p:nvGraphicFramePr>
        <p:xfrm>
          <a:off x="971600" y="1412776"/>
          <a:ext cx="7308285" cy="24849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637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82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3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2020 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2021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2022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Дотации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154 122,0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72 780,0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66 745,0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Субсидии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90 668,3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7 637,1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7 637,1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Субвенции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180 216,2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170 014,6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161 759,0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Иные межбюджетные трансферты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26 679,4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26 679,4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26 679,4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безвозмездных поступлений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451 685,9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277 111,1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262 820,5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" y="1562"/>
            <a:ext cx="886966" cy="11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10925046"/>
              </p:ext>
            </p:extLst>
          </p:nvPr>
        </p:nvGraphicFramePr>
        <p:xfrm>
          <a:off x="0" y="3933056"/>
          <a:ext cx="3240360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79223725"/>
              </p:ext>
            </p:extLst>
          </p:nvPr>
        </p:nvGraphicFramePr>
        <p:xfrm>
          <a:off x="2843808" y="3933056"/>
          <a:ext cx="3240360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71793324"/>
              </p:ext>
            </p:extLst>
          </p:nvPr>
        </p:nvGraphicFramePr>
        <p:xfrm>
          <a:off x="5796136" y="3933056"/>
          <a:ext cx="3240360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097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857356" y="139222"/>
            <a:ext cx="7258632" cy="36082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54979412"/>
              </p:ext>
            </p:extLst>
          </p:nvPr>
        </p:nvGraphicFramePr>
        <p:xfrm>
          <a:off x="428596" y="1643050"/>
          <a:ext cx="834531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428992" y="1214422"/>
            <a:ext cx="2428240" cy="395605"/>
          </a:xfrm>
          <a:prstGeom prst="rect">
            <a:avLst/>
          </a:prstGeom>
          <a:solidFill>
            <a:schemeClr val="bg1"/>
          </a:solidFill>
          <a:ln w="28575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Общегосударственные вопросы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000240"/>
            <a:ext cx="763497" cy="40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64950" y="1545151"/>
            <a:ext cx="2084525" cy="777875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wrap="square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357430"/>
            <a:ext cx="702173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857628"/>
            <a:ext cx="708203" cy="5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476753" y="3643314"/>
            <a:ext cx="1490464" cy="92869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Жилищно-коммунальное хозяйство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017297" y="5805264"/>
            <a:ext cx="2016125" cy="51816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Физическая культура и спорт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6000760" y="5214950"/>
            <a:ext cx="767945" cy="55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714744" y="6286520"/>
            <a:ext cx="2016125" cy="354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Культура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8" name="Picture 1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5429264"/>
            <a:ext cx="737251" cy="50040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611560" y="5924961"/>
            <a:ext cx="1703696" cy="27876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Образование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5286388"/>
            <a:ext cx="605620" cy="4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786190"/>
            <a:ext cx="769212" cy="48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42844" y="3571876"/>
            <a:ext cx="1500198" cy="857256"/>
          </a:xfrm>
          <a:prstGeom prst="rect">
            <a:avLst/>
          </a:prstGeom>
          <a:solidFill>
            <a:schemeClr val="bg1"/>
          </a:solidFill>
          <a:ln w="38100">
            <a:solidFill>
              <a:srgbClr val="F442C5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Национальная экономика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25837" y="1934089"/>
            <a:ext cx="2016125" cy="519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kern="1200" dirty="0">
                <a:solidFill>
                  <a:srgbClr val="000000"/>
                </a:solidFill>
                <a:effectLst/>
                <a:latin typeface="Arial Narrow"/>
                <a:ea typeface="Times New Roman"/>
              </a:rPr>
              <a:t>  </a:t>
            </a: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Социальная</a:t>
            </a:r>
            <a:r>
              <a:rPr lang="ru-RU" sz="13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политика</a:t>
            </a:r>
            <a:endParaRPr lang="ru-RU" sz="13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7" name="Рисунок 75" descr="sz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357430"/>
            <a:ext cx="653980" cy="52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892943" y="124085"/>
            <a:ext cx="8358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Расходы бюджета – это выплачиваемые из бюджета денежные средства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подразделяются по: разделам, ведомствам, функциональным разделам, муниципальным программам. </a:t>
            </a:r>
          </a:p>
          <a:p>
            <a:pPr lvl="0" algn="just"/>
            <a:r>
              <a:rPr lang="ru-RU" sz="1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lvl="0" algn="just"/>
            <a:r>
              <a:rPr lang="ru-RU" sz="1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just"/>
            <a:endParaRPr lang="ru-RU" sz="18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16153" y="6480923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9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903">
        <p14:gallery dir="l"/>
      </p:transition>
    </mc:Choice>
    <mc:Fallback xmlns="">
      <p:transition spd="slow" advTm="109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822" y="116632"/>
            <a:ext cx="87159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бюджета </a:t>
            </a:r>
            <a:r>
              <a:rPr lang="ru-RU" sz="20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</a:t>
            </a:r>
            <a:r>
              <a:rPr lang="ru-RU" sz="20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лександровского района по разделам бюджетной классификации расходов</a:t>
            </a:r>
          </a:p>
          <a:p>
            <a:pPr algn="r"/>
            <a:r>
              <a:rPr lang="ru-RU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 Руб.</a:t>
            </a:r>
            <a:endParaRPr lang="ru-RU" sz="1200" b="1" i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14832"/>
              </p:ext>
            </p:extLst>
          </p:nvPr>
        </p:nvGraphicFramePr>
        <p:xfrm>
          <a:off x="179512" y="1193849"/>
          <a:ext cx="8784975" cy="54755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9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37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3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39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75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67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21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Наименование разделов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2018 год (исполнено)</a:t>
                      </a:r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2019 год (уточненный  план)</a:t>
                      </a:r>
                      <a:endParaRPr lang="ru-RU" sz="1050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2020 год </a:t>
                      </a:r>
                      <a:endParaRPr lang="ru-RU" sz="1050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2021 год </a:t>
                      </a:r>
                      <a:endParaRPr lang="ru-RU" sz="1050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2022 год </a:t>
                      </a:r>
                      <a:endParaRPr lang="ru-RU" sz="1050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40 411,1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51 618,5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64 438,6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41 967,2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41 323,9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1 404,7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1 528,9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1 567,1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1 574,8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1 617,6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5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2 112,7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2 595,3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2 577,5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  2 458,5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 2 458,5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8 971,4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5 705,7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9 688,5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8 701,1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8 813,1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45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Жилищно-коммунальное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12 460,4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2 870,0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2 820,4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  2 660,4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 2 660,4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256 817,6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332 169,4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339 652,9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213 499,6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213 189,6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Культура, кинематография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54 003,9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51 149,0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49 184,5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44 168,4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44 168,4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Здравоохранение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88,0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24,0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24,0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Социальная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34 676,9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25 901,0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27 033,5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25 007,2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25 109,9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7 241,4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3 856,7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1 087,0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  300,0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 300,0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Средства массовой информации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 200,0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 200,0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             200,0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              200,0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 200,0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418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36 785,5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64 874,2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38 509,0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28 126,0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19 613,0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08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Условно утвержденные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  4 215,0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8 601,0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0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ИТОГО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455 173,6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542 599,7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537 799,0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372 902,2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368</a:t>
                      </a:r>
                      <a:r>
                        <a:rPr lang="ru-RU" sz="1200" u="none" strike="noStrike" baseline="0" dirty="0"/>
                        <a:t> 079,4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07904" y="649287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8C8D9767-87D8-46FD-9C5C-CB6E54CCFCC0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8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14282" y="6429396"/>
            <a:ext cx="8822214" cy="42860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dirty="0">
                <a:solidFill>
                  <a:schemeClr val="tx1"/>
                </a:solidFill>
              </a:rPr>
              <a:t>* реорганизован с 01.01.2019 года, путем присоединения к администрации Александровского района              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40"/>
            <a:ext cx="8604448" cy="100010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 Александровского района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</a:rPr>
              <a:t>                                                                                         </a:t>
            </a:r>
            <a:r>
              <a:rPr lang="ru-RU" sz="2400" b="1" dirty="0"/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(тыс. рублей)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1485620"/>
              </p:ext>
            </p:extLst>
          </p:nvPr>
        </p:nvGraphicFramePr>
        <p:xfrm>
          <a:off x="214282" y="1071546"/>
          <a:ext cx="8715436" cy="52741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43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00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959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86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Наименование ведомства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Факт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 2018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Уточненный план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 2019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План 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2020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План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 2021года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План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2022года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9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Финансовый отдел администрации Александровского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53 278,3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75 171,1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53 181,1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37 945,8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29 466,6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9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Отдел образования администрации Александровского района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259 395,0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327 912,9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334 331,7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210 119,8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209 912,5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2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Отдел культуры администрации Александровского района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57 936,1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55 183,8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53 564,5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48 218,4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48 218,4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2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Администрация Александровского района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61 830,8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82 494,4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94 761,5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70 442,9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69 920,6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1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Совет депутатов муниципального образования Александровский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1 689,9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 1 822,5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 872,3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  872,3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 872,3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154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Отдел по молодежной политике , физической культуре, спорту и туризму администрации Александровского района*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21 043,5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  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                  -  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                   -  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          -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3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Условно утвержденные расходы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   4 215,0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  8 601,0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3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ИТОГО РАСХОДОВ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455 173,6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542 599,7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537 799,0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372 902,2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368 079,4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/>
          <a:srcRect l="5672" r="66949"/>
          <a:stretch>
            <a:fillRect/>
          </a:stretch>
        </p:blipFill>
        <p:spPr bwMode="auto">
          <a:xfrm>
            <a:off x="323850" y="1989138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179388" y="3143248"/>
            <a:ext cx="2736850" cy="31700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616575" y="2928934"/>
            <a:ext cx="3527425" cy="3477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РАСХОДЫ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социальная политика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357290" y="1071546"/>
            <a:ext cx="7535885" cy="224676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sz="2000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sz="2000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dirty="0">
              <a:latin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1312" y="3719372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19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914" y="210617"/>
            <a:ext cx="6872278" cy="626095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4000" i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3404"/>
            <a:ext cx="7003351" cy="847844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2020 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1161376"/>
              </p:ext>
            </p:extLst>
          </p:nvPr>
        </p:nvGraphicFramePr>
        <p:xfrm>
          <a:off x="357158" y="1001248"/>
          <a:ext cx="8607330" cy="550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2852"/>
            <a:ext cx="7992888" cy="981892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2019-2022годы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82664571"/>
              </p:ext>
            </p:extLst>
          </p:nvPr>
        </p:nvGraphicFramePr>
        <p:xfrm>
          <a:off x="332510" y="1021278"/>
          <a:ext cx="8657111" cy="583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620688"/>
            <a:ext cx="4896544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расходов на финансирование национальной экономики составит на 2020 год  9 688,5тыс. рублей, на 2021 год – 8 701,1тыс. рублей, на 2022 год -  8 813,1тыс. рублей.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429694"/>
              </p:ext>
            </p:extLst>
          </p:nvPr>
        </p:nvGraphicFramePr>
        <p:xfrm>
          <a:off x="179512" y="2636912"/>
          <a:ext cx="5473746" cy="3505797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839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03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212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  <a:r>
                        <a:rPr lang="ru-RU" sz="14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 и рыболовство (0405)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4 062,0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62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 (0408)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5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(0412)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4 538,5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3 851,1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3 851,1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62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9 688,5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8 701,1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8 813,1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834611" y="324036"/>
            <a:ext cx="8136904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муниципального района на национальную экономику, тыс. 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500174"/>
            <a:ext cx="3024336" cy="2643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214818"/>
            <a:ext cx="3107174" cy="178595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3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60948"/>
            <a:ext cx="2121914" cy="149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0" y="699822"/>
            <a:ext cx="2050306" cy="1361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288955"/>
              </p:ext>
            </p:extLst>
          </p:nvPr>
        </p:nvGraphicFramePr>
        <p:xfrm>
          <a:off x="467545" y="2348880"/>
          <a:ext cx="8034038" cy="38995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6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77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43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43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43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09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58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2018 год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2019 год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2020год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</a:t>
                      </a:r>
                      <a:r>
                        <a:rPr lang="ru-RU" sz="1600" baseline="0" dirty="0"/>
                        <a:t> год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 </a:t>
                      </a:r>
                      <a:r>
                        <a:rPr lang="ru-RU" sz="1600" baseline="0" dirty="0"/>
                        <a:t>год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00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Дошкольное</a:t>
                      </a:r>
                      <a:r>
                        <a:rPr lang="ru-RU" sz="1600" baseline="0" dirty="0"/>
                        <a:t> образование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37 121,8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41 527,6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36 258,6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30 003,1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29 803,1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Общее</a:t>
                      </a:r>
                      <a:r>
                        <a:rPr lang="ru-RU" sz="1600" baseline="0" dirty="0"/>
                        <a:t> образование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176 757,9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244 273,8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259 695,3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144 337,9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144 237,9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Дополнительное образование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19 348,1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23 963,8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26 087,6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24 120,0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24 120,0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9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Молодежная</a:t>
                      </a:r>
                      <a:r>
                        <a:rPr lang="ru-RU" sz="1600" baseline="0" dirty="0"/>
                        <a:t> политика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903,4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701,0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880,8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624,8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624,8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78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Другие расходы в области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14482,4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19376,2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16730,6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14 413,8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14 403,8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Итого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248 613,6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329 842,4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339 652,9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213 499,6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213 189,6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67773" y="-1"/>
            <a:ext cx="6506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бюджетных средств направляется на образование (тыс.руб.)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63888" y="6309320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9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94700" y="85125"/>
            <a:ext cx="8263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Александровского района  на культуру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1706891"/>
              </p:ext>
            </p:extLst>
          </p:nvPr>
        </p:nvGraphicFramePr>
        <p:xfrm>
          <a:off x="270132" y="945713"/>
          <a:ext cx="8585860" cy="369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Содержимое 5" descr="5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98763" y="4702630"/>
            <a:ext cx="3313215" cy="1947552"/>
          </a:xfrm>
        </p:spPr>
      </p:pic>
      <p:pic>
        <p:nvPicPr>
          <p:cNvPr id="11" name="Рисунок 10" descr="Обелиск с. Александров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5783" y="4726379"/>
            <a:ext cx="3099458" cy="19050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9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361525339"/>
              </p:ext>
            </p:extLst>
          </p:nvPr>
        </p:nvGraphicFramePr>
        <p:xfrm>
          <a:off x="213756" y="2398815"/>
          <a:ext cx="5294348" cy="387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115616" y="0"/>
            <a:ext cx="802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направляемые на физическую культуру и спорт </a:t>
            </a:r>
          </a:p>
          <a:p>
            <a:pPr algn="ctr"/>
            <a:r>
              <a:rPr lang="ru-RU" sz="24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(тыс. руб.)</a:t>
            </a:r>
          </a:p>
        </p:txBody>
      </p:sp>
      <p:pic>
        <p:nvPicPr>
          <p:cNvPr id="8" name="Рисунок 3" descr="спорт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405" y="1108237"/>
            <a:ext cx="3063834" cy="183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 descr="молодеж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9618" y="1038135"/>
            <a:ext cx="3004456" cy="150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Z:\Панферова\2016\спартакиада\DSC_0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73287" y="3681350"/>
            <a:ext cx="2945081" cy="291554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79618" cy="11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635896" y="6309320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9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8872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 бюджета Александровского района на социальную политику, </a:t>
            </a:r>
            <a:r>
              <a:rPr lang="ru-RU" sz="1600" i="1" dirty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73660778"/>
              </p:ext>
            </p:extLst>
          </p:nvPr>
        </p:nvGraphicFramePr>
        <p:xfrm>
          <a:off x="214282" y="1214421"/>
          <a:ext cx="8480985" cy="39199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5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83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79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9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94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858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2019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2020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2021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2022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8995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Всего: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25 736,2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27 033,5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25 007,2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25 109,9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746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в том числе: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6928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Пенсионное</a:t>
                      </a:r>
                      <a:r>
                        <a:rPr lang="ru-RU" sz="1800" baseline="0" dirty="0"/>
                        <a:t> обеспечение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886,2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913,0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913,0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913,0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6928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Социальное обеспечение населения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5 029,2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4 397,9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2 273,0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2 273,0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6928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Охрана семьи и детства </a:t>
                      </a:r>
                      <a:endParaRPr lang="ru-RU" sz="18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19 820,8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21 722,6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21 821,2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21 923,9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 descr="C:\Documents and Settings\Admin\Рабочий стол\00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20072" y="5269599"/>
            <a:ext cx="308392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71600" y="116632"/>
            <a:ext cx="8172400" cy="96175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Межбюджетные трансферты из  бюджета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Александровского района  бюджетам поселений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2019-2022 годы</a:t>
            </a:r>
            <a:endParaRPr lang="ru-RU" sz="1800" b="1" i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310086"/>
              </p:ext>
            </p:extLst>
          </p:nvPr>
        </p:nvGraphicFramePr>
        <p:xfrm>
          <a:off x="395536" y="1357298"/>
          <a:ext cx="7962678" cy="3448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429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1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36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66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0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504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показателей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2019 год,</a:t>
                      </a:r>
                    </a:p>
                    <a:p>
                      <a:pPr algn="ctr"/>
                      <a:r>
                        <a:rPr lang="ru-RU" sz="1400" dirty="0"/>
                        <a:t>тыс. руб.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2020 год,</a:t>
                      </a:r>
                    </a:p>
                    <a:p>
                      <a:pPr algn="ctr"/>
                      <a:r>
                        <a:rPr lang="ru-RU" sz="1400" dirty="0"/>
                        <a:t>тыс. руб.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2021 год,</a:t>
                      </a:r>
                    </a:p>
                    <a:p>
                      <a:pPr algn="ctr"/>
                      <a:r>
                        <a:rPr lang="ru-RU" sz="1400" dirty="0"/>
                        <a:t>тыс. руб.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2022 год,</a:t>
                      </a:r>
                    </a:p>
                    <a:p>
                      <a:pPr algn="ctr"/>
                      <a:r>
                        <a:rPr lang="ru-RU" sz="1400" dirty="0"/>
                        <a:t>тыс. руб.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125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Дотации</a:t>
                      </a:r>
                      <a:endParaRPr lang="ru-RU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61 486,0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38 509,0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28 126,0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19 613,0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93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Субвенции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1 528,9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1 567,1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1 574,8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1 617,6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6522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Иные</a:t>
                      </a:r>
                      <a:r>
                        <a:rPr lang="ru-RU" sz="1800" baseline="0" dirty="0"/>
                        <a:t> межбюджетные трансферты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1 689,1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0,0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9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pic>
        <p:nvPicPr>
          <p:cNvPr id="6" name="Picture 16" descr="http://hovrashok.com.ua/images/Nov/21/de78a08faeef2c83604b3a8e9b8dc096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99389"/>
            <a:ext cx="2304703" cy="163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8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899592" y="0"/>
            <a:ext cx="8358246" cy="786376"/>
            <a:chOff x="0" y="-206394"/>
            <a:chExt cx="4829179" cy="1221908"/>
          </a:xfrm>
          <a:solidFill>
            <a:srgbClr val="FF99FF"/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3350" y="-206394"/>
              <a:ext cx="4742479" cy="12219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Сколько средств районного бюджета распределено в рамках муниципальных программ Александровского района на 2020 год</a:t>
              </a:r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3149888" y="1340768"/>
            <a:ext cx="3857652" cy="714380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3351" y="170834"/>
              <a:ext cx="4742478" cy="844679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Всего расходы на 2020 год:        </a:t>
              </a:r>
            </a:p>
            <a:p>
              <a:pPr algn="ctr"/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537 799,0тыс. рублей</a:t>
              </a: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2224244" y="2527003"/>
            <a:ext cx="2422885" cy="1357322"/>
            <a:chOff x="-5539965" y="749022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5539965" y="749022"/>
              <a:ext cx="4829179" cy="8880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-5496616" y="758290"/>
              <a:ext cx="4742479" cy="84467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 муниципальным программам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5429256" y="2500306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69749" y="146033"/>
              <a:ext cx="4742479" cy="84467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Непрограммные расходы:</a:t>
              </a:r>
            </a:p>
          </p:txBody>
        </p:sp>
      </p:grpSp>
      <p:sp>
        <p:nvSpPr>
          <p:cNvPr id="21" name="Скругленный прямоугольник 4"/>
          <p:cNvSpPr/>
          <p:nvPr/>
        </p:nvSpPr>
        <p:spPr>
          <a:xfrm>
            <a:off x="2444144" y="4127875"/>
            <a:ext cx="1683731" cy="1089314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535 638,7тыс. рублей (99,6 %)</a:t>
            </a:r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6111028" y="4179099"/>
            <a:ext cx="1683731" cy="10229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2 160,3тыс. рублей (0,4 %)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4978332" y="2178041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282834" y="2285992"/>
            <a:ext cx="17859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078714" y="2296617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831825" y="2383572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3178059" y="239770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805164" y="4034903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3078155" y="3962801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C:\Documents and Settings\Евсеева Татьяна\Рабочий стол\картинки для презентации\человечки для презентации\dreamstime_13059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93" y="2527003"/>
            <a:ext cx="1500198" cy="1773033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1" name="Picture 2" descr="C:\Documents and Settings\Евсеева Татьяна\Рабочий стол\Samsung_vs_Ap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9667" y="5486928"/>
            <a:ext cx="2352581" cy="1340529"/>
          </a:xfrm>
          <a:prstGeom prst="rect">
            <a:avLst/>
          </a:prstGeom>
          <a:noFill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5DC6B-5789-408A-9D10-95BCF7567891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991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7334"/>
            <a:ext cx="8003729" cy="88422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1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муниципальным программам муниципального образования </a:t>
            </a:r>
            <a:br>
              <a:rPr lang="ru-RU" sz="1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лександровский район на 2020 год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4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D9767-87D8-46FD-9C5C-CB6E54CCFCC0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504160"/>
              </p:ext>
            </p:extLst>
          </p:nvPr>
        </p:nvGraphicFramePr>
        <p:xfrm>
          <a:off x="500002" y="1071546"/>
          <a:ext cx="8643998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16201199"/>
              </p:ext>
            </p:extLst>
          </p:nvPr>
        </p:nvGraphicFramePr>
        <p:xfrm>
          <a:off x="842882" y="915982"/>
          <a:ext cx="801539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ДЕФИЦИТОМ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71472" y="3214686"/>
            <a:ext cx="250033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610225"/>
            <a:ext cx="828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65550" y="6511093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134" y="116632"/>
            <a:ext cx="82296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tx1"/>
                </a:solidFill>
                <a:effectLst/>
              </a:rPr>
              <a:t>Структура программных и непрограммных расходов бюджета  2019– 2022 годах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0260127"/>
              </p:ext>
            </p:extLst>
          </p:nvPr>
        </p:nvGraphicFramePr>
        <p:xfrm>
          <a:off x="611560" y="1484784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1345"/>
            <a:ext cx="8208912" cy="100124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effectLst/>
              </a:rPr>
              <a:t>Муниципальные программы Александровского района </a:t>
            </a:r>
            <a:br>
              <a:rPr lang="ru-RU" sz="2400" b="1" i="1" dirty="0">
                <a:solidFill>
                  <a:schemeClr val="tx1"/>
                </a:solidFill>
                <a:effectLst/>
              </a:rPr>
            </a:br>
            <a:r>
              <a:rPr lang="ru-RU" sz="2400" b="1" i="1" dirty="0">
                <a:solidFill>
                  <a:schemeClr val="tx1"/>
                </a:solidFill>
                <a:effectLst/>
              </a:rPr>
              <a:t>в 2020 – 2022 годах</a:t>
            </a:r>
            <a:r>
              <a:rPr lang="ru-RU" sz="2000" b="1" i="1" dirty="0">
                <a:solidFill>
                  <a:schemeClr val="tx1"/>
                </a:solidFill>
                <a:effectLst/>
              </a:rPr>
              <a:t>,  (тыс. 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3088414"/>
              </p:ext>
            </p:extLst>
          </p:nvPr>
        </p:nvGraphicFramePr>
        <p:xfrm>
          <a:off x="251520" y="1340768"/>
          <a:ext cx="8457426" cy="49370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498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9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99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8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8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Наименование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 2020 год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 2021 год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 2022 год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Расходы на реализацию муниципальных программ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535 638,7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366 526,9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357 318,1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885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u="none" strike="noStrike" dirty="0"/>
                        <a:t>1. Муниципальная программа «Развитие системы образования Александровского района» на 2019–2024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352 462,8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226 904,8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226 697,5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2. Муниципальная программа "Развитие культуры Александровского района"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49 149,5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44 203,4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44 203,4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6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3. Муниципальная программа "Развитие молодежной политики, физической культуры, спорта и туризма в Александровском районе"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1 175,8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728,8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728,8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488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4. Муниципальная программа "Экономическое развитие Александровского района"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3 341,5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/>
                        <a:t>3 341,5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3 341,5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03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5. Муниципальная  программа "Устойчивое развитие территории Александровского района" на 2019-2024 годы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23 271,7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18 871,8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18 983,8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6. Муниципальная программа "Совершенствование муниципального управления и профилактика правонарушений на территории Александровского района"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45 964,9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33 285,0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33 293,9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444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u="none" strike="noStrike" dirty="0"/>
                        <a:t>7. Муниципальная программа </a:t>
                      </a:r>
                      <a:r>
                        <a:rPr lang="ru-RU" sz="900" dirty="0">
                          <a:effectLst/>
                        </a:rPr>
                        <a:t>«Создание условий для развития жилищно-коммунального хозяйства Александровского района» на 2019-2024 годы</a:t>
                      </a:r>
                      <a:endParaRPr lang="ru-RU" sz="9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59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/>
                        <a:t>8.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Муниципальная программа «Энергосбережение и повышение энергетической эффективности в муниципальном образовании Александровский район Оренбургской области» на 2019-2024 годы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159,00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159,00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159,00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409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9. Муниципальная программа «Улучшение условий и охраны труда в муниципальном образовании Александровский район"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513,5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310,3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175,0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4091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u="none" strike="noStrike" dirty="0"/>
                        <a:t>10. Муниципальная программа "Управление муниципальными финансами и муниципальным долгом Александровского района"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59 000,1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38 722,3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29 735,1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600" cy="122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5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22989" y="95040"/>
            <a:ext cx="7776864" cy="819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«Развитие системы образования Александровского района Оренбургской области» на 2019 - 2024 годы</a:t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372593" y="6569657"/>
            <a:ext cx="548369" cy="199407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969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59277" y="6586501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87946850"/>
              </p:ext>
            </p:extLst>
          </p:nvPr>
        </p:nvGraphicFramePr>
        <p:xfrm>
          <a:off x="-1" y="3401961"/>
          <a:ext cx="9001158" cy="34380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50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7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73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39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99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41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9412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9412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3019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Основные индикаторы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Единица измерения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2017 год 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2018 год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2019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2020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2021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2022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382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dirty="0"/>
                        <a:t>обеспеченность населения услугами до-школьного образования (отношение численности детей в возрасте от 2 месяцев до 7 лет, получающих дошкольное образование в текущем году, к сумме численности детей в возрасте от 2 месяцев до 7 лет, получающих дошкольное образование в текущем году, и численности детей в возрасте от 2 месяцев до 7 лет, находящихся в очереди на получение в текущем году до-школьного образования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75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kern="50" dirty="0">
                          <a:effectLst/>
                        </a:rPr>
                        <a:t>Удельный вес численности обучающихся муниципальных общеобразовательных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50" dirty="0">
                          <a:effectLst/>
                        </a:rPr>
                        <a:t>Удельный вес выпускников муниципальных общеобразовательных организаций, не получивших аттестат о среднем общем образовании, в общей численности выпускников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kern="50" dirty="0">
                          <a:effectLst/>
                        </a:rPr>
                        <a:t>Отношение областного среднего балла в расчете на 1 предмет к среднему муниципальному баллу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1.49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1,06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19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dirty="0">
                          <a:effectLst/>
                        </a:rPr>
                        <a:t>Охват учащейся молодежи в возрасте от 7 до 18 лет, вовлеченных в реализацию мероприятий патриотического воспитания граждан Александровского района Оренбургской области.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834698"/>
              </p:ext>
            </p:extLst>
          </p:nvPr>
        </p:nvGraphicFramePr>
        <p:xfrm>
          <a:off x="1002890" y="884903"/>
          <a:ext cx="7452852" cy="182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77809" y="936416"/>
            <a:ext cx="897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786" y="2733368"/>
            <a:ext cx="8101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современной модели образования, обеспечивающей формирование в Александровском районе Оренбургской области «человеческого капитала» соответствующего требованиям инновационного развития экономики, современным потребностям общества и каждого гражданина</a:t>
            </a:r>
            <a:endParaRPr lang="ru-RU" sz="12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89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02773977"/>
              </p:ext>
            </p:extLst>
          </p:nvPr>
        </p:nvGraphicFramePr>
        <p:xfrm>
          <a:off x="785786" y="428604"/>
          <a:ext cx="8072279" cy="40827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8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17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80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95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10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10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10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10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28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4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Доля оздоровленных детей в общей численности детей школьного возраста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67,89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67,88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71,0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71,0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71,0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71,0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Создание оптимальной системы школьного питания, способной обеспечить обучающихся в общеобразовательных организациях района качественным питанием, отвечающим требованиям санитарно-эпидемиологических правил и нормативов СанПиН 2.4.5.2409.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Численность педагогических работников общеобразовательных организаций, имеющих высшее образование, к общей численности педагогических работников ОО.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82,36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80,12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81,4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82,1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862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Доля образовательных организаций, отвечающих требованиям безопасности обучающихся, воспитанников и работников образовательных организаций во время их трудовой и учебной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70,75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61,9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44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Уменьшение количества нарушений требований законодательства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Рисунок 10" descr="Fotolia_58429352_Subscription_Monthly_M_66168658818275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715" y="4411411"/>
            <a:ext cx="3463738" cy="22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825" y="4429132"/>
            <a:ext cx="4288893" cy="185738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230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28140" y="44624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50" dirty="0">
                <a:solidFill>
                  <a:prstClr val="black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«Развитие культуры Александровского района»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на 2019-2024 годы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203848" y="6460351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95343477"/>
              </p:ext>
            </p:extLst>
          </p:nvPr>
        </p:nvGraphicFramePr>
        <p:xfrm>
          <a:off x="107504" y="2636911"/>
          <a:ext cx="8928994" cy="40496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92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10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3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88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60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57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64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640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8470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Основные индикаторы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Единица измерения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2017 год 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2018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2019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2020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2021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2022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70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посещений</a:t>
                      </a:r>
                      <a:r>
                        <a:rPr lang="ru-RU" sz="1050" baseline="0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платных культурно-досуговые мероприятия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Человек (абсолютный показатель)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19949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19080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22824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20222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21375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22529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470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клубных формирований в учреждениях культуры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Единиц (абсолютный показатель)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115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</a:rPr>
                        <a:t>Количество посещений общедоступных библиотек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Человек (абсолютный показатель)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151494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151540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132643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133966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135306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138012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70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записей электронного каталога и других баз данных, создаваемых библиотекой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Единиц (абсолютный показатель)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8241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9419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10197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10697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11197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11697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470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посетителей экспозиций и выставок в музее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Человек (абсолютный показатель)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2471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4129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4697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4170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4212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4292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421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участников клубных формирований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Человек КФ (абсолютный показатель)            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1236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1298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1152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1179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1192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1218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710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/>
                        <a:t>Количество жителей,</a:t>
                      </a:r>
                      <a:r>
                        <a:rPr lang="ru-RU" sz="1050" baseline="0" dirty="0"/>
                        <a:t> занятых народными художественными промыслами и ремеслами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</a:rPr>
                        <a:t>Человек (абсолютный показатель)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126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81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обоснованных жалоб потребителей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Единиц (абсолютный показатель)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47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/>
                        <a:t>Количество работников, прошедших повышение квалификации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Человек (абсолютный показатель)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16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865470"/>
              </p:ext>
            </p:extLst>
          </p:nvPr>
        </p:nvGraphicFramePr>
        <p:xfrm>
          <a:off x="755576" y="717756"/>
          <a:ext cx="5537068" cy="200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69110" y="717755"/>
            <a:ext cx="9635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92644" y="971671"/>
            <a:ext cx="20957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Сохранение и развитие культурного потенциала муниципального образования Александровский район, обеспечение равной доступности культурных благ для граждан района. </a:t>
            </a:r>
            <a:endParaRPr lang="ru-RU" sz="12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01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214290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indent="16192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«Развитие молодежной политики,  физической культуры, спорта и туризма в Александровском районе» на 2019-2024 годы </a:t>
            </a:r>
            <a:endParaRPr lang="ru-RU" sz="1600" b="1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33331473"/>
              </p:ext>
            </p:extLst>
          </p:nvPr>
        </p:nvGraphicFramePr>
        <p:xfrm>
          <a:off x="449796" y="3356992"/>
          <a:ext cx="8416414" cy="19017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5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89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89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42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89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76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763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1332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1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Уровень удовлетворенности молодежи качеством мероприятия в сфере молодежной политики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90,2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90,3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90,4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3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жителей района, систематически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занимающихся физической культурой и</a:t>
                      </a:r>
                    </a:p>
                    <a:p>
                      <a:r>
                        <a:rPr lang="ru-RU" sz="1200" dirty="0">
                          <a:effectLst/>
                        </a:rPr>
                        <a:t>спортом, в общей численности населения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32.8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33.6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33.8</a:t>
                      </a:r>
                    </a:p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026408"/>
              </p:ext>
            </p:extLst>
          </p:nvPr>
        </p:nvGraphicFramePr>
        <p:xfrm>
          <a:off x="539552" y="1196751"/>
          <a:ext cx="5163158" cy="188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07510" y="1179867"/>
            <a:ext cx="2380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устойчивого развития молодежной политики и совершенствование системы физической культуры, спорта и туризма в Александровском районе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502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99592" y="116631"/>
            <a:ext cx="8244408" cy="8093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indent="161925" algn="ctr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 Александровского района Оренбургской области» на 2019-2024 годы 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9465209"/>
              </p:ext>
            </p:extLst>
          </p:nvPr>
        </p:nvGraphicFramePr>
        <p:xfrm>
          <a:off x="285720" y="3286124"/>
          <a:ext cx="8416413" cy="26836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6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52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87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4575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1332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dirty="0"/>
                        <a:t>Основные индикаторы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Единица измерения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2017 год 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2018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2019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2020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2021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2022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1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>
                          <a:effectLst/>
                        </a:rPr>
                        <a:t>Уровень удовлетворенности граждан качеством предоставления государственных и муниципальных услуг в МАУ МФЦ Александровского района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99,8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среднесписочной численности работников (без внешних совместителей) занятых у субъектов МСП, в общей численности занятого населения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20,7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20,7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16,8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16,85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16,9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16,95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Индекс    физического объема оборота розничной    торговли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Процентов, в сопоставимых ценах к предыдущему году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102,1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102,2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101,2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101,7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101,8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101,9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инвестиций в основной капитал (за исключением бюджетных средств) в расчете на 1 жителя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Рублей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1592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4813 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20000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21000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22000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23000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600678"/>
              </p:ext>
            </p:extLst>
          </p:nvPr>
        </p:nvGraphicFramePr>
        <p:xfrm>
          <a:off x="471948" y="1120877"/>
          <a:ext cx="4562168" cy="210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24052" y="1396181"/>
            <a:ext cx="2635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обеспечения устойчивого роста экономики и повышения эффективности муниципального управления в Александровском районе Оренбургской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241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188640"/>
            <a:ext cx="8091948" cy="720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152400" algn="ctr"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«Устойчивое развитие территории Александровского района»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0"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2019-2024 годы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49129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0467089"/>
              </p:ext>
            </p:extLst>
          </p:nvPr>
        </p:nvGraphicFramePr>
        <p:xfrm>
          <a:off x="0" y="3068960"/>
          <a:ext cx="9144002" cy="35283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16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55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33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20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19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22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22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4080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293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Исполнение бюджетного задания по администрированию неналоговых доходов от использования муниципального имущества Александровского района Оренбургской области и его продажи (в </a:t>
                      </a:r>
                      <a:r>
                        <a:rPr lang="ru-RU" sz="1200" dirty="0" err="1">
                          <a:effectLst/>
                        </a:rPr>
                        <a:t>т.ч</a:t>
                      </a:r>
                      <a:r>
                        <a:rPr lang="ru-RU" sz="1200" dirty="0">
                          <a:effectLst/>
                        </a:rPr>
                        <a:t>. земель государственная собственность на которую не разграничена)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 исполненных мероприятий в области развития системы </a:t>
                      </a:r>
                      <a:r>
                        <a:rPr lang="ru-RU" sz="1200" dirty="0" err="1">
                          <a:effectLst/>
                        </a:rPr>
                        <a:t>градорегулирования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5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молодых семей проживающих в сельской местности и улучшивших жилищные</a:t>
                      </a:r>
                      <a:r>
                        <a:rPr lang="ru-RU" sz="1200" baseline="0" dirty="0">
                          <a:effectLst/>
                        </a:rPr>
                        <a:t> условия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семей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12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</a:t>
                      </a:r>
                      <a:r>
                        <a:rPr lang="ru-RU" sz="1200" dirty="0" err="1">
                          <a:effectLst/>
                        </a:rPr>
                        <a:t>транспортно</a:t>
                      </a:r>
                      <a:r>
                        <a:rPr lang="ru-RU" sz="1200" dirty="0">
                          <a:effectLst/>
                        </a:rPr>
                        <a:t> – эксплуатационным показателям, в результате</a:t>
                      </a:r>
                      <a:r>
                        <a:rPr lang="ru-RU" sz="1200" baseline="0" dirty="0">
                          <a:effectLst/>
                        </a:rPr>
                        <a:t> капитального ремонта и ремонта автомобильных дорог общего пользования местного значения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1,176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8,971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892261"/>
              </p:ext>
            </p:extLst>
          </p:nvPr>
        </p:nvGraphicFramePr>
        <p:xfrm>
          <a:off x="251520" y="1124744"/>
          <a:ext cx="538755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99354" y="1406013"/>
            <a:ext cx="2949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Устойчивое развитие территории Александровского района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619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285728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49129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48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33872997"/>
              </p:ext>
            </p:extLst>
          </p:nvPr>
        </p:nvGraphicFramePr>
        <p:xfrm>
          <a:off x="0" y="463311"/>
          <a:ext cx="9144002" cy="5633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16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55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33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20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19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22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22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7824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7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протяженности  автомобильных дорог  общего пользования местного значения, соответствующих  нормативным требованиям к транспортно-эксплуатационным показателям  на 31 декабря  отчетного года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57,0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07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Увеличение доли населения, охваченного профилактической  пропагандой  по предупреждению возникновения чрезвычайных ситуаций и действиями в случае чрезвычайных ситуаций  на территории Александровского района в возрасте от 8 лет.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69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Численность</a:t>
                      </a:r>
                      <a:r>
                        <a:rPr lang="ru-RU" sz="1200" baseline="0" dirty="0"/>
                        <a:t> студентов, обучающихся в федеральных государственных образовательных организациях высшего образования, подведомственных Министерству  сельского хозяйства РФ, по ученическим договорам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69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Численность студентов, обучающихся в федеральных государственных образовательных организациях высшего образования, подведомственных Министерству  сельского хозяйства РФ, привлеченных сельскохозяйственными товаропроизводителями для прохождения производственной практики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123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285728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«Совершенствование муниципального управления и профилактика правонарушений» на 2019-2024 годы</a:t>
            </a:r>
            <a:endParaRPr lang="ru-RU" sz="16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79581934"/>
              </p:ext>
            </p:extLst>
          </p:nvPr>
        </p:nvGraphicFramePr>
        <p:xfrm>
          <a:off x="260553" y="3717032"/>
          <a:ext cx="8544235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69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69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64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64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4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64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627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627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0967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91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Общее количество мероприятий, направленных на профилактику правонарушений среди населения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Единиц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77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77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4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служащих, получивших дисциплинарные взыскания по результатам их профессиональной служебной деятельности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человек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823548"/>
              </p:ext>
            </p:extLst>
          </p:nvPr>
        </p:nvGraphicFramePr>
        <p:xfrm>
          <a:off x="410478" y="1340768"/>
          <a:ext cx="5043949" cy="195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1340768"/>
            <a:ext cx="3333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Создание условий для профилактики правонарушений и осуществление финансово-хозяйственного, организационно-технического, правового, документационного, аналитического и информационного обеспечения исполнения полномочий главы района и администрации Александровского района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868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79912" y="6448251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8915"/>
            <a:ext cx="6336704" cy="638796"/>
          </a:xfrm>
          <a:effectLst/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Стадии  формирования бюджета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071546"/>
            <a:ext cx="8929718" cy="1428760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Бюджетный процесс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регламентируемая 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C9417948-6278-4016-B2EC-F337DF790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497303"/>
              </p:ext>
            </p:extLst>
          </p:nvPr>
        </p:nvGraphicFramePr>
        <p:xfrm>
          <a:off x="642910" y="2285992"/>
          <a:ext cx="8267620" cy="4273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43608" y="214290"/>
            <a:ext cx="7905564" cy="7570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«Энергосбережение и повышение энергетической эффективности в муниципальном образовании Александровский район Оренбургской области» на 2019-2024 годы</a:t>
            </a:r>
            <a:endParaRPr lang="ru-RU" sz="1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0585458"/>
              </p:ext>
            </p:extLst>
          </p:nvPr>
        </p:nvGraphicFramePr>
        <p:xfrm>
          <a:off x="214282" y="4000504"/>
          <a:ext cx="8229017" cy="11102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80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29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39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39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9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39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825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82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820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96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Снижение потребления энергетических ресурсов муниципальными учреждениями района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Единиц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643391"/>
              </p:ext>
            </p:extLst>
          </p:nvPr>
        </p:nvGraphicFramePr>
        <p:xfrm>
          <a:off x="397350" y="1553389"/>
          <a:ext cx="5004620" cy="186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33160" y="1276471"/>
            <a:ext cx="11700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4723" y="1297858"/>
            <a:ext cx="31463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  рационального   использования   энергетических ресурсов за счет повышения культуры потребления энергетических ресурсов населением, формирование целевой модели поведения направленной на бережное отношение к имеющимся ресурсам, применение современных энергосберегающих технологий увеличивающих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к.п.д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использования энергоресурсов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672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94700" y="116632"/>
            <a:ext cx="8349300" cy="9753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22415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условий и охраны труда </a:t>
            </a:r>
            <a:endParaRPr lang="ru-RU" sz="12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в муниципальном образовании Александровский район </a:t>
            </a:r>
            <a:endParaRPr lang="ru-RU" sz="105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на 2019-2024 годы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»</a:t>
            </a:r>
            <a:endParaRPr lang="ru-RU" sz="105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91248946"/>
              </p:ext>
            </p:extLst>
          </p:nvPr>
        </p:nvGraphicFramePr>
        <p:xfrm>
          <a:off x="363793" y="4001729"/>
          <a:ext cx="8514737" cy="15308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981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16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17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7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57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57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29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29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820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6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Количество человек, прошедших обучение по вопросам охраны труда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человек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96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Доля работников, прошедших медосмотры, в общей численности работников, подлежащих медосмотрам в текущем году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772578"/>
              </p:ext>
            </p:extLst>
          </p:nvPr>
        </p:nvGraphicFramePr>
        <p:xfrm>
          <a:off x="500034" y="1643050"/>
          <a:ext cx="532908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59277" y="1258529"/>
            <a:ext cx="10717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69858" y="1396181"/>
            <a:ext cx="2566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Улучшение условий и охраны труда в </a:t>
            </a:r>
            <a:r>
              <a:rPr lang="ru-RU" sz="1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целях снижения профессиональных рисков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 организаций, расположенных на 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 муниципального образования.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97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57224" y="116631"/>
            <a:ext cx="8091948" cy="8846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22415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«</a:t>
            </a:r>
            <a:r>
              <a:rPr lang="ru-RU" sz="1600" b="1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Управление муниципальными финансами и муниципальным долгом Александровского района» на 2019-2024</a:t>
            </a:r>
            <a:endParaRPr lang="ru-RU" sz="1050" dirty="0">
              <a:solidFill>
                <a:prstClr val="black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480663"/>
            <a:ext cx="1828800" cy="365125"/>
          </a:xfrm>
        </p:spPr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3138785"/>
              </p:ext>
            </p:extLst>
          </p:nvPr>
        </p:nvGraphicFramePr>
        <p:xfrm>
          <a:off x="397350" y="3212976"/>
          <a:ext cx="8504903" cy="37164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0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4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40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40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42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15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32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321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0619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36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Удельный вес расходов районного бюджета, формируемых программным методом, в общем объеме расходов районного бюджета в соответствующем финансовом году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процентов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98,69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99,05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99,5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289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Отношение объема муниципального долга Александровского района по состоянию на 1 января года годом, следующего за отчетным, к общему годовому объему доходов районного бюджета в отчетном финансовом году (без учета объемов безвозмездных поступлений)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процентов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26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Индекс эффективности бюджетных расходов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процентов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64,7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68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68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26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Соотношение количества представлений и предписаний, направленных объектам контроля, к количеству контрольных мероприятий, при проведении которых установлены финансовые нарушения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процентов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984974"/>
              </p:ext>
            </p:extLst>
          </p:nvPr>
        </p:nvGraphicFramePr>
        <p:xfrm>
          <a:off x="442450" y="1002890"/>
          <a:ext cx="5437239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47768" y="1071715"/>
            <a:ext cx="91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68182" y="1396181"/>
            <a:ext cx="2290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обеспечение долгосрочной сбалансированности и устойчивости бюджетной системы Александровского района;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578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4369718" y="2865636"/>
            <a:ext cx="423473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859005"/>
            <a:ext cx="3168352" cy="345307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1800" dirty="0">
                <a:latin typeface="Century Schoolbook" pitchFamily="18" charset="0"/>
              </a:rPr>
              <a:t>Предельный объем муниципального долга не должен превышать 50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</a:r>
          </a:p>
          <a:p>
            <a:pPr marL="0" indent="0" algn="ctr">
              <a:buNone/>
            </a:pPr>
            <a:r>
              <a:rPr lang="ru-RU" sz="1800" dirty="0">
                <a:latin typeface="Century Schoolbook" pitchFamily="18" charset="0"/>
              </a:rPr>
              <a:t>Расходы </a:t>
            </a: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</a:rPr>
              <a:t>на обслуживание                долга не должны превышать 15 % расходов бюджета муниципального района за исключением субвенций.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63888" y="1240161"/>
            <a:ext cx="5194920" cy="13967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</a:rPr>
              <a:t>Муниципальный долг муниципального района возникает при: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</a:rPr>
              <a:t>1.Предоставлении муниципальных гарантий;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</a:rPr>
              <a:t>  2.Осуществления заимствований.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421832" y="2852936"/>
            <a:ext cx="4542656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entury Schoolbook" pitchFamily="18" charset="0"/>
              </a:rPr>
              <a:t>Заимствования необходимы для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3302918" y="6400800"/>
            <a:ext cx="2133600" cy="457200"/>
          </a:xfrm>
        </p:spPr>
        <p:txBody>
          <a:bodyPr>
            <a:normAutofit/>
          </a:bodyPr>
          <a:lstStyle/>
          <a:p>
            <a:fld id="{D3A6ADFE-916D-489C-B769-12D9708970CB}" type="slidenum">
              <a:rPr lang="ru-RU" smtClean="0"/>
              <a:pPr/>
              <a:t>53</a:t>
            </a:fld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292080" y="3309336"/>
            <a:ext cx="144016" cy="623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Schoolbook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452320" y="3309336"/>
            <a:ext cx="144016" cy="623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Schoolbook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7" y="3933056"/>
            <a:ext cx="2419139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entury Schoolbook" pitchFamily="18" charset="0"/>
              </a:rPr>
              <a:t>Финансирование дефицита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3933056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entury Schoolbook" pitchFamily="18" charset="0"/>
              </a:rPr>
              <a:t>Погашения долговых обязательств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6300192" y="2924944"/>
            <a:ext cx="360040" cy="42484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entury Schoolbook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139952" y="5239196"/>
            <a:ext cx="4824535" cy="121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sz="1800" dirty="0">
                <a:effectLst/>
                <a:latin typeface="Century Schoolbook" pitchFamily="18" charset="0"/>
              </a:rPr>
              <a:t>Учет муниципального долга осуществляется в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муниципальной</a:t>
            </a:r>
            <a:r>
              <a:rPr lang="ru-RU" sz="1800" dirty="0">
                <a:effectLst/>
                <a:latin typeface="Century Schoolbook" pitchFamily="18" charset="0"/>
              </a:rPr>
              <a:t> долговой книге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99022" y="328150"/>
            <a:ext cx="8349442" cy="792344"/>
            <a:chOff x="720" y="1392"/>
            <a:chExt cx="4058" cy="480"/>
          </a:xfrm>
          <a:noFill/>
        </p:grpSpPr>
        <p:sp>
          <p:nvSpPr>
            <p:cNvPr id="14" name="AutoShape 57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16" name="AutoShape 59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60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" name="Rectangle 55"/>
          <p:cNvSpPr>
            <a:spLocks noChangeArrowheads="1"/>
          </p:cNvSpPr>
          <p:nvPr/>
        </p:nvSpPr>
        <p:spPr bwMode="gray">
          <a:xfrm>
            <a:off x="967297" y="159916"/>
            <a:ext cx="799719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на муниципальный долг муниципального района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0494"/>
            <a:ext cx="3063726" cy="1584177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" y="0"/>
            <a:ext cx="878735" cy="110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2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002225"/>
              </p:ext>
            </p:extLst>
          </p:nvPr>
        </p:nvGraphicFramePr>
        <p:xfrm>
          <a:off x="5370513" y="3429000"/>
          <a:ext cx="28194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0" name="Лист" r:id="rId4" imgW="2676576" imgH="895386" progId="Excel.Sheet.12">
                  <p:embed/>
                </p:oleObj>
              </mc:Choice>
              <mc:Fallback>
                <p:oleObj name="Лист" r:id="rId4" imgW="2676576" imgH="895386" progId="Excel.Sheet.12">
                  <p:embed/>
                  <p:pic>
                    <p:nvPicPr>
                      <p:cNvPr id="0" name="Picture 50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3429000"/>
                        <a:ext cx="2819400" cy="1011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7" name="Group 6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2220141"/>
              </p:ext>
            </p:extLst>
          </p:nvPr>
        </p:nvGraphicFramePr>
        <p:xfrm>
          <a:off x="431540" y="2348880"/>
          <a:ext cx="4680519" cy="335736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1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87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41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00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0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 показателя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01.01.2021 года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01.01.2022 года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01.01.2023 года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1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8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Кредиты, полученные от кредитных организаций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0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21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ru-RU" sz="8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привлеченные от других бюджетов бюджетной системы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25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ru-RU" sz="8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1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ru-RU" sz="8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Муниципальные ценные бумаги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28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8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долговые обязательства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11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8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594942" y="6400800"/>
            <a:ext cx="2133600" cy="457200"/>
          </a:xfrm>
        </p:spPr>
        <p:txBody>
          <a:bodyPr>
            <a:normAutofit/>
          </a:bodyPr>
          <a:lstStyle/>
          <a:p>
            <a:fld id="{D3A6ADFE-916D-489C-B769-12D9708970CB}" type="slidenum">
              <a:rPr lang="ru-RU" smtClean="0"/>
              <a:pPr/>
              <a:t>54</a:t>
            </a:fld>
            <a:endParaRPr lang="ru-RU" dirty="0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79485" y="188640"/>
            <a:ext cx="8964515" cy="826292"/>
            <a:chOff x="545" y="1392"/>
            <a:chExt cx="4233" cy="480"/>
          </a:xfrm>
          <a:noFill/>
        </p:grpSpPr>
        <p:sp>
          <p:nvSpPr>
            <p:cNvPr id="10" name="AutoShape 57"/>
            <p:cNvSpPr>
              <a:spLocks noChangeArrowheads="1"/>
            </p:cNvSpPr>
            <p:nvPr/>
          </p:nvSpPr>
          <p:spPr bwMode="ltGray">
            <a:xfrm>
              <a:off x="545" y="1392"/>
              <a:ext cx="4233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12" name="AutoShape 59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AutoShape 60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934863" y="8512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Муниципальный долг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Александровского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371546"/>
            <a:ext cx="4608512" cy="584775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cs typeface="Arial" panose="020B0604020202020204" pitchFamily="34" charset="0"/>
              </a:rPr>
              <a:t>Структура муниципального долга Александровского района (тыс. руб.)</a:t>
            </a:r>
          </a:p>
        </p:txBody>
      </p:sp>
      <p:pic>
        <p:nvPicPr>
          <p:cNvPr id="21" name="Рисунок 20" descr="http://mail.onkazan.ru/files/styles/large/public/f6d9e-vneshnii-gosdolg-rossii-umensh.jpeg?itok=nLVyTJF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415" y="997152"/>
            <a:ext cx="3024336" cy="15652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264872" y="4437112"/>
            <a:ext cx="3456384" cy="432048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Верхний предел муниципального долга (тыс. рублей)</a:t>
            </a:r>
          </a:p>
        </p:txBody>
      </p:sp>
      <p:graphicFrame>
        <p:nvGraphicFramePr>
          <p:cNvPr id="2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615101"/>
              </p:ext>
            </p:extLst>
          </p:nvPr>
        </p:nvGraphicFramePr>
        <p:xfrm>
          <a:off x="5220072" y="5085184"/>
          <a:ext cx="3816424" cy="1613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1" name="Лист" r:id="rId7" imgW="4295792" imgH="1914516" progId="Excel.Sheet.8">
                  <p:embed/>
                </p:oleObj>
              </mc:Choice>
              <mc:Fallback>
                <p:oleObj name="Лист" r:id="rId7" imgW="4295792" imgH="1914516" progId="Excel.Sheet.8">
                  <p:embed/>
                  <p:pic>
                    <p:nvPicPr>
                      <p:cNvPr id="0" name="Picture 5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085184"/>
                        <a:ext cx="3816424" cy="1613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5336955" y="2636912"/>
            <a:ext cx="3024336" cy="720080"/>
          </a:xfrm>
          <a:prstGeom prst="roundRect">
            <a:avLst>
              <a:gd name="adj" fmla="val 293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  (тыс. рублей)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8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313717"/>
              </p:ext>
            </p:extLst>
          </p:nvPr>
        </p:nvGraphicFramePr>
        <p:xfrm>
          <a:off x="5371197" y="3429000"/>
          <a:ext cx="28194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4" name="Лист" r:id="rId4" imgW="2676576" imgH="895386" progId="Excel.Sheet.12">
                  <p:embed/>
                </p:oleObj>
              </mc:Choice>
              <mc:Fallback>
                <p:oleObj name="Лист" r:id="rId4" imgW="2676576" imgH="895386" progId="Excel.Shee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1197" y="3429000"/>
                        <a:ext cx="2819400" cy="1011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7" name="Group 6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7559308"/>
              </p:ext>
            </p:extLst>
          </p:nvPr>
        </p:nvGraphicFramePr>
        <p:xfrm>
          <a:off x="431540" y="2348880"/>
          <a:ext cx="4680519" cy="393648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1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87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00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 показателя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01.01.2021 года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01.01.2022 года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01.01.2023 года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1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9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Кредиты, полученные от кредитных организаций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21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ru-RU" sz="9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привлеченные от других бюджетов бюджетной системы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25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ru-RU" sz="9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1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ru-RU" sz="9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Муниципальные ценные бумаги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28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9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долговые обязательства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11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9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594942" y="6400800"/>
            <a:ext cx="2133600" cy="457200"/>
          </a:xfrm>
        </p:spPr>
        <p:txBody>
          <a:bodyPr>
            <a:normAutofit/>
          </a:bodyPr>
          <a:lstStyle/>
          <a:p>
            <a:fld id="{D3A6ADFE-916D-489C-B769-12D9708970C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79485" y="188640"/>
            <a:ext cx="8964515" cy="826292"/>
            <a:chOff x="545" y="1392"/>
            <a:chExt cx="4233" cy="480"/>
          </a:xfrm>
          <a:noFill/>
        </p:grpSpPr>
        <p:sp>
          <p:nvSpPr>
            <p:cNvPr id="10" name="AutoShape 57"/>
            <p:cNvSpPr>
              <a:spLocks noChangeArrowheads="1"/>
            </p:cNvSpPr>
            <p:nvPr/>
          </p:nvSpPr>
          <p:spPr bwMode="ltGray">
            <a:xfrm>
              <a:off x="545" y="1392"/>
              <a:ext cx="4233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>
                <a:solidFill>
                  <a:srgbClr val="4E67C8">
                    <a:lumMod val="50000"/>
                  </a:srgbClr>
                </a:solidFill>
              </a:endParaRPr>
            </a:p>
          </p:txBody>
        </p:sp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12" name="AutoShape 59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b="1">
                  <a:solidFill>
                    <a:srgbClr val="4E67C8">
                      <a:lumMod val="50000"/>
                    </a:srgbClr>
                  </a:solidFill>
                </a:endParaRPr>
              </a:p>
            </p:txBody>
          </p:sp>
          <p:sp>
            <p:nvSpPr>
              <p:cNvPr id="13" name="AutoShape 60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b="1">
                  <a:solidFill>
                    <a:srgbClr val="4E67C8">
                      <a:lumMod val="50000"/>
                    </a:srgbClr>
                  </a:solidFill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934863" y="8512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Александровского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371546"/>
            <a:ext cx="4608512" cy="584775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ln w="0"/>
                <a:solidFill>
                  <a:srgbClr val="4E67C8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cs typeface="Arial" panose="020B0604020202020204" pitchFamily="34" charset="0"/>
              </a:rPr>
              <a:t>Структура муниципального долга Александровского района (тыс. руб.)</a:t>
            </a:r>
          </a:p>
        </p:txBody>
      </p:sp>
      <p:pic>
        <p:nvPicPr>
          <p:cNvPr id="21" name="Рисунок 20" descr="http://mail.onkazan.ru/files/styles/large/public/f6d9e-vneshnii-gosdolg-rossii-umensh.jpeg?itok=nLVyTJF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415" y="997152"/>
            <a:ext cx="3024336" cy="15652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264872" y="4437112"/>
            <a:ext cx="3456384" cy="648072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rgbClr val="4E67C8">
                    <a:lumMod val="50000"/>
                  </a:srgbClr>
                </a:solidFill>
                <a:latin typeface="Constantia" pitchFamily="18" charset="0"/>
              </a:rPr>
              <a:t>Верхний предел муниципального долга (тыс. рублей)</a:t>
            </a:r>
          </a:p>
        </p:txBody>
      </p:sp>
      <p:graphicFrame>
        <p:nvGraphicFramePr>
          <p:cNvPr id="2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102131"/>
              </p:ext>
            </p:extLst>
          </p:nvPr>
        </p:nvGraphicFramePr>
        <p:xfrm>
          <a:off x="5292080" y="5157192"/>
          <a:ext cx="3490913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5" name="Лист" r:id="rId7" imgW="4305233" imgH="1914516" progId="Excel.Sheet.8">
                  <p:embed/>
                </p:oleObj>
              </mc:Choice>
              <mc:Fallback>
                <p:oleObj name="Лист" r:id="rId7" imgW="4305233" imgH="191451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157192"/>
                        <a:ext cx="3490913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5336955" y="2636912"/>
            <a:ext cx="3024336" cy="720080"/>
          </a:xfrm>
          <a:prstGeom prst="roundRect">
            <a:avLst>
              <a:gd name="adj" fmla="val 293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4E67C8">
                    <a:lumMod val="50000"/>
                  </a:srgb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  (тыс. рублей)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7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707904" y="6501928"/>
            <a:ext cx="1828800" cy="365125"/>
          </a:xfrm>
        </p:spPr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977" y="1340768"/>
            <a:ext cx="7200897" cy="818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работников, поименованных в указах Президента от 07.05.2012 г.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536755"/>
              </p:ext>
            </p:extLst>
          </p:nvPr>
        </p:nvGraphicFramePr>
        <p:xfrm>
          <a:off x="323528" y="2132856"/>
          <a:ext cx="83945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7624" y="184031"/>
            <a:ext cx="5454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Выполнение майских Указов Президента РФ</a:t>
            </a:r>
          </a:p>
        </p:txBody>
      </p:sp>
      <p:pic>
        <p:nvPicPr>
          <p:cNvPr id="5" name="Picture 5" descr="ÐÐ°ÑÑÐ¸Ð½ÐºÐ¸ Ð¿Ð¾ Ð·Ð°Ð¿ÑÐ¾ÑÑ Ð¼Ð°Ð¹ÑÐºÐ¸Ðµ ÑÐºÐ°Ð·Ñ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51869"/>
            <a:ext cx="2271268" cy="1636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62" cy="117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9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</p:spPr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9176" cy="107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Сопоставление основных параметров бюджета с другими муниципальными районами Оренбургской области 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60297028"/>
              </p:ext>
            </p:extLst>
          </p:nvPr>
        </p:nvGraphicFramePr>
        <p:xfrm>
          <a:off x="214282" y="1857364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69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2969" y="285728"/>
            <a:ext cx="8456874" cy="7670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Открытые муниципальные информационные ресурсы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1268760"/>
            <a:ext cx="8034116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Александровского района</a:t>
            </a:r>
          </a:p>
          <a:p>
            <a:pPr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//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aleksandrovka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/56.ru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государственных и муниципальных учреждениях </a:t>
            </a:r>
          </a:p>
          <a:p>
            <a:pPr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//bus.gov.ru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4"/>
            <a:ext cx="3229732" cy="176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3212977"/>
            <a:ext cx="4580981" cy="32822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отдела администрации Александровского района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Данилова Наталья Александровна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(35359) 2-13- 65,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Электронная почта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alexfino@mail.ru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461830 с. Александровка,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Мичурина, 51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:00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-17:00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обед с 13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:00-14:00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817006" y="6492875"/>
            <a:ext cx="1828800" cy="365125"/>
          </a:xfrm>
        </p:spPr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DB87100-F955-4537-AA8C-45A1609CBD6C}"/>
              </a:ext>
            </a:extLst>
          </p:cNvPr>
          <p:cNvSpPr txBox="1">
            <a:spLocks/>
          </p:cNvSpPr>
          <p:nvPr/>
        </p:nvSpPr>
        <p:spPr>
          <a:xfrm>
            <a:off x="971600" y="116633"/>
            <a:ext cx="763284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Проект бюджета Александровского района составляется и утверждается на три года и основывается на следующих стратегических документах: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8CF0D946-3B61-4E49-AE61-8A1666C0B75D}"/>
              </a:ext>
            </a:extLst>
          </p:cNvPr>
          <p:cNvSpPr/>
          <p:nvPr/>
        </p:nvSpPr>
        <p:spPr>
          <a:xfrm>
            <a:off x="324463" y="1789396"/>
            <a:ext cx="3357586" cy="1836204"/>
          </a:xfrm>
          <a:prstGeom prst="rect">
            <a:avLst/>
          </a:prstGeom>
          <a:solidFill>
            <a:srgbClr val="66CCFF"/>
          </a:solidFill>
          <a:ln w="57150">
            <a:solidFill>
              <a:srgbClr val="66CCFF"/>
            </a:solidFill>
            <a:prstDash val="dashDot"/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Bookman Old Style" panose="02050604050505020204" pitchFamily="18" charset="0"/>
              </a:rPr>
              <a:t>Положениях послания Президента Российской Федерации Федеральному Собранию РФ, определяющих бюджетную политику РФ 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B746BAF-2164-455E-BEF9-BCA0E8052399}"/>
              </a:ext>
            </a:extLst>
          </p:cNvPr>
          <p:cNvSpPr/>
          <p:nvPr/>
        </p:nvSpPr>
        <p:spPr>
          <a:xfrm>
            <a:off x="254370" y="3964627"/>
            <a:ext cx="2496277" cy="1242138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Прогнозе социально-экономического развития  района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1C42669-641F-4C09-B9A6-088567C7E849}"/>
              </a:ext>
            </a:extLst>
          </p:cNvPr>
          <p:cNvSpPr/>
          <p:nvPr/>
        </p:nvSpPr>
        <p:spPr>
          <a:xfrm>
            <a:off x="3358769" y="3963526"/>
            <a:ext cx="2304256" cy="1242137"/>
          </a:xfrm>
          <a:prstGeom prst="rect">
            <a:avLst/>
          </a:prstGeom>
          <a:solidFill>
            <a:srgbClr val="CCFFCC"/>
          </a:solidFill>
          <a:ln w="57150">
            <a:solidFill>
              <a:srgbClr val="00B050"/>
            </a:solidFill>
            <a:prstDash val="dash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Бюджетном прогнозе</a:t>
            </a:r>
          </a:p>
        </p:txBody>
      </p:sp>
      <p:pic>
        <p:nvPicPr>
          <p:cNvPr id="27" name="Picture 3" descr="C:\Users\Kadyseva\Desktop\Новая папка (2)\05.05.2016-dokumenty.png">
            <a:extLst>
              <a:ext uri="{FF2B5EF4-FFF2-40B4-BE49-F238E27FC236}">
                <a16:creationId xmlns="" xmlns:a16="http://schemas.microsoft.com/office/drawing/2014/main" id="{499254B1-50A3-462E-B009-2B66FFB6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34184"/>
            <a:ext cx="3613925" cy="138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4F1FF9AA-CC7B-4E24-9FB2-5D8EC1B82992}"/>
              </a:ext>
            </a:extLst>
          </p:cNvPr>
          <p:cNvSpPr/>
          <p:nvPr/>
        </p:nvSpPr>
        <p:spPr>
          <a:xfrm>
            <a:off x="6461217" y="3947825"/>
            <a:ext cx="2304257" cy="1241036"/>
          </a:xfrm>
          <a:prstGeom prst="rect">
            <a:avLst/>
          </a:prstGeom>
          <a:solidFill>
            <a:srgbClr val="FF99FF"/>
          </a:solidFill>
          <a:ln w="57150">
            <a:solidFill>
              <a:srgbClr val="FF66FF"/>
            </a:solidFill>
            <a:prstDash val="dash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Муниципальных программах</a:t>
            </a:r>
          </a:p>
        </p:txBody>
      </p:sp>
      <p:sp>
        <p:nvSpPr>
          <p:cNvPr id="31" name="Пятиугольник 16">
            <a:extLst>
              <a:ext uri="{FF2B5EF4-FFF2-40B4-BE49-F238E27FC236}">
                <a16:creationId xmlns="" xmlns:a16="http://schemas.microsoft.com/office/drawing/2014/main" id="{90CF1332-9ABA-4F90-8F45-A6D3F8E8587B}"/>
              </a:ext>
            </a:extLst>
          </p:cNvPr>
          <p:cNvSpPr/>
          <p:nvPr/>
        </p:nvSpPr>
        <p:spPr>
          <a:xfrm>
            <a:off x="2845408" y="4489781"/>
            <a:ext cx="516995" cy="191830"/>
          </a:xfrm>
          <a:prstGeom prst="homePlate">
            <a:avLst/>
          </a:prstGeom>
          <a:solidFill>
            <a:srgbClr val="CCFF66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Bookman Old Style" panose="02050604050505020204" pitchFamily="18" charset="0"/>
            </a:endParaRPr>
          </a:p>
        </p:txBody>
      </p:sp>
      <p:sp>
        <p:nvSpPr>
          <p:cNvPr id="25" name="Пятиугольник 18">
            <a:extLst>
              <a:ext uri="{FF2B5EF4-FFF2-40B4-BE49-F238E27FC236}">
                <a16:creationId xmlns="" xmlns:a16="http://schemas.microsoft.com/office/drawing/2014/main" id="{F96C2467-16AD-40EB-BFB7-0EEB1EB8817C}"/>
              </a:ext>
            </a:extLst>
          </p:cNvPr>
          <p:cNvSpPr/>
          <p:nvPr/>
        </p:nvSpPr>
        <p:spPr>
          <a:xfrm>
            <a:off x="3725856" y="2611583"/>
            <a:ext cx="766233" cy="191829"/>
          </a:xfrm>
          <a:prstGeom prst="homePlate">
            <a:avLst/>
          </a:prstGeom>
          <a:solidFill>
            <a:srgbClr val="CCFF66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Bookman Old Style" panose="020506040505050202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511E65E8-6835-4232-A14D-67211426CAAF}"/>
              </a:ext>
            </a:extLst>
          </p:cNvPr>
          <p:cNvSpPr/>
          <p:nvPr/>
        </p:nvSpPr>
        <p:spPr>
          <a:xfrm>
            <a:off x="4492089" y="1749992"/>
            <a:ext cx="2928958" cy="1911112"/>
          </a:xfrm>
          <a:prstGeom prst="rect">
            <a:avLst/>
          </a:prstGeom>
          <a:solidFill>
            <a:srgbClr val="00CC66"/>
          </a:solidFill>
          <a:ln w="57150">
            <a:solidFill>
              <a:srgbClr val="00CC66"/>
            </a:solidFill>
            <a:prstDash val="dashDot"/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Основных направлениях бюджетной и налоговой политики Александровского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района 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5" name="Пятиугольник 18">
            <a:extLst>
              <a:ext uri="{FF2B5EF4-FFF2-40B4-BE49-F238E27FC236}">
                <a16:creationId xmlns="" xmlns:a16="http://schemas.microsoft.com/office/drawing/2014/main" id="{A81DE8E5-2ED3-4BF8-825F-6A06B09A21EC}"/>
              </a:ext>
            </a:extLst>
          </p:cNvPr>
          <p:cNvSpPr/>
          <p:nvPr/>
        </p:nvSpPr>
        <p:spPr>
          <a:xfrm>
            <a:off x="7495340" y="2609633"/>
            <a:ext cx="766233" cy="191829"/>
          </a:xfrm>
          <a:prstGeom prst="homePlate">
            <a:avLst/>
          </a:prstGeom>
          <a:solidFill>
            <a:srgbClr val="CCFF66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Bookman Old Style" panose="02050604050505020204" pitchFamily="18" charset="0"/>
            </a:endParaRPr>
          </a:p>
        </p:txBody>
      </p:sp>
      <p:sp>
        <p:nvSpPr>
          <p:cNvPr id="36" name="Пятиугольник 16">
            <a:extLst>
              <a:ext uri="{FF2B5EF4-FFF2-40B4-BE49-F238E27FC236}">
                <a16:creationId xmlns="" xmlns:a16="http://schemas.microsoft.com/office/drawing/2014/main" id="{07675607-A5A3-497D-AAD9-BF8E89E68153}"/>
              </a:ext>
            </a:extLst>
          </p:cNvPr>
          <p:cNvSpPr/>
          <p:nvPr/>
        </p:nvSpPr>
        <p:spPr>
          <a:xfrm>
            <a:off x="5686626" y="4517684"/>
            <a:ext cx="768351" cy="191830"/>
          </a:xfrm>
          <a:prstGeom prst="homePlate">
            <a:avLst/>
          </a:prstGeom>
          <a:solidFill>
            <a:srgbClr val="CCFF66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Bookman Old Style" panose="02050604050505020204" pitchFamily="18" charset="0"/>
            </a:endParaRPr>
          </a:p>
        </p:txBody>
      </p:sp>
      <p:sp>
        <p:nvSpPr>
          <p:cNvPr id="15" name="Номер слайда 2">
            <a:extLst>
              <a:ext uri="{FF2B5EF4-FFF2-40B4-BE49-F238E27FC236}">
                <a16:creationId xmlns="" xmlns:a16="http://schemas.microsoft.com/office/drawing/2014/main" id="{99679261-64AF-4C46-B442-1217ECD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08972" y="6456623"/>
            <a:ext cx="1828800" cy="355119"/>
          </a:xfrm>
        </p:spPr>
        <p:txBody>
          <a:bodyPr>
            <a:normAutofit fontScale="850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50133" y="232992"/>
            <a:ext cx="7210299" cy="7477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 бюджет  Александровского  района </a:t>
            </a:r>
          </a:p>
        </p:txBody>
      </p:sp>
      <p:sp>
        <p:nvSpPr>
          <p:cNvPr id="7" name="Овал 6"/>
          <p:cNvSpPr/>
          <p:nvPr/>
        </p:nvSpPr>
        <p:spPr>
          <a:xfrm>
            <a:off x="214282" y="2492896"/>
            <a:ext cx="2071702" cy="2000264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сельских поселений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57950" y="2276872"/>
            <a:ext cx="2786050" cy="2857520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</a:t>
            </a:r>
          </a:p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05857" y="1412776"/>
            <a:ext cx="40861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Александровский сельсовет</a:t>
            </a:r>
          </a:p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Георгиевский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Добринский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Ждановский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Зеленорощинский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Каликинский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Марксовский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Новомихайловский сельсовет</a:t>
            </a:r>
          </a:p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Романовский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Султакаевский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Тукаевский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Хортицкий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Чебоксаровский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Яфаровский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</p:txBody>
      </p:sp>
      <p:sp>
        <p:nvSpPr>
          <p:cNvPr id="34818" name="AutoShape 2" descr="data:image/png;base64,iVBORw0KGgoAAAANSUhEUgAAAGIAAABJCAYAAADGzvP7AAAgAElEQVR4nO26Z3Sc13nvO5SUOOcktiSXlJPE7US2LKvrnnPWzclZ93646651cnKsRIkTJ66yHRXLKpYosRMEC0D0MhgAMxhM7xXTC6YCmAIMOgYzmBn0ThAkKEqUZZHU734ACZKmbEu2ZF2vpQ+/tebd5b+f533m3Xu/z34F8vE5PuLDRZOdR6CcmOMjPlx0k/MIVBOzfMSHi35yDoEmO8vvCoqBIWS9IVpMEmR9SeSJHhQDo3RGvHTGoygGRpCnUnSE3HRGvEhjETTZWTr8FuTJFNJIN51hD4rMOMqBQaSRAB1BB4r+DB3hAPJUGnmiF3m6n46Qj86ID0V/BmVmFHkqgzw9iCY7S2csSGc8hjTsRZ5M0tnTg3JwDEV/Px3dXpSDo8gTySv9B1CkB1AMDKMYGKIjaEOWSN7glyE3h0CXneV3BZGhGbFLSZP8JHXNL9Ksa6bNpqTN0k57l4rKym8hMjbTID6A2KFBnhhCOzxGs7ScFpMSsceIUHWUdredDpcBTbZIq7WTBskh6tsP0WaVcLLqccROLW02Na0mIQ2SvTR2HEYS8NAkq0I3MYPYbaDdKafVLEFk7kSobaRZdZwmWTn1on2ILGLarJ20mqXUNT1PregFhEYxdeLDtDsNN/llys0hMEzOYpic5aDfxAtu6a+kU9KKt1aEp6Z1B29NK97atm2uXFudIa5qv5/ox6foDNhQDwyjSidQxPx0uI1I3EY0g+NoMkPIIx60Q+PoxorIoz46/QakfheaoTE0mWE0w1m0Q+PoJ0u0WzvQDo0iiwTRZIZR9/cj7lIgtstRxMOo0mk0Q2Poxks7NmiGx9EOj6OIBVGnkij7+tAOj6PJZJCFvWiGxtEMDKKMd6POjKAdzaLODG2PPzR+k0+W/BwC4+QsxslZ7m77OruaH0YgeohdLQ//Qlof+XNWdt3JiuBOlgWf3GFF8ClWBJ/auQ69WMZV7Q8C/egE+tFJdEOjGLMz6IbGrpRnMYwXMUwU0I/m0Y9Ooh+ZxDBewDCWxzA+hXYgs319lYkC+rH8lfrtMuPkLNrBQfRjeXTD49v9BkfQX/mtH5u6rq5wA7qhEfRjOQxjefRjUzt6vwhrfg6BOTeDOTfD3e2PsUv0AILW+xGIHnhHvth8H7J//hz5O/+ENcHtrAo+wargEywLbmflyu+rRF46zFXtD4J2Yy0ibSOtyjIaW/cgD/swT04jNovQDw7T4VAgtnYgNrciMbcgVBxDbJcisbdRW/0tRJoGhIpjtFlFtOmqaFZWUifag8QuRqis2h7D1Exzx17aDM1IuranqnaDEEmXnOrq79BuFtHQ/DTNsnKEqkraTY2IdA00NHwXkaae+pYf06wV0iQ98kt9sednEVhzM1hzM3xF/I/bgRA9xC7RIzdxW/MjVIm/RFJ9N6nH/hOrgjtYE9zBiuBOVgWf3Lm+SnR3GVe1Pwi0PX7UsQDKoBlNTwi5z4Q1N4M64kTfP4A+FUcd70YTdaMKu9EPpNH2dqPtiyJzytH2xdEP9KOOeVAG7WhTye02iRj6gX6suRn0A/3oUnHkXgPavij6gX5UARO6ZC/qnii6ZBxlwIi6J3ytb38CXSKCpjeGcWQIVSyIrj/9S31xTM0isOVnsOVnuGcnEA9wW9ODfKH+Pn5P+AiClofZJXqEW4X38XjrVwiJ/zO5e/6UZcEdLAnuYHHX7WTu/lOyn/4Ma4Lbr7AdiKvavw3UIRum4bHf6pjvF86pWQRd+Rm6rgvELa0P8Ljwq/SKv8Q/tt6NQPTwlafiIR47cRdx8b0M/NmfsCS4kzXBnUz85WfoFX+F0JG7KP7hHaxeCUR8dxlXtT9o7OMjtKkqkejq6LCIUPptdJoakDsUiDoPI3fKELY8h9TUjNyloanpGayTM3RaRbQbmlEFLMjsrUj09XQ6dYgNjajCDrTdDjptImRuOWLNCaT2TkSy4yhcSmQuKVKzGIVXi9TegbxLgtKjocPcTqe1DU3U/67tdxdmETinZnBOzfDVK4HY1fogL4u+RFD6BQKqu7j7+Fe5Rfgwt4jup1FxFznXF8n+tz9hVXAnmU9/muChL5CQ3kXvk59l9g/uZPlKIHp2l3FV+wMnV0TeJUHl0qL06VA4pUg0VUg0tcgccjQBEzKrGFMijD7uR2powj45gz7uQxWwILe1YUpG0YadqPxmlF4TKr8OiaYWpUeDLtaFPu5D1qVA7lCiDXWhizuRqCtQ+m3oYl7UHhW6UBfGVAqlU4YhEX/X9nsLswhchWlchemdQAhE93Nby3/hf9Tdj7LuLiLSu/h281f4mPBh7Lq/Imf9PMP/83Ok7v0TepvuJim+l9B//VPmb91+GlaurBE9Lx/mqvZvlxK2oRTOfBHXVOld9XFkszeXX99/qoR1MPXuxn8P417FV5xB4ClM47k+EK0PIhDdzy2t9/P/1HyVlPwu3O0P8FePP8Eff72C//f7T/OXf3eUH/7kX+jtvJfe73+WhVvuYFHwCZYFd+ws2r0vH+aq9m+HElqPAq1PSZv0IBqfDn23HZ1PibG3G7VHg86nxtTjQW4RYe4LoA+7MKeiGGM2tEETupADjd+ApzCNyiZEH3WjtLUhNzchUVdi6nGjD9lQu1ToYx70QT3abhuGiBNzsht9uAuFpQF9NPCebA8UZxD4itP4itPcK7m2axKIHuaWlgf4vaaH2d96Lw9862Vu+3sFt/yDmt//XxJueVTHbY+qeeJf/42pP/oE87fczvrP7Zr6Xj7MVe3fDlPIDfUobS3ITc1INCdROztpFz+HwtZJm/hlFKZGVI4WGqq/S6e+hg5tHTJjNXJjJRJlOZ2mNqSGRnyFAnJDDcouIRLFMWS6OhSmZjq1lUh19YiEzyC3S1BYhSisLShs7Ui1lWgCejo0x9GH7O/J9u7SDIJAcZpAcZp7xY/xcNO9fL7xHv6w/n7+su4BHq7/Mv+76qvc+egRfv9/tfJX35HzN0+J+djXZNzymJJH/8f3yH32U+Q+/UlKv/9x5m79FMVPfprCxz9J8pUyrmp/GDgGk++DzhSOoYEP3NZQaQZBsFQiWCrx162P0t1xF1HZF4ir72bQ+HnmXF+is+a/c9s/dHLb11Q8fdKIwdrF57/exO/9rZTbv9ZAWHk/SdmX6Wu8j4GGL9LTchex7/05iT3lXNV+P3ENp3ANp/GMDeIZSeMZG8KRSeIe6cczPox3bBjP+BCuwV5MAS3OTA/2VATnQBR7IoA3O4FnfPg6huhKdmOJuwmWSlijNtzDaSxxN/ZEEGvcg63HhWdsCM/YEP5CEUvMid6rwjM+hHskhSVswTM2jLXXjyPdjWOgF1vcgXO4H2emF1uPE8/oADqPmkCxeJNPkekZBKFSiVCpxCOtf0+7+F7E0rsoF32Vxqa78Es/h176X/m9rynY9fdKPv5oC//3jyR87Gsybv0HFXc+2khU8lnS4i8SLv88AzWfI9n0RaKPf570K4e5qv1+ojRWIVYcxejpxOCXI5XvR9x5hHbZIfR+JUaPkk7VYRSGYxh8SmSGJqSKoxh8WnTOJsSSvSjMjShMDcg1h+lQVaKy1CE3NBAqFdB2tdIpP0i7eA8KYw1yYzVaaysyZRkdsoN4JifRdonQueQodCdQWhvQ2NtpbXkerV2M2taI0lCF3qtBZa5F6xCjtbXSqSyjrX033nz+Jp+i09MIItMlItMl7m9/jP/Y+CC3tjzIraKHuE10H7cJ7+eRmge469/2cdujCm79WxG3fa2D2/62ndv+XsHX//bfKH3mM8z8wR3M3fIJlnfdTumPPsXMf/gM6T0HuKr9fhKcHCU4OYqjz02okCeYHcE3kiY4OYo3E8HcbSSQHSYwkdmuG03jHujBP5YhMDGIo9dNILut4Ur58I1mCEwME5wcJTJdxOiR0j05ijMZ3Cn39IfpnhwlmB0hXCxs2zAxhH98iOBkBoNbTmgqi3sghm8ojm8kjTsdxD8+TGAsg6c/RHBylMDEMOFS8Saf4jPTCKLTJaLTJe4T/xO7Wu5H0HofgtaHELQ8xJ0NDyBt/AqOpgf5wUuP8bG/a+P3HlVxx/+u58jB/0mg6QF6//tfsCq4gxXB7Ve4gxXBJ+l/5RBXtd8vguODeDMRjB4FockRghNDBEbTREsFAqNpfEO9BLNjhPNZotMlwlOThPMTBMYGiE6X8PYHsUVsWHxyXOkoloAWT38Io1dJtFQiOD5AKDdGcGKY0OQw3dlRIsUc4XyWSLGwrTc1SffEEOGpHNHSFL6hXkK5CfzDKbonBgnns9sU8gTHh3Y0w4U84alJ3EkfvpHMDX71zEwjiM+UiM+UuF/y2LVdU8vD3Cp8hP3199Ar/QIe6d38de39KJr+Gm3L/4Xna3eT2H0XKc1/JtzyJSY+98mdF7mrDOw5zFXt94NYYRSduYH21t3oLM2YPAoMbjFy6fN0yI7iSQfRmRvR2ZuRayuJz5RQ64+j0pXTLnyGcLFEcKQXe9SB2avC7JVjCWjxJr3IFYeJlYoYXWKMTgk6awsmjxSLW0Eg40Ei3o1vbARrQI5CV4HB3ojWKiIymUBjqkFjEqIwNWOw1aPSlSNX7EOurUVrbkJlOIrGVIlCXYHRq0auOoTBq7zBt77ZaQS9M0V6Z4o7gbil5QE+LryPF4T3EBJ/BVHTPfx5wwP8h6b7COq+xKDyS+Tu+1Om/+AOIt/4PL2yL2Hf92Wyf/lJlndtZ16vBuKq9vvCdBFXxED3SBJn3EEgEyU0lsIZ0uLvj+CKOwiNpgkMxgiNpemdKRIaSxPIhLAHNMRLRbx9Djx9Hjw9NsITwzi61YRGU3iS/p320ewArngXBmsDFq+CWG6IQCZGdCpHaCxNaCyNN+HC1x+lpzhB90gSV5+X0FgKb8KJN+WnezRJ90gCR9SOt8+Brz+IPaAhOJK6wb6rJGenESRmiyRmizxwJRC7Wh/gReG9hNruRif9Kz7eeB+7RPdzm/BBOtWfZVx9L+Of+RSrgj9k4Zbb6flv/4k+6V1E27/M6D1/tvNEZPYe4qr2/58Ij8TwpQIE0l7CY/24o3qi2UGcUcsN7aITKTy9TroHwwSH4rijemK5UULDve+7Tem5EoLkbJHkdYEQtD7AnzfcR1ndPfxN6/3sanlo+0275SFqxF9lQHIXU3/wKZYFt7Mq+DgLt95B39NfJHrwHqb/4+07U9Tg3kNc1f6gcXQrMXa1oFXtQ6c/hsHagMktR2eux+ZuwxWzY9AeIpBJkCjlsLo7sfuU2LxSutNetNqTOAIyIpOThAaCxCZHSExPYXVJsXsV2L0yQv0+vAkfFqeE5GyRLq8UR0CJ0daMK2LEZBdisjVicbUgaXuBxMy7t79/roQgPVskPVvkwevXCOFD3Nb8ELcIr5zWiR7htuYHEDZ+mYToy+T/+NNXDobuYFlwJzO//wlm/+CTLAs+tTM1De09xFXtD5pgf4BgfwBXtxJXQIzB1kJXUIU34cbdrcTqbMFgrMQZtuGLaHFFzLhDavwJNyZLNcGEE4ujjeRMYUczlHJi88jwxkx4YzZMlmoiwzHMdiHp2QLBdID4aBybuwODuQqN5hhd7nY8UQMmu5DQQORd25+ZLyEYmCsyMFfkIfFj27umK4u1oOUBBC0P7pxH/GHjfbRL7iHacA+Tn/vjK0/EHTs7pqsnc1eTfiN7DnFV+7dJ//Qk/TNTH8rYvy5D8yUEg3MFBucKPCj5RwSi+647f7gRQcsjfKzhAST/5c+Yv/V21gQfv2GX9PMM7zvEVe2P+OUML5QQDM0XGJov8GPjEXa1fpVdLQ+wq+Whd+A+drU8iPD/+AtWBH/E8q6Ps7Jre01YFtzOkuB2lgR3sCL4OHO33UnK7eCq9kf8ckYWighG5guMzBfIzGTZ72zgUe2P35H/s+Nf+VjjI4ge+Qvyd3yW0b/7Byb++ZuM/ss3Gf3GNxn9xrcZ/ca3yXz7ByT0Gq7qfsSvZmyhiGBsocC7Yn6K1oiWmq/9DYMDiXfX5yPeFROLRQTjCwXeC91xz3tq/xG/muxiEUF2cYqP+HDJLRUQ5JamyC1NUSiEmC6Ff01+k77bzPyO8pv4XCiEyS1NMbVcQJBfmiK/NMXWghe20u+Kt0718uap3nfd/v3mzdUo66XAhzb++8WZmS7Gc2EKS1MICst5Cst5zr2HQDi1JzFrahiMyEh3d2KWHufc6o2Bmc0Y6NLV09/dQSokZzwuJ2oXYtHWMzNkJmBvJeZoItXdSb7fzGivkpE+HdNDFgb97fR6JfRHlcR9HTeNL6l7kR6fGLe+hqVsF3p5NcVhC6/NekhENEwPWxkMSxkItBNwSQhbG1ia8t2gcel0jJC1hUxETjKkYCgioz8iJekRE3R1MDNsZaBbwnBMTneXCJe+hqhTRMjVTrZXwXCv/ka7zqbwGmpJ+iX0BTrpcTbRH+ok0S1nLKHDoz7BeNqA3y5iesjK9JCVzYKOoYSI4vIUgtJyntJ7CMSl03GE1S8hFZURcoro6Wqmet+/s7oQv6HdcLCTZFCKRVmB19aMouUAFtF+nn/+cXw2IcmghPLd36HHL0HWdAhl2z6MmlrULfvRNO5B0rAfq7YWvaLqJhu8+mq8+pNoJOWYFZUEbG00VfwIjWgfhw4+i0FeRXv1c2hb9lPIedGLyxnuu/HGXTwVovrw87gMdTgNjYQcLSR9TUgb9uI1tqCVViCs+DEK0QG89lb6AlL6uhqoOPES2rb9mFV1NwUi1S3DranCZWqg6djTmDorKHv5B9jVldSUPUlN5W7qTuzG1FGO1yJks6BlOCFiejmPYHolz/TKOwfi7TNJ3j6bujEQG3E2pkOsTbnfVeDWpjwf+hTwi3j7bIrLP+ffb8o7+fvqfDeXzqbYmg/dUL5Z0DKSFDGzkkcwu5Jn9kog8gkl3S4xmaCE8V4FB176LiMJPQMxNaVhAwMhOfkBA+O9KkZ7NEym9GTTRiJ2IZMpHVNDthsGGol0ks+YiTmFzA5aMKuqKWYMTA3aWM27WRgxEXGLuXz2Wp+NvJtcv5HL1+ms5FwsTbpYzTtZGrcTcrQyN2YlFezAa2lkPutkakDPWExFJq65wYaFUQupsOKmsom0CVHlM0R8HcRcImbHHMwOmchElOSHzGSCYqYGzcR9Hazk3azm3Sxnu5joVZHvN7K13LOj9+ZyN25TE6VBE5MDZhLeVsZ7VfgtTUwPWRju1ZJLaRgMyxiIqhmNyZka3J6axpIi5lbzCOZWc8yt5nh1wYtVcYxOURmmjnKssjIMnSdoqXuFsv3PYJUdZPez38epr2E01EbZ/ufo0lbj0FbT4+vAY6jBbWq8wWG74gRd2hPsf/brdNSX01D5MnZDLW5TI7KmvXTUvshzT/4rFzau9cm4RMikx2/4py4M6THrGok46jGKj/DsD/4JnbKG0rCNuLcdRfMeHPoqXnziWxh/birz66uoqdh9Q1nQ0kCXvg6r8gS6tr04zC1YZUeZzFh55cl/QdV5FHH1Cxw5+DRl+3+EXXMSteQ4rVUvYm7dQ82RZ5nKBnf0zmaNPPH4P2NQVuE01NPjacclPYBafIzG+gOYVdV0qSvRS45ikFfSUfMTjKoaNgtaxlMtzK/mECys5li4EoiLpxNc3ExQGDByaTPJT9d7uLyZ4KfrPVzc6ONnp3p5a6OPN9d7uHg6sXN9aTPBxdN9XDyduMHhYsbExc0EP12L89bGdv3F0328dWWci6f7eGM1ztvXPRFXta6fEl+f97M2HYKtFJc2E7yxGuPSZoI3T/VeaX9Fb6Pvpt3cxY0+frrec0PZpc0Eb13x5/KZFG+sxZketnD5TJKfbfRxpuRmfbqbxaxzZ6yLV8e54uflM9fse/tMktdXYly64tulzQSvzXqYm/Rz+UySN0/18dbGNm+e6uXNtThvnU5wpqBlItXC4loOwdJajqW17UBcWA7jtTRycTPBRsnPq/NBXl2K8NpylHPzQS6sxHhtOcbpaT+vL4V5fTXG3Kidn67F2JgO8sZanDfWYlxYifH6cpTFSdeOsRM9MqI+KW+sxdgobfc/Ne1ja66brYUw5xa62ZwJMDNqZ33KzVubySt9k7y2HGVz2s/P1ns4vxy7Mk6cCysRLqzEOLcY4cJqjNMlL6dKge3+p/uYHbHx+mqct88meWM1zk/XezlV8nO66OXcYpiN67bAry+FeH01jk1xlOkxJ6en/ZydDfD6ag/Lk05+th7n7EKY5WwXry1HWS/5d+zYtiXGwnjXzpT607U4F1ZjO/pvrEQ4vxRhdsTGq4shLqz1cqagJZtqYXkth2B5bZLltUnOL3oJ2BrRSMso3/8kFuVJbOqTuExVHHzuu0irnuf4gR+h6TiJUVmBVVONx1TBnie+gVlXS9XRn6AXl2FTH+fk/ifpqDvAvj0/2jHEoa3Crq3m2EvfQiU5htvSiNvSQO2+71Fbfwhh5bPYdXVYVJWo2/biNouu9I1x4Nnvom0vo7l2P1bFCXSdFahb9qOVHMSvqUPYeJjqYz/BZ6rHZ25EJdqDWXacxvKX0KkqiHuaaD7+PKLqAxhkFdj0tfiMdVgUJ7l0xT6PoRaPqR59RzlHXvweRmUFFvVx1JITGFr3IGo+gkNXS2P5U7TWvcLxw8/hVFWg6TiBpOZF9OIynvjWP/HGFb0eZwtVR3+y479SuAeT7Cg2XRMufQ0+SxNnClom0y2srOcQrK5Psrq+HYiFUQsdLQdZL3oZiKrx6WuYm3SwUQqyPGZhYdxBwiMmFVMxN2xmfqKLsF3IYtZBOqxko+Rno+RhcbyLfMrEWuHa3n0t72RqyMpqtotUSI5TW4lDX8f0gJHSiJ3igJ75rIuNaR+jcTnL+au7uASnS0E2ij6SwQ42Sn5Ol/wsZR2cKrgI25rwmZtZmfLu1I3E5AxFlZwq+CgMGRlP6ThV9LKW95AKKdgo+bmw1M1AVL1j3+ywifmsm9G4nJi9hVRMRaFfR3HQQo+njYUxO7kBC+lAO8VBM8mgjNMlPxslP0tZJ/PDZubGnDuBXcu5WL3O/6UJG/mMkY2ZbmYGjSzmvJwpaMmlhayt5xCsn5pk/dR2IH5b28aJPuVNL1jvxMVTMUKOFs4sRn5rtv02OVvUku8Xsn4qh2B9fYL19QnOL3pI+trQdJzApqygS1WFRnocn6GGvqAMs+wwkur9SFvK0EgOouwoQ9a4l47aw8hby4g6mmiqOwBbMWT1B7CqKjh+5AWi9noayp7FoDiBVXsSdWcVsqZXkDTuxdhZiUt7grCrhb27n8Ctq6FL1wBnUyiEexjv60TachRDWzlK2THiPil26SGc5gYqDj6NVnyYl5//LkFrLbFuFT9bCXBw3zOk/GIs6hqEx5+mJ6hmKChhKKlBLTyIsvUANRUvE7bXc+Lg06R87cikFWja9qFvPUh73V7CXjFqWeUHH4iClqm0kFPrWQTra2Osr41xfsFD0icmP2AiZG8kFVRQHDSR9LWRicjID+rpNomYypgZiivIZXQUBowE9Q30BTqZTG+/U7AVRVS5h5inDa+pmfG4ks7ql3DYm0kGxCQCMuJOITFXK16LkMVxK6UhE3ZNLfkBM8WMGbbSbE77WZu0YdPU0W0R0tctIdrVgLy1DGXbEULONuJOId3OVjamHGzMR4na6uho2ou3S0wxY2IioaQ4aGdm0MzFrT7ENa/gtzQQsLUwGlcSMNchEx6gvfEAEUczPbZGcmkjpQkXm9MBFsa6PvBA5FNNrK+NI1hbHWVtdZTzC+/+DfjVhW4urMZ/QX2Kn2303VD21qle3v7Qp4IUPzvV9yHb8E6BaGR9dQzB2vIwa8vDnF94dykLttLUlD1BzN9O0NxEzCdlLC6nLyDBr6+jL6og6W+l19eOXV93QwBOZW3YTU0MRWSkglIsknJOzV/b4nE6jk1TT6+3lf6IEof6OKluGelgBxP9JtSthxiMyUmElJQGzZSGLDfYdbrk49zPrSfZhJKBiAyzspJebzvZtOmG+kLGyEhYjFl2gmRQjtvSyGBExmBcwbC/g56ImmxCzUBUTmnQTNTcQiFjJtuvJe7rJGpvJDdwY0YhaK5lJK7CZailz99B3Cuh1yMi4e8k7t3OXPRH1ZwtaMglG1hbGUGwujTI6tLgewqEseMILlMNx/c8hU1Xh7huN/LWMuoPPoleW0vjsaeIBeX0h2U39LPJy2mseoWQU0TS3UZz+VPMFsLX2pyK0N9jwNJ5FL+1nsr9j9OlaeDoviewyI9ydP8T1Fa8iElZg67tIFHPjZnZ5WwXGzPBG8pciuME3RL6w514DdX0+KQ31HebqhiNyUh6xWjFJzGoKnAa6wl2NdK4/0kOHnwGWfM+1LLjKIX76Ti5h/aGAxhUx9B0VGCUHqYvoLxBs3Lv49jVFezf/X3UkuM4TQ3YVRXYFSfQyU7i0VXjt4o4U9CQS9SztjyMYHUxw+piZjsQZ1O/xjlDinMLYc4thH5l23MLIc4vhm7ILb0T64Wbd3DnFkJc3uzl/HLsPdr3y7k+eblZ9HLx5+rfOhXjwtqvntIubSbesfxU8RfvRs8UNOT66lhdGkSwutDP6kI/5+ddWDoPY9bVk0uoifullAb0DPeoGAh2MpExMRKTMRiVE+gSsTTpYnbQSLejlam0nuG4kqhbspOaeGs9isPYSCG9nQzM9akYiKpYzDrJJnVk03pG43Im+zQsTjhJdUsYjCvodrRx6exVQ10EHG07KZCtkoewt4OxuJz5rJO4S4THWEcqLGcx6yTtb2c8ZWBl0kkhrSfiljCR0JJNXUuBn847iQc7mehTMdanxWeo5/VT2zdxdcLOcEJH1NbEVMZI3C+lOGRiJCpjbthC2CtholfJVFrH4oRz5wzm0ukeaitfIBNVMRjqINunIWBvYbRXQzZtYHbYyFBcicdUz3CPiqlBK2ylt6em3qDZS8MAAA4nSURBVFpWFzMIVubTrMynOT/vwm+qpctQz8HnvomyvRxJ8x40kqMcfuZfkcsrqTr4Q4JuCT3eduSNexEefRZFWxlWQxNj0U4UojJ+eiU10e9pouzwc9jVJ/GYmzjx8uOM9yqRS06gEe1HK62g5vC/01HzIvXHXyQVlpIKSXn68X/i1VPbNy0Xaue5F77PpSvBdaiO0Vy/H7P8OC7NCXTyarxWIRs5G2pZFXFXGz3uVqR1u6krfx656Aia1sN0CMt2AmGRldPWdBC/tYluQw2Hn/32zllKytPOz7YSyBv309HwMs//6Du4tSd58Zlvom47RHP9Ptqqn6f12DM0HP8Js8XtaXVtzMCBQ89iVFZi6ChHfOI5VJJylJLj1J98BYusjNb6Q/R42+iofxGDqpqlSRdnpjRM9lazstCPYGUuycpckvPzLi6fSXLpTJLLZ5JcPN3HUtbJUtbBpc0ElzaTXNpMcPlK/eXr2l0+k4St1A1Jv5Wci82im/OrvTtt31wNs5jz7lxv617TfPtsirc2+naegLfPJHnruh3YSs7J8qSTt04nuHw2xVtXxn5zJcRywf8Otl3T3llHJp0sZZ1cujr+dWcul88keXsrycyQbceWS5tJLm8mWco6tnNOG9dsvj4xOTVo4tLm9pgbkw62VuI/52fyhuvLZ5LbgeipYmU+jWB5to/l2T5enXcxFpMTdUvYKHp5Yy3O3FgXry2GWJnyMj9m5/XlKBdWYry9leb8QjerBS/L2S7OzocpDVl5eyvNheUwZ+ZCGCSHWJzysZxzcX4xxKmCl3y/kddXomxMB7iwsp0cXM65dn5fWInx2lKU2RErb20mubjRw1rRR2HAwGrBx9nZbtZyTl5dDPPmRoJXF4Lk+w2cKvk4txRlKetgbszGwoSD84sRLp5JXUlURmErzUbBw1LOzeqkgwtrPSznXJwquDm3EGJ+3MFriyFOlQJcWI3y2mKI15ejvLYU4VQpwOmSl7kxO3MTXby+FOH11R62ZjwoxUfZWoywlndzcbOP4pBley1c6GZrfvseFQYMLOdcnJ7thq30jp9nptRMxk+yPJdEsDzTy/JML6/OO3EZa3hjNY5TW4VLX4uo+kU81iZ8tiakdc9zct+zCGv38rOtNJEuIX67EL+5HnN7GT9+8ttc3EoTsDTg0lVjlh+n6uAPqTr+IjZ9LeP+FsyykzTU7UElPYFTexLhsaepKH8OpfgoGukJNC37MMiOs+ffH2N+OkK4q5kubQ1OfTUOVSUWdTV2RSUG4Yu0NJUT6mqhS1eNS19Ll6IMp6WFkLmGeJeQY/ueZn2ph2hXM3UnXoStNCFbE35LE3ZlBU1HnsKsrKQn2Imi4SfYVCdpbthPc80+7Kqj2KVHaDz6HA31R3Doa+nSVTOX0RFwC6k+9DQxr5rh7lY8uhramg5jkB3DKD5IXd1BQpY6nv7h19F1HEHaWoZDV023vZ62hoOwlUbesAezqnY7ELFKlmf7ECxNx1majvPqvJPNood0RMlUSsvypItEUIpHX43D0MBwREZp0MrmTIDLW2ncupPYNVWsFH3MDVlYyXu5vJVmPedkerSL8V4lZ+e76QtKWRizkkvp2Sj5Wcm7GU1uL56nix4SgQ5OlfxszgRYzbs5lXexPOHgwqkE5+eDjKeMbM4G2JwJsDzpxK44wWreRY9PyuZMgM3ZAEvjNhYm3QyGO1kveDk3F2B50s2bp5OsT7nZmN5Od2/ObOtY5cfYmAmQDsvJJTXkEwrM2kZWcg7GEnrYSrKec3K65Gcx62RywEw+pWW94OXsQjerORdnZsNc2uylPyzn9HSA8R4lYYcQp6aCbL+Ntcku5sfsDPao2ZwJsJK177zDrObdbM4EODOlJhurYGmmF8FSKcpSKcqrc04WRi1k+83v6/bwd5n1opfzcwHOv4vt66/DmSk12egJlqbjCBYLERYLEV6dc2JTHsNpbqS27Cl0sgq6bQ04DbXUHngCrbaWhqNPoeo4RmdbGdq2Qygb96GTHsOmrcWtr0EnOc6b1y2MbKWZiskQVe/Faa7Hpq3BLj9B2FJNt7UFlfwEVSdewqE9id9cT39URePRJxlOWm4yuktxFIviKDUVe7HKjqLuvPnrDo/2JHZtLTWHfoBeVkUqrOD4nu/SE5BRd/ApGmpeRi45gbbtMMbW/Yjr92NUVlFftfcdb5TfVINetA+jvo7mugO4dFXoJQfZ/ew3kQj3IxEdQnj8OWyqSkzKaqydxxC3HHlHLa+xFp+pHnHjXrq01UQ9Ys5MqZmIHGOxGEOwMBViYSrEq3MOxnuUZOJqel0t+O0tyIT70EiOEtDXM9CrIulrZzHvYXrYQmnQwkioA4ehnskBE6cLLjzm5pu+ilgZszHVb8KmqSIRkhFzCMn2qTBIyzGraumPqej1iOjv7qQ/qiRgqqU47LhB47U5N9KWMuorXiA3YGYipb8pvcFWmukhC6WMEZ+hmring3RYQdzZwlivgsmEjp5gJ5MDpu0D/WAbfd7tVENuwPSOCb7pYQun8w56glKClno6mg6iFR+h2yFipEfFeFrHUExNcUBPwNpEJqKkOGiiPyy/Seu1pTCFjJnpYQuDoQ7GUwY28yomwkdZLEQQzOeDzOeDvDrneMdIvl9cPJ3gwnKY2XHnhzLNvLXxwX2d+LNTvdcSnWdTXNpMcm4x/Cv7beZVjIfKWZgKIZib9DM36efVWQcpXzsRtxivroo+nxiXsZ7RHhVRXweRribijiaivg7UbWX0+ST0+juJOYVEHa24jA1M9psoZkxk+9SEHS249bVsLV/L0ipb9tLbLSFgbKDb1c5Yj4Ien5igoZawX0qkq4n+sAyLupqIvZ780LV/6Uy/DrdFeJ0jKdy6k4TtQpyGBnL9JgoZE3FHM902IVZtLVMDJvJJNU5tNVGXGLXk2A03Ih0Qk+nR0CU/isfSQtQjufbHORXHrammNyIn26PEY6zHpKyk19dGtt+Ivu0gibCCHr8Uv7aSiPdaXu1MyU115Qv0BqUETHWEbELc5kYiDhExdztDESkjfTo28yrGusuYz3UjmM16mc16OTfbRSYsZyAsp7PhFcyycg7ve5K2hleQig5jU55gZkBHOtzJkZd/gEx4mHbhQXr8HZjFhzi87ym6tNV06erRS8rpNlVzYPf3WZu99s8I2RqJelqpOvA0Fk0dnU2vIG8to73iOVSKk1Ts/wFDCSMDERni2heIeTp3+g4HWjla/sJ12dwUmXAnxtYy9NLj+CwNGOQnsSmO0eOT0R+RYRCX4TdUo5MeQ95yBLuuYUfv8pk+RNUv0d7wCr2uZjqE5Vi19Tv1lzZ6qT/0NGZjAzrxEdJBGQMRGW1Vz2GQHyNiaUQhOUp7Sxk68REy101Hs0N6Th5/AX9XM6aOY4irXsakriJgacCkqkElfAWnRchmXslo8DBzkwEEM+NuZsbdnJu99u/bKF47xjy/GOb8u3jM3jNnU6wXvLz6QWi/C94+m+D8UvQ38u3N9TgXN5PvWLd2XbJvs+jbOcu+cWpSMhI4xGzWh2B6zMn0mJNzs3bG4nJSYSV9bhHTGSMuczPz4w5OTznJZUyM96kZ71EzFFcT6BLx9pkk82M2JnpU+KzN5PsNjPTpCNvqGU/o6PVLr6RJtmErzam8k0S3HH37fhymJuYGjYwm9YwnNUz2m0gF2vGZ6hhPanBoaslnjAz3alnKOsjGlcyPdTHZb2CkT0+fW8RAWLazP18Y72Io0snsSBfFIQO5jIV0UEyfp5W+YAfjPWqG41pi3u30eSYooc8nIRHsZLxXsf1RgL+T7ICRtLeVibSeuE96g/1pfzulkS5+uuTn8CvfJxXRkPK3s1YK4NFVMZbSUxzQM9qnIexuJ+poIhWUbb+PJDXkMhbGelWMJ/XbgfAfYGbcg6A40kVxpItzM3Z63O30uFtQCg9iatvPD//93xCdfIETe7+PSVvHcFRCffmzZHosxDxtsJVC3vgKI90SFO1HkHccx6qtZc+Tj1Ff8ROOHHoGq+IE+s5K9j/3z2T6DKR8baglx/EYqnEa6xCVP8lLLzxOZdkzqGUVaNoPE7Y1spq3871vPEprwx5ahQfprN9N+/HnqDv2E/TqaqzqGuKednzGWpzG7S8MncpjDPeoEZ18BaX4AOLmw2jFZcz0q0lFOmk49hzShsM01u6HrTQ9njaCpjp08gqElT/GIK1gz1PfQC4po/Ho01SUP8tzT38H55Uv/dhKU3vo33FZRVyY96IWl1N19Hk6hfuxysvZ98K3sGlqeeHpf0UvPcqel35IyNNGoquZlrp9dOmqcJubaa18HrdZyGZOybBvP6UxF4LCsJXCsJVzM/Zf6/GcG7Nxtujm1d/gpefiRozN2d98ipobs73nPgvjN29bX1sI8Ppa3zuei/wi1gseLm/2slEKvus+mzklQ969FEccCKYGzUwNmjk3Y2M152BuwsnciIXXVmLMjtp5bTm6/WXblIvXVmKUBi2cLnk5PRNkduzXC95HbHM6p2DQs4fCsB1BPmMknzGyNWMjbBcStAlxqE5Se+gJLKoqnKYW4t52hCefpbXqeUbSFpyGOjya4zRU7+G1tZ4P3aHfVU7nFAy6X2ZqyIog168n169na9rG2bkgZ+e6scqPc3Y+xGBcTSljwGVsZGbQyNKki/7Q9mnV/LiDVEj2nh7fj7g5EBnnbvIZM4JsSks2pWVhuIP1cSnrY2LWx8SsjbXv/P6ID4bpnnIGHC+S6zcimEiqmUiqmUioyHgOMuDcTb9jmwHnR3zQZLxlTKb1CMYTSj7iwyWb0iEY65XzER8uE0kN/x9UELHW0aZVT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1043608" cy="125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707904" y="638132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43608" y="116632"/>
            <a:ext cx="7992888" cy="8197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Основные направления налоговой политики Александровского района</a:t>
            </a:r>
          </a:p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на 2020-2022 годы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7718735"/>
              </p:ext>
            </p:extLst>
          </p:nvPr>
        </p:nvGraphicFramePr>
        <p:xfrm>
          <a:off x="323528" y="1124744"/>
          <a:ext cx="8376931" cy="5317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51920" y="649287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234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99592" y="116633"/>
            <a:ext cx="8244408" cy="8120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Основные направления бюджетной политики Александровского района</a:t>
            </a:r>
          </a:p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на 2020-2022 годы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16937424"/>
              </p:ext>
            </p:extLst>
          </p:nvPr>
        </p:nvGraphicFramePr>
        <p:xfrm>
          <a:off x="413651" y="1135822"/>
          <a:ext cx="8286808" cy="5086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234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7772080</TotalTime>
  <Words>5059</Words>
  <Application>Microsoft Office PowerPoint</Application>
  <PresentationFormat>Экран (4:3)</PresentationFormat>
  <Paragraphs>1523</Paragraphs>
  <Slides>58</Slides>
  <Notes>26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0" baseType="lpstr">
      <vt:lpstr>Воздушный поток</vt:lpstr>
      <vt:lpstr>Лист</vt:lpstr>
      <vt:lpstr>Презентация PowerPoint</vt:lpstr>
      <vt:lpstr>Презентация PowerPoint</vt:lpstr>
      <vt:lpstr>Основные понятия</vt:lpstr>
      <vt:lpstr>Презентация PowerPoint</vt:lpstr>
      <vt:lpstr>Стадии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 Александровский район</vt:lpstr>
      <vt:lpstr>Презентация PowerPoint</vt:lpstr>
      <vt:lpstr>МО Александровский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Налоги уплачиваемые жителями  Александровского района в областной и местный бюджеты  </vt:lpstr>
      <vt:lpstr>Динамика поступления доходов районного бюджета (тыс. руб.)</vt:lpstr>
      <vt:lpstr>Структура доходов муниципального образования  Александровский район  на 2020-2022 годы в разрезе основных видов (тыс. руб.)</vt:lpstr>
      <vt:lpstr>Структура налоговых и неналоговых доходов Александровского района</vt:lpstr>
      <vt:lpstr>Налоговые доходы бюджета Александровского района (тыс. руб.)</vt:lpstr>
      <vt:lpstr>Неналоговые доходы Александровского района (тыс. руб.)</vt:lpstr>
      <vt:lpstr>Презентация PowerPoint</vt:lpstr>
      <vt:lpstr>Презентация PowerPoint</vt:lpstr>
      <vt:lpstr>Презентация PowerPoint</vt:lpstr>
      <vt:lpstr>Ведомственная структура расходов бюджета  Александровского района                                                                                            (тыс. рублей) </vt:lpstr>
      <vt:lpstr>Структура расходов бюджета на 2020 год</vt:lpstr>
      <vt:lpstr>Структура расходов бюджета на 2019-2022годы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 бюджета Александровского района на социальную политику, тыс.рублей</vt:lpstr>
      <vt:lpstr>Презентация PowerPoint</vt:lpstr>
      <vt:lpstr>Презентация PowerPoint</vt:lpstr>
      <vt:lpstr>Распределение бюджетных ассигнований по муниципальным программам муниципального образования  Александровский район на 2020 год                                                                                                                                                                                                      тыс.Руб.</vt:lpstr>
      <vt:lpstr>Структура программных и непрограммных расходов бюджета  2019– 2022 годах</vt:lpstr>
      <vt:lpstr>Муниципальные программы Александровского района  в 2020 – 2022 годах, 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Средняя заработная плата работников, поименованных в указах Президента от 07.05.2012 г.</vt:lpstr>
      <vt:lpstr>Сопоставление основных параметров бюджета с другими муниципальными районами Оренбургской области                                                                                               (тыс. руб.)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динамики и структуры расходов областного бюджета Оренбургской области на образование</dc:title>
  <dc:creator>плаза</dc:creator>
  <cp:lastModifiedBy>KOMP1</cp:lastModifiedBy>
  <cp:revision>997</cp:revision>
  <cp:lastPrinted>2020-03-19T07:30:15Z</cp:lastPrinted>
  <dcterms:created xsi:type="dcterms:W3CDTF">2016-10-04T11:24:34Z</dcterms:created>
  <dcterms:modified xsi:type="dcterms:W3CDTF">2020-03-20T04:29:01Z</dcterms:modified>
</cp:coreProperties>
</file>