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1" r:id="rId2"/>
    <p:sldId id="258" r:id="rId3"/>
    <p:sldId id="259" r:id="rId4"/>
    <p:sldId id="261" r:id="rId5"/>
    <p:sldId id="282" r:id="rId6"/>
    <p:sldId id="260" r:id="rId7"/>
    <p:sldId id="283" r:id="rId8"/>
    <p:sldId id="312" r:id="rId9"/>
    <p:sldId id="313" r:id="rId10"/>
    <p:sldId id="314" r:id="rId11"/>
    <p:sldId id="284" r:id="rId12"/>
    <p:sldId id="286" r:id="rId13"/>
    <p:sldId id="315" r:id="rId14"/>
    <p:sldId id="287" r:id="rId15"/>
    <p:sldId id="302" r:id="rId16"/>
    <p:sldId id="292" r:id="rId17"/>
    <p:sldId id="299" r:id="rId18"/>
    <p:sldId id="288" r:id="rId19"/>
    <p:sldId id="285" r:id="rId20"/>
    <p:sldId id="263" r:id="rId21"/>
    <p:sldId id="262" r:id="rId22"/>
    <p:sldId id="290" r:id="rId23"/>
    <p:sldId id="293" r:id="rId24"/>
    <p:sldId id="307" r:id="rId25"/>
    <p:sldId id="310" r:id="rId26"/>
    <p:sldId id="303" r:id="rId27"/>
    <p:sldId id="304" r:id="rId28"/>
    <p:sldId id="305" r:id="rId29"/>
    <p:sldId id="306" r:id="rId30"/>
    <p:sldId id="27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60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95;&#1077;&#1090;&#1085;&#1072;&#1103;%20&#1087;&#1072;&#1083;&#1072;&#1090;&#1072;\Documents\&#1044;&#1048;&#1040;&#1043;&#1056;&#1040;&#1052;&#1052;&#1067;\&#1044;&#1080;&#1072;&#1075;&#1088;&#1072;&#1084;&#1084;&#1072;%20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95;&#1077;&#1090;&#1085;&#1072;&#1103;%20&#1087;&#1072;&#1083;&#1072;&#1090;&#1072;\Documents\&#1044;&#1048;&#1040;&#1043;&#1056;&#1040;&#1052;&#1052;&#1067;\&#1076;&#1080;&#1072;&#1075;&#1088;&#1072;&#1084;&#1084;&#1072;%20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2;&#1086;&#1085;&#1086;&#1084;&#1080;&#1082;&#1072;\Desktop\&#1057;&#1090;&#1077;&#1087;&#1072;&#1085;&#1086;&#1074;&#1072;%202013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2;&#1086;&#1085;&#1086;&#1084;&#1080;&#1082;&#1072;\Desktop\&#1057;&#1090;&#1077;&#1087;&#1072;&#1085;&#1086;&#1074;&#1072;%20201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2;&#1086;&#1085;&#1086;&#1084;&#1080;&#1082;&#1072;\Desktop\&#1057;&#1090;&#1077;&#1087;&#1072;&#1085;&#1086;&#1074;&#1072;%2020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2;&#1086;&#1085;&#1086;&#1084;&#1080;&#1082;&#1072;\Desktop\&#1057;&#1090;&#1077;&#1087;&#1072;&#1085;&#1086;&#1074;&#1072;%202013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69;&#1082;&#1086;&#1085;&#1086;&#1084;&#1080;&#1082;&#1072;\Desktop\&#1057;&#1090;&#1077;&#1087;&#1072;&#1085;&#1086;&#1074;&#1072;%202013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kretar\Documents\&#1044;&#1048;&#1040;&#1043;&#1056;&#1040;&#1052;&#1052;&#1067;\&#1044;&#1080;&#1086;&#1075;&#1088;&#1072;&#1084;&#1084;&#1072;%201.xlsx" TargetMode="External"/><Relationship Id="rId2" Type="http://schemas.openxmlformats.org/officeDocument/2006/relationships/image" Target="../media/image27.jpeg"/><Relationship Id="rId1" Type="http://schemas.openxmlformats.org/officeDocument/2006/relationships/image" Target="../media/image26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95;&#1077;&#1090;&#1085;&#1072;&#1103;%20&#1087;&#1072;&#1083;&#1072;&#1090;&#1072;\Documents\&#1044;&#1048;&#1040;&#1043;&#1056;&#1040;&#1052;&#1052;&#1067;\&#1076;&#1080;&#1072;&#1075;&#1088;&#1072;&#1084;&#1084;&#1072;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axId val="100006144"/>
        <c:axId val="102182912"/>
      </c:barChart>
      <c:catAx>
        <c:axId val="100006144"/>
        <c:scaling>
          <c:orientation val="minMax"/>
        </c:scaling>
        <c:axPos val="b"/>
        <c:tickLblPos val="nextTo"/>
        <c:crossAx val="102182912"/>
        <c:crosses val="autoZero"/>
        <c:auto val="1"/>
        <c:lblAlgn val="ctr"/>
        <c:lblOffset val="100"/>
      </c:catAx>
      <c:valAx>
        <c:axId val="102182912"/>
        <c:scaling>
          <c:orientation val="minMax"/>
        </c:scaling>
        <c:axPos val="l"/>
        <c:majorGridlines/>
        <c:numFmt formatCode="General" sourceLinked="1"/>
        <c:tickLblPos val="nextTo"/>
        <c:crossAx val="100006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30000000000000032"/>
          <c:y val="7.8840594105323583E-2"/>
          <c:w val="0.58659864391951011"/>
          <c:h val="0.89797099586369888"/>
        </c:manualLayout>
      </c:layout>
      <c:pie3DChart>
        <c:varyColors val="1"/>
        <c:ser>
          <c:idx val="0"/>
          <c:order val="0"/>
          <c:explosion val="17"/>
          <c:dLbls>
            <c:dLbl>
              <c:idx val="0"/>
              <c:layout>
                <c:manualLayout>
                  <c:x val="-5.3324439897133695E-2"/>
                  <c:y val="0.2356423064233104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доходы физических лиц; 22685; 59,4%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0.18216493528717667"/>
                  <c:y val="6.681877556003175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, взимаемый в связи с применением патентной системы налогооблажения; 205,5; 0,5%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-8.3017275573673711E-3"/>
                  <c:y val="0.131265325858561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, взимаемый в связи с применением упрощенной системы налогооблажения; 2972,80; 7,8%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5.5098541413439832E-2"/>
                  <c:y val="2.82470853933955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Единый налог на вмененный доход для отдельных видов деятельности; 2239,20; 5,9%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3.7851277521511004E-2"/>
                  <c:y val="-8.450369285234700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Единый сельскохозяйственный налог; 281,3; 0,7%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10640969018876555"/>
                  <c:y val="-0.1057034731123725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Государственная пошлина; 1022,5; 2,7%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6"/>
              <c:layout>
                <c:manualLayout>
                  <c:x val="-3.9998200673929812E-2"/>
                  <c:y val="-0.1885107733626324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использования имущества, находящегося в муниципальной собственности; 3380,5; 8,9 %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7"/>
              <c:layout>
                <c:manualLayout>
                  <c:x val="0.11252629784257029"/>
                  <c:y val="-0.1629806506744796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материальных и нематериальных активов; 504,5; 1,3%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8"/>
              <c:layout>
                <c:manualLayout>
                  <c:x val="0.22354204257482543"/>
                  <c:y val="-5.922065555759018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Платежи при пользовании природными ресурсами; 3760,5;</a:t>
                    </a:r>
                    <a:r>
                      <a:rPr lang="ru-RU" baseline="0"/>
                      <a:t> 9,9%</a:t>
                    </a:r>
                    <a:endParaRPr lang="ru-RU"/>
                  </a:p>
                </c:rich>
              </c:tx>
              <c:dLblPos val="bestFit"/>
              <c:showVal val="1"/>
              <c:showCatName val="1"/>
            </c:dLbl>
            <c:dLbl>
              <c:idx val="9"/>
              <c:layout>
                <c:manualLayout>
                  <c:x val="0.32335164696052882"/>
                  <c:y val="2.807765171294538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Штрафы, санкции, возмещение ущерба; 1092,4; 2,9%</a:t>
                    </a:r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CatName val="1"/>
            <c:showLeaderLines val="1"/>
          </c:dLbls>
          <c:cat>
            <c:strRef>
              <c:f>Лист1!$B$4:$B$13</c:f>
              <c:strCache>
                <c:ptCount val="10"/>
                <c:pt idx="0">
                  <c:v>Налог на доходы физических лиц</c:v>
                </c:pt>
                <c:pt idx="1">
                  <c:v>Налог , взимаемый в связи с применением патентной системы налогооблажения</c:v>
                </c:pt>
                <c:pt idx="2">
                  <c:v>Налог , взимаемый в связи с применением упрощенной системы налогооблажения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муниципальной собственности</c:v>
                </c:pt>
                <c:pt idx="7">
                  <c:v>Доходы от продажи материальных и нематериальных активов</c:v>
                </c:pt>
                <c:pt idx="8">
                  <c:v>Платежи при пользовании природными ресурсами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Лист1!$C$4:$C$13</c:f>
              <c:numCache>
                <c:formatCode>General</c:formatCode>
                <c:ptCount val="10"/>
                <c:pt idx="0">
                  <c:v>22685</c:v>
                </c:pt>
                <c:pt idx="1">
                  <c:v>205.5</c:v>
                </c:pt>
                <c:pt idx="2" formatCode="0.00">
                  <c:v>2972.8</c:v>
                </c:pt>
                <c:pt idx="3" formatCode="0.00">
                  <c:v>2239.1999999999998</c:v>
                </c:pt>
                <c:pt idx="4" formatCode="0.00">
                  <c:v>281.3</c:v>
                </c:pt>
                <c:pt idx="5">
                  <c:v>1022.5</c:v>
                </c:pt>
                <c:pt idx="6">
                  <c:v>3380.5</c:v>
                </c:pt>
                <c:pt idx="7">
                  <c:v>504.5</c:v>
                </c:pt>
                <c:pt idx="8">
                  <c:v>3760.5</c:v>
                </c:pt>
                <c:pt idx="9">
                  <c:v>1092.4000000000001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Лист1!$B$4:$B$13</c:f>
              <c:strCache>
                <c:ptCount val="10"/>
                <c:pt idx="0">
                  <c:v>Налог на доходы физических лиц</c:v>
                </c:pt>
                <c:pt idx="1">
                  <c:v>Налог , взимаемый в связи с применением патентной системы налогооблажения</c:v>
                </c:pt>
                <c:pt idx="2">
                  <c:v>Налог , взимаемый в связи с применением упрощенной системы налогооблажения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муниципальной собственности</c:v>
                </c:pt>
                <c:pt idx="7">
                  <c:v>Доходы от продажи материальных и нематериальных активов</c:v>
                </c:pt>
                <c:pt idx="8">
                  <c:v>Платежи при пользовании природными ресурсами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Лист1!$D$4:$D$13</c:f>
              <c:numCache>
                <c:formatCode>0.0</c:formatCode>
                <c:ptCount val="10"/>
                <c:pt idx="0">
                  <c:v>59.440678543447895</c:v>
                </c:pt>
                <c:pt idx="1">
                  <c:v>0.5</c:v>
                </c:pt>
                <c:pt idx="2">
                  <c:v>7.7895194698682806</c:v>
                </c:pt>
                <c:pt idx="3">
                  <c:v>5.867294132443841</c:v>
                </c:pt>
                <c:pt idx="4">
                  <c:v>0.7370801355200306</c:v>
                </c:pt>
                <c:pt idx="5">
                  <c:v>2.6792194758948593</c:v>
                </c:pt>
                <c:pt idx="6">
                  <c:v>8.8578009176163768</c:v>
                </c:pt>
                <c:pt idx="7">
                  <c:v>1.321922959011218</c:v>
                </c:pt>
                <c:pt idx="8">
                  <c:v>9.8535010651371326</c:v>
                </c:pt>
                <c:pt idx="9">
                  <c:v>2.862375897767798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0678432859068324"/>
          <c:y val="0.30452749857272032"/>
          <c:w val="0.62334463158994202"/>
          <c:h val="0.60892504844879292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16"/>
          <c:dLbls>
            <c:dLbl>
              <c:idx val="0"/>
              <c:layout>
                <c:manualLayout>
                  <c:x val="-0.24061810154525759"/>
                  <c:y val="-0.2195957656069049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«Общегосударственные вопросы»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37539,6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10,3 %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7.9470024856166915E-2"/>
                  <c:y val="-0.192165558019216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«Национальная оборона» 1386,8; 0,4%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0.11479028697571853"/>
                  <c:y val="-0.19164108920974668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«Национальная безопасность и правоохранительная деятельность» 1284,3; 0,35%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3.7527593818984545E-2"/>
                  <c:y val="-0.10347376201034737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«Национальная экономика»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14310,5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4,0%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2.2439451110501912E-2"/>
                  <c:y val="-3.794562408901277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«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хозяйство» 7043,1; 1,9%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3.8295081209569079E-2"/>
                  <c:y val="0.14020513849134025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Охрана окружающей среды; 60,0; 0,02%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4.8558096315628803E-2"/>
                  <c:y val="6.007333614241411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«Образование»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191094,8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52,6%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7"/>
              <c:layout>
                <c:manualLayout>
                  <c:x val="-1.4858980335414697E-2"/>
                  <c:y val="0.155353619904451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«Культура, кинематография »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40520,9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11,2%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0"/>
                  <c:y val="8.8691796008871747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«Здравоохранение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»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80,0;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0,03%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9"/>
              <c:layout>
                <c:manualLayout>
                  <c:x val="-4.856512141280353E-2"/>
                  <c:y val="-3.252032520325203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«Социальная политика»; 31569,8; 8,7%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0"/>
              <c:layout>
                <c:manualLayout>
                  <c:x val="-7.505518763796909E-2"/>
                  <c:y val="-8.600962573691592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«Физическая культура и спорт»; 7246,0; 2%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1"/>
              <c:layout>
                <c:manualLayout>
                  <c:x val="-3.5320088300220751E-2"/>
                  <c:y val="-0.1849235586128254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«Средства массовой информации»; 300,00; 0,1%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2"/>
              <c:layout>
                <c:manualLayout>
                  <c:x val="5.7394969668527022E-2"/>
                  <c:y val="-8.49427635292817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«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трансферты»; 32294,0; 9%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'Диаграмма 3'!$A$6:$A$18</c:f>
              <c:strCache>
                <c:ptCount val="13"/>
                <c:pt idx="0">
                  <c:v>«Общегосударственные вопросы»</c:v>
                </c:pt>
                <c:pt idx="1">
                  <c:v> «Национальная оборона»</c:v>
                </c:pt>
                <c:pt idx="2">
                  <c:v>«Национальная безопасность и правоохранительная деятельность»</c:v>
                </c:pt>
                <c:pt idx="3">
                  <c:v>«Национальная экономика»</c:v>
                </c:pt>
                <c:pt idx="4">
                  <c:v>«Жилищно-коммунальное хозяйство»</c:v>
                </c:pt>
                <c:pt idx="5">
                  <c:v>Охрана окружающей среды</c:v>
                </c:pt>
                <c:pt idx="6">
                  <c:v>«Образование»</c:v>
                </c:pt>
                <c:pt idx="7">
                  <c:v>«Культура, кинематография »</c:v>
                </c:pt>
                <c:pt idx="8">
                  <c:v>«Здравоохранение»</c:v>
                </c:pt>
                <c:pt idx="9">
                  <c:v>«Социальная политика»</c:v>
                </c:pt>
                <c:pt idx="10">
                  <c:v>«Физическая культура и спорт»</c:v>
                </c:pt>
                <c:pt idx="11">
                  <c:v>«Средства массовой информации»</c:v>
                </c:pt>
                <c:pt idx="12">
                  <c:v>«Межбюджетные трансферты»</c:v>
                </c:pt>
              </c:strCache>
            </c:strRef>
          </c:cat>
          <c:val>
            <c:numRef>
              <c:f>'Диаграмма 3'!$B$6:$B$18</c:f>
              <c:numCache>
                <c:formatCode>0.00</c:formatCode>
                <c:ptCount val="13"/>
                <c:pt idx="0">
                  <c:v>34363.269999999997</c:v>
                </c:pt>
                <c:pt idx="1">
                  <c:v>376.3</c:v>
                </c:pt>
                <c:pt idx="2">
                  <c:v>1087</c:v>
                </c:pt>
                <c:pt idx="3">
                  <c:v>20124.5</c:v>
                </c:pt>
                <c:pt idx="4">
                  <c:v>4336</c:v>
                </c:pt>
                <c:pt idx="5">
                  <c:v>60</c:v>
                </c:pt>
                <c:pt idx="6">
                  <c:v>186197.43</c:v>
                </c:pt>
                <c:pt idx="7">
                  <c:v>39451.800000000003</c:v>
                </c:pt>
                <c:pt idx="8">
                  <c:v>1610</c:v>
                </c:pt>
                <c:pt idx="9">
                  <c:v>31569.8</c:v>
                </c:pt>
                <c:pt idx="10">
                  <c:v>7246</c:v>
                </c:pt>
                <c:pt idx="11">
                  <c:v>300</c:v>
                </c:pt>
                <c:pt idx="12">
                  <c:v>32294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'Диаграмма 3'!$A$6:$A$18</c:f>
              <c:strCache>
                <c:ptCount val="13"/>
                <c:pt idx="0">
                  <c:v>«Общегосударственные вопросы»</c:v>
                </c:pt>
                <c:pt idx="1">
                  <c:v> «Национальная оборона»</c:v>
                </c:pt>
                <c:pt idx="2">
                  <c:v>«Национальная безопасность и правоохранительная деятельность»</c:v>
                </c:pt>
                <c:pt idx="3">
                  <c:v>«Национальная экономика»</c:v>
                </c:pt>
                <c:pt idx="4">
                  <c:v>«Жилищно-коммунальное хозяйство»</c:v>
                </c:pt>
                <c:pt idx="5">
                  <c:v>Охрана окружающей среды</c:v>
                </c:pt>
                <c:pt idx="6">
                  <c:v>«Образование»</c:v>
                </c:pt>
                <c:pt idx="7">
                  <c:v>«Культура, кинематография »</c:v>
                </c:pt>
                <c:pt idx="8">
                  <c:v>«Здравоохранение»</c:v>
                </c:pt>
                <c:pt idx="9">
                  <c:v>«Социальная политика»</c:v>
                </c:pt>
                <c:pt idx="10">
                  <c:v>«Физическая культура и спорт»</c:v>
                </c:pt>
                <c:pt idx="11">
                  <c:v>«Средства массовой информации»</c:v>
                </c:pt>
                <c:pt idx="12">
                  <c:v>«Межбюджетные трансферты»</c:v>
                </c:pt>
              </c:strCache>
            </c:strRef>
          </c:cat>
          <c:val>
            <c:numRef>
              <c:f>'Диаграмма 3'!$C$6:$C$18</c:f>
              <c:numCache>
                <c:formatCode>0.0</c:formatCode>
                <c:ptCount val="13"/>
                <c:pt idx="0">
                  <c:v>9.6</c:v>
                </c:pt>
                <c:pt idx="1">
                  <c:v>0.1</c:v>
                </c:pt>
                <c:pt idx="2">
                  <c:v>0.30000000000000032</c:v>
                </c:pt>
                <c:pt idx="3">
                  <c:v>5.6</c:v>
                </c:pt>
                <c:pt idx="4">
                  <c:v>1.2</c:v>
                </c:pt>
                <c:pt idx="5">
                  <c:v>0.1</c:v>
                </c:pt>
                <c:pt idx="6">
                  <c:v>51.9</c:v>
                </c:pt>
                <c:pt idx="7">
                  <c:v>11</c:v>
                </c:pt>
                <c:pt idx="8" formatCode="0.00">
                  <c:v>0.4</c:v>
                </c:pt>
                <c:pt idx="9">
                  <c:v>8.7000000000000011</c:v>
                </c:pt>
                <c:pt idx="10">
                  <c:v>2</c:v>
                </c:pt>
                <c:pt idx="11">
                  <c:v>0.1</c:v>
                </c:pt>
                <c:pt idx="12">
                  <c:v>9</c:v>
                </c:pt>
              </c:numCache>
            </c:numRef>
          </c:val>
        </c:ser>
      </c:pie3DChart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6642599277978335E-2"/>
          <c:y val="0.20606121585350334"/>
          <c:w val="0.74007220216606495"/>
          <c:h val="0.65757770353250622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Лист1!$A$47</c:f>
              <c:strCache>
                <c:ptCount val="1"/>
                <c:pt idx="0">
                  <c:v>I вариант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Лист1!$B$46:$F$46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Лист1!$B$47:$F$47</c:f>
              <c:numCache>
                <c:formatCode>General</c:formatCode>
                <c:ptCount val="5"/>
                <c:pt idx="0">
                  <c:v>219.6</c:v>
                </c:pt>
                <c:pt idx="1">
                  <c:v>222.6</c:v>
                </c:pt>
                <c:pt idx="2">
                  <c:v>239.5</c:v>
                </c:pt>
                <c:pt idx="3">
                  <c:v>460.8</c:v>
                </c:pt>
                <c:pt idx="4">
                  <c:v>360.9</c:v>
                </c:pt>
              </c:numCache>
            </c:numRef>
          </c:val>
        </c:ser>
        <c:ser>
          <c:idx val="1"/>
          <c:order val="1"/>
          <c:tx>
            <c:strRef>
              <c:f>Лист1!$A$48</c:f>
              <c:strCache>
                <c:ptCount val="1"/>
                <c:pt idx="0">
                  <c:v>II вариант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1.134001385347312E-2"/>
                  <c:y val="-6.0540774076487315E-2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3"/>
              <c:layout>
                <c:manualLayout>
                  <c:x val="4.3063175409059316E-3"/>
                  <c:y val="-4.3412821087204324E-2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4"/>
              <c:layout>
                <c:manualLayout>
                  <c:x val="1.9775775876186674E-2"/>
                  <c:y val="-6.1771708887112857E-2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Лист1!$B$46:$F$46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Лист1!$B$48:$F$48</c:f>
              <c:numCache>
                <c:formatCode>General</c:formatCode>
                <c:ptCount val="5"/>
                <c:pt idx="2">
                  <c:v>244.4</c:v>
                </c:pt>
                <c:pt idx="3">
                  <c:v>471</c:v>
                </c:pt>
                <c:pt idx="4">
                  <c:v>374.8</c:v>
                </c:pt>
              </c:numCache>
            </c:numRef>
          </c:val>
        </c:ser>
        <c:dLbls>
          <c:showVal val="1"/>
        </c:dLbls>
        <c:axId val="110844544"/>
        <c:axId val="110858624"/>
      </c:barChart>
      <c:catAx>
        <c:axId val="110844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0858624"/>
        <c:crosses val="autoZero"/>
        <c:auto val="1"/>
        <c:lblAlgn val="ctr"/>
        <c:lblOffset val="100"/>
        <c:tickLblSkip val="1"/>
        <c:tickMarkSkip val="1"/>
      </c:catAx>
      <c:valAx>
        <c:axId val="1108586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0844544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65703971119134"/>
          <c:y val="0.46969824226517143"/>
          <c:w val="0.13898916967509106"/>
          <c:h val="0.1303033484450807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view3D>
      <c:perspective val="30"/>
    </c:view3D>
    <c:plotArea>
      <c:layout>
        <c:manualLayout>
          <c:layoutTarget val="inner"/>
          <c:xMode val="edge"/>
          <c:yMode val="edge"/>
          <c:x val="0.11712561166447263"/>
          <c:y val="8.9607668606641766E-2"/>
          <c:w val="0.75415585058729073"/>
          <c:h val="0.828073428691236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470008</c:v>
                </c:pt>
                <c:pt idx="1">
                  <c:v>503331</c:v>
                </c:pt>
                <c:pt idx="2">
                  <c:v>542869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110901120"/>
        <c:axId val="110902656"/>
        <c:axId val="0"/>
      </c:bar3DChart>
      <c:catAx>
        <c:axId val="110901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7030A0"/>
                </a:solidFill>
              </a:defRPr>
            </a:pPr>
            <a:endParaRPr lang="ru-RU"/>
          </a:p>
        </c:txPr>
        <c:crossAx val="110902656"/>
        <c:crosses val="autoZero"/>
        <c:auto val="1"/>
        <c:lblAlgn val="ctr"/>
        <c:lblOffset val="100"/>
      </c:catAx>
      <c:valAx>
        <c:axId val="110902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7030A0"/>
                </a:solidFill>
              </a:defRPr>
            </a:pPr>
            <a:endParaRPr lang="ru-RU"/>
          </a:p>
        </c:txPr>
        <c:crossAx val="110901120"/>
        <c:crosses val="autoZero"/>
        <c:crossBetween val="between"/>
      </c:valAx>
    </c:plotArea>
    <c:plotVisOnly val="1"/>
  </c:chart>
  <c:spPr>
    <a:solidFill>
      <a:srgbClr val="00B0F0"/>
    </a:soli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22685</c:v>
                </c:pt>
                <c:pt idx="1">
                  <c:v>24762</c:v>
                </c:pt>
                <c:pt idx="2">
                  <c:v>28683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box"/>
        <c:axId val="111256320"/>
        <c:axId val="111257856"/>
        <c:axId val="0"/>
      </c:bar3DChart>
      <c:catAx>
        <c:axId val="111256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57856"/>
        <c:crosses val="autoZero"/>
        <c:auto val="1"/>
        <c:lblAlgn val="ctr"/>
        <c:lblOffset val="100"/>
      </c:catAx>
      <c:valAx>
        <c:axId val="111257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256320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6203703703703727E-2"/>
                  <c:y val="-7.9365079365079413E-3"/>
                </c:manualLayout>
              </c:layout>
              <c:showVal val="1"/>
            </c:dLbl>
            <c:dLbl>
              <c:idx val="1"/>
              <c:layout>
                <c:manualLayout>
                  <c:x val="2.0833333333333412E-2"/>
                  <c:y val="-7.2750482331543781E-17"/>
                </c:manualLayout>
              </c:layout>
              <c:showVal val="1"/>
            </c:dLbl>
            <c:dLbl>
              <c:idx val="2"/>
              <c:layout>
                <c:manualLayout>
                  <c:x val="1.388888888888902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9690.9</c:v>
                </c:pt>
                <c:pt idx="1">
                  <c:v>9698.4</c:v>
                </c:pt>
                <c:pt idx="2">
                  <c:v>9706.2999999999811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148944384"/>
        <c:axId val="148945920"/>
        <c:axId val="0"/>
      </c:bar3DChart>
      <c:catAx>
        <c:axId val="1489443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rgbClr val="C00000"/>
                </a:solidFill>
              </a:defRPr>
            </a:pPr>
            <a:endParaRPr lang="ru-RU"/>
          </a:p>
        </c:txPr>
        <c:crossAx val="148945920"/>
        <c:crosses val="autoZero"/>
        <c:auto val="1"/>
        <c:lblAlgn val="ctr"/>
        <c:lblOffset val="100"/>
      </c:catAx>
      <c:valAx>
        <c:axId val="148945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rgbClr val="C00000"/>
                </a:solidFill>
              </a:defRPr>
            </a:pPr>
            <a:endParaRPr lang="ru-RU"/>
          </a:p>
        </c:txPr>
        <c:crossAx val="148944384"/>
        <c:crosses val="autoZero"/>
        <c:crossBetween val="between"/>
      </c:valAx>
    </c:plotArea>
    <c:plotVisOnly val="1"/>
    <c:dispBlanksAs val="gap"/>
  </c:chart>
  <c:spPr>
    <a:solidFill>
      <a:srgbClr val="FFFF00"/>
    </a:solidFill>
  </c:spPr>
  <c:txPr>
    <a:bodyPr/>
    <a:lstStyle/>
    <a:p>
      <a:pPr>
        <a:defRPr>
          <a:solidFill>
            <a:srgbClr val="00B050"/>
          </a:solidFill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9298799225168943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C00000"/>
                        </a:solidFill>
                      </a:defRPr>
                    </a:pPr>
                    <a:r>
                      <a:rPr lang="en-US" sz="1600" b="1" dirty="0" smtClean="0">
                        <a:solidFill>
                          <a:srgbClr val="C00000"/>
                        </a:solidFill>
                      </a:rPr>
                      <a:t>37539,6</a:t>
                    </a:r>
                    <a:endParaRPr lang="en-US" sz="1600" b="1" dirty="0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620370370370372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C00000"/>
                        </a:solidFill>
                      </a:defRPr>
                    </a:pPr>
                    <a:r>
                      <a:rPr lang="en-US" sz="1600" b="1" dirty="0" smtClean="0">
                        <a:solidFill>
                          <a:srgbClr val="C00000"/>
                        </a:solidFill>
                      </a:rPr>
                      <a:t>33515,3</a:t>
                    </a:r>
                    <a:endParaRPr lang="en-US" sz="1600" b="1" dirty="0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0833333333333405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C00000"/>
                        </a:solidFill>
                      </a:defRPr>
                    </a:pPr>
                    <a:r>
                      <a:rPr lang="en-US" sz="1600" b="1" dirty="0" smtClean="0">
                        <a:solidFill>
                          <a:srgbClr val="C00000"/>
                        </a:solidFill>
                      </a:rPr>
                      <a:t>30437,7</a:t>
                    </a:r>
                    <a:endParaRPr lang="en-US" sz="1600" b="1" dirty="0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37539.622429999996</c:v>
                </c:pt>
                <c:pt idx="1">
                  <c:v>33515.32243</c:v>
                </c:pt>
                <c:pt idx="2">
                  <c:v>30437.722430000005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149207680"/>
        <c:axId val="149213568"/>
        <c:axId val="0"/>
      </c:bar3DChart>
      <c:catAx>
        <c:axId val="149207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49213568"/>
        <c:crosses val="autoZero"/>
        <c:auto val="1"/>
        <c:lblAlgn val="ctr"/>
        <c:lblOffset val="100"/>
      </c:catAx>
      <c:valAx>
        <c:axId val="14921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49207680"/>
        <c:crosses val="autoZero"/>
        <c:crossBetween val="between"/>
      </c:valAx>
    </c:plotArea>
    <c:plotVisOnly val="1"/>
  </c:chart>
  <c:spPr>
    <a:solidFill>
      <a:srgbClr val="92D050"/>
    </a:solidFill>
  </c:spPr>
  <c:txPr>
    <a:bodyPr/>
    <a:lstStyle/>
    <a:p>
      <a:pPr>
        <a:defRPr>
          <a:solidFill>
            <a:srgbClr val="FF0000"/>
          </a:solidFill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518518518518556E-2"/>
                  <c:y val="-3.9682539682539776E-3"/>
                </c:manualLayout>
              </c:layout>
              <c:showVal val="1"/>
            </c:dLbl>
            <c:dLbl>
              <c:idx val="2"/>
              <c:layout>
                <c:manualLayout>
                  <c:x val="2.777777777777791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3295.9</c:v>
                </c:pt>
                <c:pt idx="1">
                  <c:v>3302.4</c:v>
                </c:pt>
                <c:pt idx="2">
                  <c:v>3297.9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149293312"/>
        <c:axId val="149303296"/>
        <c:axId val="0"/>
      </c:bar3DChart>
      <c:catAx>
        <c:axId val="149293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>
                <a:solidFill>
                  <a:srgbClr val="FFC000"/>
                </a:solidFill>
              </a:defRPr>
            </a:pPr>
            <a:endParaRPr lang="ru-RU"/>
          </a:p>
        </c:txPr>
        <c:crossAx val="149303296"/>
        <c:crosses val="autoZero"/>
        <c:auto val="1"/>
        <c:lblAlgn val="ctr"/>
        <c:lblOffset val="100"/>
      </c:catAx>
      <c:valAx>
        <c:axId val="1493032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ru-RU"/>
          </a:p>
        </c:txPr>
        <c:crossAx val="149293312"/>
        <c:crosses val="autoZero"/>
        <c:crossBetween val="between"/>
      </c:valAx>
    </c:plotArea>
    <c:plotVisOnly val="1"/>
  </c:chart>
  <c:spPr>
    <a:solidFill>
      <a:srgbClr val="7030A0"/>
    </a:solidFill>
  </c:spPr>
  <c:txPr>
    <a:bodyPr/>
    <a:lstStyle/>
    <a:p>
      <a:pPr>
        <a:defRPr sz="1200">
          <a:solidFill>
            <a:srgbClr val="FF0000"/>
          </a:solidFill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083333333333341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77777777777793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7777777777777853E-2"/>
                  <c:y val="-7.2750482331543867E-17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3620.6</c:v>
                </c:pt>
                <c:pt idx="1">
                  <c:v>3582.2</c:v>
                </c:pt>
                <c:pt idx="2">
                  <c:v>3554.5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149337984"/>
        <c:axId val="149339520"/>
        <c:axId val="0"/>
      </c:bar3DChart>
      <c:catAx>
        <c:axId val="1493379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49339520"/>
        <c:crosses val="autoZero"/>
        <c:auto val="1"/>
        <c:lblAlgn val="ctr"/>
        <c:lblOffset val="100"/>
      </c:catAx>
      <c:valAx>
        <c:axId val="149339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49337984"/>
        <c:crosses val="autoZero"/>
        <c:crossBetween val="between"/>
      </c:valAx>
    </c:plotArea>
    <c:plotVisOnly val="1"/>
  </c:chart>
  <c:spPr>
    <a:solidFill>
      <a:srgbClr val="FFFF00"/>
    </a:solidFill>
  </c:spPr>
  <c:txPr>
    <a:bodyPr/>
    <a:lstStyle/>
    <a:p>
      <a:pPr>
        <a:defRPr>
          <a:solidFill>
            <a:srgbClr val="FF0000"/>
          </a:solidFill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2592592592593073E-3"/>
                  <c:y val="-7.9365079365079413E-3"/>
                </c:manualLayout>
              </c:layout>
              <c:showVal val="1"/>
            </c:dLbl>
            <c:dLbl>
              <c:idx val="1"/>
              <c:layout>
                <c:manualLayout>
                  <c:x val="2.0833333333333405E-2"/>
                  <c:y val="-7.2750482331543695E-17"/>
                </c:manualLayout>
              </c:layout>
              <c:showVal val="1"/>
            </c:dLbl>
            <c:dLbl>
              <c:idx val="2"/>
              <c:layout>
                <c:manualLayout>
                  <c:x val="1.388888888888893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33743</c:v>
                </c:pt>
                <c:pt idx="1">
                  <c:v>33797</c:v>
                </c:pt>
                <c:pt idx="2">
                  <c:v>33886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149559936"/>
        <c:axId val="149594496"/>
        <c:axId val="0"/>
      </c:bar3DChart>
      <c:catAx>
        <c:axId val="149559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rgbClr val="FFC000"/>
                </a:solidFill>
              </a:defRPr>
            </a:pPr>
            <a:endParaRPr lang="ru-RU"/>
          </a:p>
        </c:txPr>
        <c:crossAx val="149594496"/>
        <c:crosses val="autoZero"/>
        <c:auto val="1"/>
        <c:lblAlgn val="ctr"/>
        <c:lblOffset val="100"/>
      </c:catAx>
      <c:valAx>
        <c:axId val="149594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FFC000"/>
                </a:solidFill>
              </a:defRPr>
            </a:pPr>
            <a:endParaRPr lang="ru-RU"/>
          </a:p>
        </c:txPr>
        <c:crossAx val="149559936"/>
        <c:crosses val="autoZero"/>
        <c:crossBetween val="between"/>
      </c:valAx>
    </c:plotArea>
    <c:plotVisOnly val="1"/>
  </c:chart>
  <c:spPr>
    <a:solidFill>
      <a:schemeClr val="accent2"/>
    </a:solidFill>
  </c:spPr>
  <c:txPr>
    <a:bodyPr/>
    <a:lstStyle/>
    <a:p>
      <a:pPr>
        <a:defRPr sz="12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5.0000000000000114E-2"/>
                  <c:y val="-0.4629629629629720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4337765287323158E-2"/>
                  <c:y val="-0.469280643190392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Расходы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Лист1!$A$3:$A$4</c:f>
              <c:strCache>
                <c:ptCount val="2"/>
                <c:pt idx="0">
                  <c:v>доходы</c:v>
                </c:pt>
                <c:pt idx="1">
                  <c:v> расходы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80</c:v>
                </c:pt>
                <c:pt idx="1">
                  <c:v>135</c:v>
                </c:pt>
              </c:numCache>
            </c:numRef>
          </c:val>
        </c:ser>
        <c:shape val="cylinder"/>
        <c:axId val="102210944"/>
        <c:axId val="102212736"/>
        <c:axId val="0"/>
      </c:bar3DChart>
      <c:catAx>
        <c:axId val="102210944"/>
        <c:scaling>
          <c:orientation val="minMax"/>
        </c:scaling>
        <c:delete val="1"/>
        <c:axPos val="b"/>
        <c:tickLblPos val="none"/>
        <c:crossAx val="102212736"/>
        <c:crosses val="autoZero"/>
        <c:auto val="1"/>
        <c:lblAlgn val="ctr"/>
        <c:lblOffset val="100"/>
      </c:catAx>
      <c:valAx>
        <c:axId val="1022127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221094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8571741032371027E-2"/>
          <c:y val="6.0659813356663754E-2"/>
          <c:w val="0.87087270341208223"/>
          <c:h val="0.7982250656167978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.14444444444444896"/>
                  <c:y val="-1.38888888888891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4.1666666666666664E-2"/>
                  <c:y val="-8.33333333333333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расходы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Лист4!$A$4:$A$5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Лист4!$B$4:$B$5</c:f>
              <c:numCache>
                <c:formatCode>General</c:formatCode>
                <c:ptCount val="2"/>
                <c:pt idx="0">
                  <c:v>150</c:v>
                </c:pt>
                <c:pt idx="1">
                  <c:v>100</c:v>
                </c:pt>
              </c:numCache>
            </c:numRef>
          </c:val>
        </c:ser>
        <c:shape val="cylinder"/>
        <c:axId val="102195968"/>
        <c:axId val="102197504"/>
        <c:axId val="0"/>
      </c:bar3DChart>
      <c:catAx>
        <c:axId val="102195968"/>
        <c:scaling>
          <c:orientation val="minMax"/>
        </c:scaling>
        <c:delete val="1"/>
        <c:axPos val="b"/>
        <c:tickLblPos val="none"/>
        <c:crossAx val="102197504"/>
        <c:crosses val="autoZero"/>
        <c:auto val="1"/>
        <c:lblAlgn val="ctr"/>
        <c:lblOffset val="100"/>
      </c:catAx>
      <c:valAx>
        <c:axId val="1021975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219596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Валовая продукция по всем видам деятельности по полному кругу, млн. руб.</a:t>
            </a:r>
          </a:p>
        </c:rich>
      </c:tx>
      <c:layout>
        <c:manualLayout>
          <c:xMode val="edge"/>
          <c:yMode val="edge"/>
          <c:x val="0.19173922512312341"/>
          <c:y val="3.4792068705119202E-2"/>
        </c:manualLayout>
      </c:layout>
    </c:title>
    <c:plotArea>
      <c:layout>
        <c:manualLayout>
          <c:layoutTarget val="inner"/>
          <c:xMode val="edge"/>
          <c:yMode val="edge"/>
          <c:x val="0.16563105528397762"/>
          <c:y val="0.26832031505174847"/>
          <c:w val="0.77285294550830363"/>
          <c:h val="0.5767423746094089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Лист1!$A$148</c:f>
              <c:strCache>
                <c:ptCount val="1"/>
                <c:pt idx="0">
                  <c:v>I вариант</c:v>
                </c:pt>
              </c:strCache>
            </c:strRef>
          </c:tx>
          <c:dLbls>
            <c:dLbl>
              <c:idx val="2"/>
              <c:layout>
                <c:manualLayout>
                  <c:x val="-1.6051242692136397E-2"/>
                  <c:y val="5.856117563431032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3.626777901017615E-3"/>
                  <c:y val="-6.8084823726727122E-4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1760264650149538E-3"/>
                  <c:y val="8.172685421482054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Лист1!$B$145:$F$145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Лист1!$B$148:$F$148</c:f>
              <c:numCache>
                <c:formatCode>General</c:formatCode>
                <c:ptCount val="5"/>
                <c:pt idx="0">
                  <c:v>3557.69</c:v>
                </c:pt>
                <c:pt idx="1">
                  <c:v>3803.8500000000022</c:v>
                </c:pt>
                <c:pt idx="2">
                  <c:v>4195.87</c:v>
                </c:pt>
                <c:pt idx="3">
                  <c:v>4449.6000000000004</c:v>
                </c:pt>
                <c:pt idx="4">
                  <c:v>4744.18</c:v>
                </c:pt>
              </c:numCache>
            </c:numRef>
          </c:val>
        </c:ser>
        <c:ser>
          <c:idx val="1"/>
          <c:order val="1"/>
          <c:tx>
            <c:strRef>
              <c:f>Лист1!$A$149</c:f>
              <c:strCache>
                <c:ptCount val="1"/>
                <c:pt idx="0">
                  <c:v>II вариант</c:v>
                </c:pt>
              </c:strCache>
            </c:strRef>
          </c:tx>
          <c:dLbls>
            <c:dLbl>
              <c:idx val="2"/>
              <c:layout>
                <c:manualLayout>
                  <c:x val="-9.2890528167054523E-3"/>
                  <c:y val="-3.8423903694909806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0867883805696895E-5"/>
                  <c:y val="-4.528126426593248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3.4779951124380142E-2"/>
                  <c:y val="-6.220189390485733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Лист1!$B$145:$F$145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Лист1!$B$149:$F$149</c:f>
              <c:numCache>
                <c:formatCode>General</c:formatCode>
                <c:ptCount val="5"/>
                <c:pt idx="2">
                  <c:v>4231.6500000000024</c:v>
                </c:pt>
                <c:pt idx="3">
                  <c:v>4491.13</c:v>
                </c:pt>
                <c:pt idx="4">
                  <c:v>4813.17</c:v>
                </c:pt>
              </c:numCache>
            </c:numRef>
          </c:val>
        </c:ser>
        <c:dLbls>
          <c:showVal val="1"/>
        </c:dLbls>
        <c:axId val="103812480"/>
        <c:axId val="103826560"/>
      </c:barChart>
      <c:catAx>
        <c:axId val="1038124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3826560"/>
        <c:crosses val="autoZero"/>
        <c:auto val="1"/>
        <c:lblAlgn val="ctr"/>
        <c:lblOffset val="100"/>
        <c:tickLblSkip val="1"/>
        <c:tickMarkSkip val="1"/>
      </c:catAx>
      <c:valAx>
        <c:axId val="10382656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381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439718721838943"/>
          <c:y val="0.94860555073396968"/>
          <c:w val="0.4312650130741163"/>
          <c:h val="5.139444926603023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>
                <a:solidFill>
                  <a:srgbClr val="C00000"/>
                </a:solidFill>
              </a:rPr>
              <a:t>Структура экономики</a:t>
            </a:r>
          </a:p>
        </c:rich>
      </c:tx>
      <c:layout>
        <c:manualLayout>
          <c:xMode val="edge"/>
          <c:yMode val="edge"/>
          <c:x val="0.33935018050541726"/>
          <c:y val="3.3333333333333381E-2"/>
        </c:manualLayout>
      </c:layout>
    </c:title>
    <c:view3D>
      <c:perspective val="0"/>
    </c:view3D>
    <c:plotArea>
      <c:layout>
        <c:manualLayout>
          <c:layoutTarget val="inner"/>
          <c:xMode val="edge"/>
          <c:yMode val="edge"/>
          <c:x val="0"/>
          <c:y val="7.249914967343779E-2"/>
          <c:w val="0.94425941489342313"/>
          <c:h val="0.62785706655140983"/>
        </c:manualLayout>
      </c:layout>
      <c:pie3DChart>
        <c:varyColors val="1"/>
        <c:ser>
          <c:idx val="0"/>
          <c:order val="0"/>
          <c:explosion val="16"/>
          <c:dPt>
            <c:idx val="4"/>
            <c:explosion val="1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/>
                      <a:t>18,8</a:t>
                    </a:r>
                    <a:r>
                      <a:rPr lang="en-US" b="1"/>
                      <a:t>%</a:t>
                    </a:r>
                  </a:p>
                </c:rich>
              </c:tx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/>
                      <a:t>6,5</a:t>
                    </a:r>
                    <a:r>
                      <a:rPr lang="en-US" b="1"/>
                      <a:t>%</a:t>
                    </a:r>
                  </a:p>
                </c:rich>
              </c:tx>
              <c:dLblPos val="bestFit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  <a:r>
                      <a:rPr lang="ru-RU" b="1"/>
                      <a:t>,0</a:t>
                    </a:r>
                    <a:r>
                      <a:rPr lang="en-US" b="1"/>
                      <a:t>%</a:t>
                    </a:r>
                  </a:p>
                </c:rich>
              </c:tx>
              <c:dLblPos val="bestFit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0,1</a:t>
                    </a:r>
                  </a:p>
                </c:rich>
              </c:tx>
              <c:dLblPos val="bestFit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69</a:t>
                    </a:r>
                    <a:r>
                      <a:rPr lang="ru-RU" b="1"/>
                      <a:t>,6</a:t>
                    </a:r>
                    <a:endParaRPr lang="en-US" b="1"/>
                  </a:p>
                </c:rich>
              </c:tx>
              <c:dLblPos val="bestFit"/>
            </c:dLbl>
            <c:numFmt formatCode="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'[Степанова 2013.xls]Лист1'!$A$126:$A$130</c:f>
              <c:strCache>
                <c:ptCount val="5"/>
                <c:pt idx="0">
                  <c:v>Розничная торговля</c:v>
                </c:pt>
                <c:pt idx="1">
                  <c:v>Промышленность</c:v>
                </c:pt>
                <c:pt idx="2">
                  <c:v>Платные услуги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'[Степанова 2013.xls]Лист1'!$B$126:$B$130</c:f>
              <c:numCache>
                <c:formatCode>0.00</c:formatCode>
                <c:ptCount val="5"/>
                <c:pt idx="0">
                  <c:v>18.8</c:v>
                </c:pt>
                <c:pt idx="1">
                  <c:v>6.5</c:v>
                </c:pt>
                <c:pt idx="2">
                  <c:v>5</c:v>
                </c:pt>
                <c:pt idx="4">
                  <c:v>69.599999999999994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4802880579961555"/>
          <c:y val="0.63205786836137756"/>
          <c:w val="0.75090252707581262"/>
          <c:h val="0.34673283126627286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561431864343103E-2"/>
          <c:y val="3.2896124378248744E-2"/>
          <c:w val="0.90144666332114232"/>
          <c:h val="0.7995086648562367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Лист1!$A$397</c:f>
              <c:strCache>
                <c:ptCount val="1"/>
                <c:pt idx="0">
                  <c:v>I вариант</c:v>
                </c:pt>
              </c:strCache>
            </c:strRef>
          </c:tx>
          <c:dLbls>
            <c:dLbl>
              <c:idx val="2"/>
              <c:layout>
                <c:manualLayout>
                  <c:x val="-2.9568977439568694E-2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3.5482772927482441E-2"/>
                  <c:y val="-5.0549235353259548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435346615935342E-2"/>
                  <c:y val="0"/>
                </c:manualLayout>
              </c:layout>
              <c:dLblPos val="outEnd"/>
              <c:showVal val="1"/>
            </c:dLbl>
            <c:showVal val="1"/>
          </c:dLbls>
          <c:cat>
            <c:numRef>
              <c:f>Лист1!$B$396:$F$396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Лист1!$B$397:$F$397</c:f>
              <c:numCache>
                <c:formatCode>General</c:formatCode>
                <c:ptCount val="5"/>
                <c:pt idx="0">
                  <c:v>2367.4899999999998</c:v>
                </c:pt>
                <c:pt idx="1">
                  <c:v>2511.65</c:v>
                </c:pt>
                <c:pt idx="2">
                  <c:v>2800.67</c:v>
                </c:pt>
                <c:pt idx="3">
                  <c:v>2950.7</c:v>
                </c:pt>
                <c:pt idx="4">
                  <c:v>3138.2799999999997</c:v>
                </c:pt>
              </c:numCache>
            </c:numRef>
          </c:val>
        </c:ser>
        <c:ser>
          <c:idx val="1"/>
          <c:order val="1"/>
          <c:tx>
            <c:strRef>
              <c:f>Лист1!$A$398</c:f>
              <c:strCache>
                <c:ptCount val="1"/>
                <c:pt idx="0">
                  <c:v>II вариант</c:v>
                </c:pt>
              </c:strCache>
            </c:strRef>
          </c:tx>
          <c:dLbls>
            <c:dLbl>
              <c:idx val="2"/>
              <c:layout>
                <c:manualLayout>
                  <c:x val="3.8439670671439455E-2"/>
                  <c:y val="2.021969414130380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1396568415396184E-2"/>
                  <c:y val="1.010984707065189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3.8439670671439503E-2"/>
                  <c:y val="5.0549235353259548E-3"/>
                </c:manualLayout>
              </c:layout>
              <c:dLblPos val="outEnd"/>
              <c:showVal val="1"/>
            </c:dLbl>
            <c:showVal val="1"/>
          </c:dLbls>
          <c:cat>
            <c:numRef>
              <c:f>Лист1!$B$396:$F$396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Лист1!$B$398:$F$398</c:f>
              <c:numCache>
                <c:formatCode>General</c:formatCode>
                <c:ptCount val="5"/>
                <c:pt idx="2">
                  <c:v>2834.15</c:v>
                </c:pt>
                <c:pt idx="3">
                  <c:v>2986.23</c:v>
                </c:pt>
                <c:pt idx="4">
                  <c:v>3195.3700000000022</c:v>
                </c:pt>
              </c:numCache>
            </c:numRef>
          </c:val>
        </c:ser>
        <c:ser>
          <c:idx val="2"/>
          <c:order val="2"/>
          <c:tx>
            <c:strRef>
              <c:f>Лист1!$A$399</c:f>
              <c:strCache>
                <c:ptCount val="1"/>
              </c:strCache>
            </c:strRef>
          </c:tx>
          <c:cat>
            <c:numRef>
              <c:f>Лист1!$B$396:$F$396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Лист1!$B$399:$F$399</c:f>
              <c:numCache>
                <c:formatCode>General</c:formatCode>
                <c:ptCount val="5"/>
              </c:numCache>
            </c:numRef>
          </c:val>
        </c:ser>
        <c:axId val="100037376"/>
        <c:axId val="100038912"/>
      </c:barChart>
      <c:catAx>
        <c:axId val="100037376"/>
        <c:scaling>
          <c:orientation val="minMax"/>
        </c:scaling>
        <c:axPos val="b"/>
        <c:numFmt formatCode="General" sourceLinked="1"/>
        <c:tickLblPos val="nextTo"/>
        <c:crossAx val="100038912"/>
        <c:crosses val="autoZero"/>
        <c:auto val="1"/>
        <c:lblAlgn val="ctr"/>
        <c:lblOffset val="100"/>
      </c:catAx>
      <c:valAx>
        <c:axId val="100038912"/>
        <c:scaling>
          <c:orientation val="minMax"/>
        </c:scaling>
        <c:axPos val="l"/>
        <c:majorGridlines/>
        <c:numFmt formatCode="General" sourceLinked="1"/>
        <c:tickLblPos val="nextTo"/>
        <c:crossAx val="1000373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>
          <a:solidFill>
            <a:srgbClr val="C00000"/>
          </a:solidFill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3414934756738834E-2"/>
          <c:y val="8.5533721894388973E-2"/>
          <c:w val="0.82898713118379863"/>
          <c:h val="0.78046559582529917"/>
        </c:manualLayout>
      </c:layout>
      <c:pie3DChart>
        <c:varyColors val="1"/>
        <c:ser>
          <c:idx val="0"/>
          <c:order val="0"/>
          <c:dPt>
            <c:idx val="1"/>
            <c:explosion val="8"/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'[Степанова 2013.xls]Лист1'!$A$110:$A$111</c:f>
              <c:strCache>
                <c:ptCount val="2"/>
                <c:pt idx="0">
                  <c:v>обрабатывающие производства</c:v>
                </c:pt>
                <c:pt idx="1">
                  <c:v>производство и распределение эл. энергии, газа и воды</c:v>
                </c:pt>
              </c:strCache>
            </c:strRef>
          </c:cat>
          <c:val>
            <c:numRef>
              <c:f>'[Степанова 2013.xls]Лист1'!$B$110:$B$111</c:f>
              <c:numCache>
                <c:formatCode>General</c:formatCode>
                <c:ptCount val="2"/>
                <c:pt idx="0">
                  <c:v>15.6</c:v>
                </c:pt>
                <c:pt idx="1">
                  <c:v>84.4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6274515422586678E-2"/>
          <c:y val="0.8154571744677851"/>
          <c:w val="0.54235352668012471"/>
          <c:h val="0.10992057690360239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6985220336606564E-2"/>
          <c:y val="8.6669045523388638E-2"/>
          <c:w val="0.8260295593267909"/>
          <c:h val="0.78637993513650672"/>
        </c:manualLayout>
      </c:layout>
      <c:pie3DChart>
        <c:varyColors val="1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5"/>
          <c:dPt>
            <c:idx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0.11390848264167315"/>
                  <c:y val="2.6170595745018282E-3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400">
                        <a:solidFill>
                          <a:srgbClr val="FF0000"/>
                        </a:solidFill>
                      </a:rPr>
                      <a:t>алоговые и неналоговые доходы; 38164.1 тыс. рублей,</a:t>
                    </a:r>
                    <a:r>
                      <a:rPr lang="ru-RU" sz="1400" baseline="0">
                        <a:solidFill>
                          <a:srgbClr val="FF0000"/>
                        </a:solidFill>
                      </a:rPr>
                      <a:t> 10,5 %</a:t>
                    </a:r>
                    <a:r>
                      <a:rPr lang="ru-RU" sz="1400">
                        <a:solidFill>
                          <a:srgbClr val="FF0000"/>
                        </a:solidFill>
                      </a:rPr>
                      <a:t> 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12661800036587481"/>
                  <c:y val="-7.981679676463655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Б</a:t>
                    </a:r>
                    <a:r>
                      <a:rPr lang="ru-RU" sz="1400" dirty="0">
                        <a:solidFill>
                          <a:srgbClr val="FF0000"/>
                        </a:solidFill>
                      </a:rPr>
                      <a:t>езвозмездные поступления; 325128,5 тыс. рублей, 89,5 %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Лист1!$A$3:$H$4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Лист1!$I$3:$I$4</c:f>
              <c:numCache>
                <c:formatCode>General</c:formatCode>
                <c:ptCount val="2"/>
                <c:pt idx="0">
                  <c:v>49470</c:v>
                </c:pt>
                <c:pt idx="1">
                  <c:v>408789.4</c:v>
                </c:pt>
              </c:numCache>
            </c:numRef>
          </c:val>
        </c:ser>
      </c:pie3DChart>
    </c:plotArea>
    <c:plotVisOnly val="1"/>
  </c:chart>
  <c:externalData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0555555555555555"/>
          <c:y val="5.0925925925925923E-2"/>
          <c:w val="0.60714020122485313"/>
          <c:h val="0.89814814814814814"/>
        </c:manualLayout>
      </c:layout>
      <c:pie3DChart>
        <c:varyColors val="1"/>
        <c:ser>
          <c:idx val="0"/>
          <c:order val="0"/>
          <c:explosion val="26"/>
          <c:dLbls>
            <c:dLbl>
              <c:idx val="0"/>
              <c:layout>
                <c:manualLayout>
                  <c:x val="4.2526902887139111E-2"/>
                  <c:y val="-3.3745625546806671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sz="1600" b="1" dirty="0">
                        <a:solidFill>
                          <a:srgbClr val="C00000"/>
                        </a:solidFill>
                      </a:rPr>
                      <a:t>отации бюджетам субъектов РФ и муниципальных образований 106780; 32,8%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2.0496505470452241E-2"/>
                  <c:y val="0.1844962065007426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Субсидии бюджетам субъектов РФ и муниципальных образований 7948,1; 2,5%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-5.7668919812676668E-2"/>
                  <c:y val="4.990621237996586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Субвенции бюджетам субъектов РФ и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муниципальных     образований </a:t>
                    </a:r>
                    <a:r>
                      <a: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176673,10; 54,3%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4.3502404471600573E-2"/>
                  <c:y val="-3.084167537772355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И</a:t>
                    </a:r>
                    <a:r>
                      <a:rPr lang="ru-RU" sz="1600" b="1" dirty="0">
                        <a:solidFill>
                          <a:srgbClr val="C00000"/>
                        </a:solidFill>
                      </a:rPr>
                      <a:t>ные межбюджетные трансферты 33727,3; 10,4%</a:t>
                    </a:r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CatName val="1"/>
            <c:showLeaderLines val="1"/>
          </c:dLbls>
          <c:cat>
            <c:strRef>
              <c:f>Лист1!$B$10:$B$14</c:f>
              <c:strCache>
                <c:ptCount val="5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субъектов РФ и муниципальных образований </c:v>
                </c:pt>
                <c:pt idx="2">
                  <c:v>Субвенции бюджетам субъектов РФ и муниципальных образований 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Лист1!$C$10:$C$14</c:f>
              <c:numCache>
                <c:formatCode>General</c:formatCode>
                <c:ptCount val="5"/>
                <c:pt idx="0">
                  <c:v>106780</c:v>
                </c:pt>
                <c:pt idx="1">
                  <c:v>7948.1</c:v>
                </c:pt>
                <c:pt idx="2" formatCode="0.00">
                  <c:v>176673.1</c:v>
                </c:pt>
                <c:pt idx="3">
                  <c:v>33727.300000000003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Лист1!$B$10:$B$14</c:f>
              <c:strCache>
                <c:ptCount val="5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субъектов РФ и муниципальных образований </c:v>
                </c:pt>
                <c:pt idx="2">
                  <c:v>Субвенции бюджетам субъектов РФ и муниципальных образований 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Лист1!$D$10:$D$14</c:f>
              <c:numCache>
                <c:formatCode>General</c:formatCode>
                <c:ptCount val="5"/>
                <c:pt idx="0">
                  <c:v>32.800000000000004</c:v>
                </c:pt>
                <c:pt idx="1">
                  <c:v>2.5</c:v>
                </c:pt>
                <c:pt idx="2">
                  <c:v>54.3</c:v>
                </c:pt>
                <c:pt idx="3">
                  <c:v>10.4</c:v>
                </c:pt>
                <c:pt idx="4">
                  <c:v>100</c:v>
                </c:pt>
              </c:numCache>
            </c:numRef>
          </c:val>
        </c:ser>
      </c:pie3D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C3F7F-1A63-435D-9B3A-FF50767599C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DBFBAF-77BE-4FBA-9A4B-FCB0655339A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Срок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279A8C7-9E69-46DE-9821-B47F276ED9A8}" type="parTrans" cxnId="{6125F425-3FCB-4954-B80A-10270CD989EB}">
      <dgm:prSet/>
      <dgm:spPr/>
      <dgm:t>
        <a:bodyPr/>
        <a:lstStyle/>
        <a:p>
          <a:endParaRPr lang="ru-RU"/>
        </a:p>
      </dgm:t>
    </dgm:pt>
    <dgm:pt modelId="{FE1C1D61-8CE8-4F27-A68D-41254755EDCE}" type="sibTrans" cxnId="{6125F425-3FCB-4954-B80A-10270CD989EB}">
      <dgm:prSet/>
      <dgm:spPr/>
      <dgm:t>
        <a:bodyPr/>
        <a:lstStyle/>
        <a:p>
          <a:endParaRPr lang="ru-RU"/>
        </a:p>
      </dgm:t>
    </dgm:pt>
    <dgm:pt modelId="{D8ABAA0B-BB41-471C-ACE0-4DB222414A3C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Август - сентябрь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D858E3F-21A2-47FA-908F-0B71743C354F}" type="parTrans" cxnId="{CFA71326-449D-467F-BCC1-983F38860F2F}">
      <dgm:prSet/>
      <dgm:spPr/>
      <dgm:t>
        <a:bodyPr/>
        <a:lstStyle/>
        <a:p>
          <a:endParaRPr lang="ru-RU"/>
        </a:p>
      </dgm:t>
    </dgm:pt>
    <dgm:pt modelId="{5138C017-8C48-4899-95FB-9D1A68045C88}" type="sibTrans" cxnId="{CFA71326-449D-467F-BCC1-983F38860F2F}">
      <dgm:prSet/>
      <dgm:spPr/>
      <dgm:t>
        <a:bodyPr/>
        <a:lstStyle/>
        <a:p>
          <a:endParaRPr lang="ru-RU"/>
        </a:p>
      </dgm:t>
    </dgm:pt>
    <dgm:pt modelId="{87DEE80A-44A3-4FF1-B1F6-8ACF9F62876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Определение основных направлений бюджетной и налоговой политики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984DD0F-E98C-4198-9F78-E9301A2884E4}" type="parTrans" cxnId="{FD61CA32-2EEE-4123-AC3D-75571E9D3D2A}">
      <dgm:prSet/>
      <dgm:spPr/>
      <dgm:t>
        <a:bodyPr/>
        <a:lstStyle/>
        <a:p>
          <a:endParaRPr lang="ru-RU"/>
        </a:p>
      </dgm:t>
    </dgm:pt>
    <dgm:pt modelId="{4200A07B-3CBD-4E71-9A4C-AAA7AC93CA4B}" type="sibTrans" cxnId="{FD61CA32-2EEE-4123-AC3D-75571E9D3D2A}">
      <dgm:prSet/>
      <dgm:spPr/>
      <dgm:t>
        <a:bodyPr/>
        <a:lstStyle/>
        <a:p>
          <a:endParaRPr lang="ru-RU"/>
        </a:p>
      </dgm:t>
    </dgm:pt>
    <dgm:pt modelId="{57FE9B40-819C-446B-AA34-EBFD4B147817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Июнь - июль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B70890D-E0B6-4292-B082-8E1040238C4A}" type="sibTrans" cxnId="{7318724A-0693-4CB8-9019-5166FD81357E}">
      <dgm:prSet/>
      <dgm:spPr/>
      <dgm:t>
        <a:bodyPr/>
        <a:lstStyle/>
        <a:p>
          <a:endParaRPr lang="ru-RU"/>
        </a:p>
      </dgm:t>
    </dgm:pt>
    <dgm:pt modelId="{21FF35BC-602B-4672-9ACC-DECB89786A67}" type="parTrans" cxnId="{7318724A-0693-4CB8-9019-5166FD81357E}">
      <dgm:prSet/>
      <dgm:spPr/>
      <dgm:t>
        <a:bodyPr/>
        <a:lstStyle/>
        <a:p>
          <a:endParaRPr lang="ru-RU"/>
        </a:p>
      </dgm:t>
    </dgm:pt>
    <dgm:pt modelId="{BD4154B0-B6AA-4445-9D84-5DD4C1822239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Первая  половина  ноября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5908500-96FE-483A-B74C-CABF92D7230D}" type="parTrans" cxnId="{8EF70F0A-E06C-479E-955F-DB040391A10C}">
      <dgm:prSet/>
      <dgm:spPr/>
      <dgm:t>
        <a:bodyPr/>
        <a:lstStyle/>
        <a:p>
          <a:endParaRPr lang="ru-RU"/>
        </a:p>
      </dgm:t>
    </dgm:pt>
    <dgm:pt modelId="{A4601404-9557-41C8-8922-F6F8546A3982}" type="sibTrans" cxnId="{8EF70F0A-E06C-479E-955F-DB040391A10C}">
      <dgm:prSet/>
      <dgm:spPr/>
      <dgm:t>
        <a:bodyPr/>
        <a:lstStyle/>
        <a:p>
          <a:endParaRPr lang="ru-RU"/>
        </a:p>
      </dgm:t>
    </dgm:pt>
    <dgm:pt modelId="{0D85DEB3-938F-4E63-A6D0-177FCA60F5D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Разработка основных показателей прогноза социально-экономического развития района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49D4149-B859-4F64-A7B0-DEF78638D853}" type="parTrans" cxnId="{5258C87E-D86C-468E-975F-41E8EAB29F5F}">
      <dgm:prSet/>
      <dgm:spPr/>
      <dgm:t>
        <a:bodyPr/>
        <a:lstStyle/>
        <a:p>
          <a:endParaRPr lang="ru-RU"/>
        </a:p>
      </dgm:t>
    </dgm:pt>
    <dgm:pt modelId="{ACD7590F-B7A8-40BD-BC9B-C9FE811CB2A1}" type="sibTrans" cxnId="{5258C87E-D86C-468E-975F-41E8EAB29F5F}">
      <dgm:prSet/>
      <dgm:spPr/>
      <dgm:t>
        <a:bodyPr/>
        <a:lstStyle/>
        <a:p>
          <a:endParaRPr lang="ru-RU"/>
        </a:p>
      </dgm:t>
    </dgm:pt>
    <dgm:pt modelId="{C5FE05F0-81C2-456A-A236-53EA78C2D2D3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Август - сентябрь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6396F1A-E0BB-4663-91F7-BA1E254FF7C9}" type="parTrans" cxnId="{C0D1F41E-433D-4140-BF68-6CFF9387CD8D}">
      <dgm:prSet/>
      <dgm:spPr/>
      <dgm:t>
        <a:bodyPr/>
        <a:lstStyle/>
        <a:p>
          <a:endParaRPr lang="ru-RU"/>
        </a:p>
      </dgm:t>
    </dgm:pt>
    <dgm:pt modelId="{7BFEFB01-BDC4-4588-9F3A-5F0E36E1A123}" type="sibTrans" cxnId="{C0D1F41E-433D-4140-BF68-6CFF9387CD8D}">
      <dgm:prSet/>
      <dgm:spPr/>
      <dgm:t>
        <a:bodyPr/>
        <a:lstStyle/>
        <a:p>
          <a:endParaRPr lang="ru-RU"/>
        </a:p>
      </dgm:t>
    </dgm:pt>
    <dgm:pt modelId="{1458B7A0-D575-42EC-9E93-0C838C6B5A17}">
      <dgm:prSet custT="1"/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Сентябрь </a:t>
          </a:r>
          <a:r>
            <a:rPr lang="ru-RU" sz="1400" b="1" smtClean="0">
              <a:latin typeface="Times New Roman" pitchFamily="18" charset="0"/>
              <a:cs typeface="Times New Roman" pitchFamily="18" charset="0"/>
            </a:rPr>
            <a:t>- первая половина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октября</a:t>
          </a:r>
        </a:p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511FDC5-3FB1-4708-954A-2B28D5BDC5F6}" type="parTrans" cxnId="{82EC9E94-F285-4223-BDCB-9B5AAD717054}">
      <dgm:prSet/>
      <dgm:spPr/>
      <dgm:t>
        <a:bodyPr/>
        <a:lstStyle/>
        <a:p>
          <a:endParaRPr lang="ru-RU"/>
        </a:p>
      </dgm:t>
    </dgm:pt>
    <dgm:pt modelId="{3218F2AC-DB1D-44F0-8D52-77E2AA5AC414}" type="sibTrans" cxnId="{82EC9E94-F285-4223-BDCB-9B5AAD717054}">
      <dgm:prSet/>
      <dgm:spPr/>
      <dgm:t>
        <a:bodyPr/>
        <a:lstStyle/>
        <a:p>
          <a:endParaRPr lang="ru-RU"/>
        </a:p>
      </dgm:t>
    </dgm:pt>
    <dgm:pt modelId="{B7D066B3-5479-4137-AE88-9240D8F8FE51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Октябрь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2D8F469-49AE-4C25-9C02-24A0DAC61177}" type="parTrans" cxnId="{DC10AD7E-A50B-4DAA-BC3B-E038914FE52F}">
      <dgm:prSet/>
      <dgm:spPr/>
      <dgm:t>
        <a:bodyPr/>
        <a:lstStyle/>
        <a:p>
          <a:endParaRPr lang="ru-RU"/>
        </a:p>
      </dgm:t>
    </dgm:pt>
    <dgm:pt modelId="{1AD9A73F-210B-4DB2-BC80-B4E08C83BD9D}" type="sibTrans" cxnId="{DC10AD7E-A50B-4DAA-BC3B-E038914FE52F}">
      <dgm:prSet/>
      <dgm:spPr/>
      <dgm:t>
        <a:bodyPr/>
        <a:lstStyle/>
        <a:p>
          <a:endParaRPr lang="ru-RU"/>
        </a:p>
      </dgm:t>
    </dgm:pt>
    <dgm:pt modelId="{C65D2856-1BB1-4D8A-A6A8-640DFFF9A787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15 ноября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C27413F-8E59-4E7D-9543-7783B73A93EE}" type="parTrans" cxnId="{165B5C1B-FF8E-4130-97E8-EBEB34597F97}">
      <dgm:prSet/>
      <dgm:spPr/>
      <dgm:t>
        <a:bodyPr/>
        <a:lstStyle/>
        <a:p>
          <a:endParaRPr lang="ru-RU"/>
        </a:p>
      </dgm:t>
    </dgm:pt>
    <dgm:pt modelId="{6BFE719A-EA33-43CE-98C3-74B786248DD0}" type="sibTrans" cxnId="{165B5C1B-FF8E-4130-97E8-EBEB34597F97}">
      <dgm:prSet/>
      <dgm:spPr/>
      <dgm:t>
        <a:bodyPr/>
        <a:lstStyle/>
        <a:p>
          <a:endParaRPr lang="ru-RU"/>
        </a:p>
      </dgm:t>
    </dgm:pt>
    <dgm:pt modelId="{0A07C6C0-5ADC-4147-B576-DF7FD163D41A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Начало декабря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B553990-FA7C-4384-8A29-70ACFF3E706C}" type="parTrans" cxnId="{375A94DD-4AB3-421F-9BDB-28C1987ACBFA}">
      <dgm:prSet/>
      <dgm:spPr/>
      <dgm:t>
        <a:bodyPr/>
        <a:lstStyle/>
        <a:p>
          <a:endParaRPr lang="ru-RU"/>
        </a:p>
      </dgm:t>
    </dgm:pt>
    <dgm:pt modelId="{D6B39A35-6D07-41AD-9454-3B23D3757112}" type="sibTrans" cxnId="{375A94DD-4AB3-421F-9BDB-28C1987ACBFA}">
      <dgm:prSet/>
      <dgm:spPr/>
      <dgm:t>
        <a:bodyPr/>
        <a:lstStyle/>
        <a:p>
          <a:endParaRPr lang="ru-RU"/>
        </a:p>
      </dgm:t>
    </dgm:pt>
    <dgm:pt modelId="{B5855202-08A2-4EAC-9AB2-52C546F3516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28F501D0-4A31-47DE-802C-A2361D5B4C29}" type="parTrans" cxnId="{856ECBC6-9886-47B6-B7E5-5B9D203BFE06}">
      <dgm:prSet/>
      <dgm:spPr/>
      <dgm:t>
        <a:bodyPr/>
        <a:lstStyle/>
        <a:p>
          <a:endParaRPr lang="ru-RU"/>
        </a:p>
      </dgm:t>
    </dgm:pt>
    <dgm:pt modelId="{CD93272E-C0AD-4C37-9309-CC356E7397F4}" type="sibTrans" cxnId="{856ECBC6-9886-47B6-B7E5-5B9D203BFE06}">
      <dgm:prSet/>
      <dgm:spPr/>
      <dgm:t>
        <a:bodyPr/>
        <a:lstStyle/>
        <a:p>
          <a:endParaRPr lang="ru-RU"/>
        </a:p>
      </dgm:t>
    </dgm:pt>
    <dgm:pt modelId="{EFE3F18D-17FB-4721-87CB-616F3A1AC89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Проведение публичных слушаний по проекту бюджета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72008CB-05C6-46C4-A635-9C06B04B1738}" type="parTrans" cxnId="{FFDFFD54-8B3D-4103-9995-C655E203C517}">
      <dgm:prSet/>
      <dgm:spPr/>
      <dgm:t>
        <a:bodyPr/>
        <a:lstStyle/>
        <a:p>
          <a:endParaRPr lang="ru-RU"/>
        </a:p>
      </dgm:t>
    </dgm:pt>
    <dgm:pt modelId="{DEE66321-E0EA-47CF-BFB0-AE4330FCDF30}" type="sibTrans" cxnId="{FFDFFD54-8B3D-4103-9995-C655E203C517}">
      <dgm:prSet/>
      <dgm:spPr/>
      <dgm:t>
        <a:bodyPr/>
        <a:lstStyle/>
        <a:p>
          <a:endParaRPr lang="ru-RU"/>
        </a:p>
      </dgm:t>
    </dgm:pt>
    <dgm:pt modelId="{406A3E6D-B153-4FA7-B778-70C2474329ED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Вторая половина декабря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9A7E73CD-F59C-48EE-A9B0-D8ADFEDC48B0}" type="parTrans" cxnId="{CA10E6E3-B78E-498B-B132-3C17DB7E8D1D}">
      <dgm:prSet/>
      <dgm:spPr/>
      <dgm:t>
        <a:bodyPr/>
        <a:lstStyle/>
        <a:p>
          <a:endParaRPr lang="ru-RU"/>
        </a:p>
      </dgm:t>
    </dgm:pt>
    <dgm:pt modelId="{30137163-4F03-4D67-AFC8-CB18F76AF728}" type="sibTrans" cxnId="{CA10E6E3-B78E-498B-B132-3C17DB7E8D1D}">
      <dgm:prSet/>
      <dgm:spPr/>
      <dgm:t>
        <a:bodyPr/>
        <a:lstStyle/>
        <a:p>
          <a:endParaRPr lang="ru-RU"/>
        </a:p>
      </dgm:t>
    </dgm:pt>
    <dgm:pt modelId="{C11599CD-75D3-4168-9B19-8C54B4CE8278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Принятие  бюджета на 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заседании   Совета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депутатов  Александровского  района</a:t>
          </a:r>
          <a:endParaRPr lang="ru-RU" sz="1400" dirty="0"/>
        </a:p>
      </dgm:t>
    </dgm:pt>
    <dgm:pt modelId="{93E7E41B-AB34-4C34-BD0A-B4A3C82F7F60}" type="parTrans" cxnId="{76E26EAC-6912-431B-B9C8-904D38EF03F3}">
      <dgm:prSet/>
      <dgm:spPr/>
      <dgm:t>
        <a:bodyPr/>
        <a:lstStyle/>
        <a:p>
          <a:endParaRPr lang="ru-RU"/>
        </a:p>
      </dgm:t>
    </dgm:pt>
    <dgm:pt modelId="{17B191B5-7DD0-403C-BA64-BCA2D86B69A5}" type="sibTrans" cxnId="{76E26EAC-6912-431B-B9C8-904D38EF03F3}">
      <dgm:prSet/>
      <dgm:spPr/>
      <dgm:t>
        <a:bodyPr/>
        <a:lstStyle/>
        <a:p>
          <a:endParaRPr lang="ru-RU"/>
        </a:p>
      </dgm:t>
    </dgm:pt>
    <dgm:pt modelId="{3D6B316B-BD27-4F23-B1E4-5FEADA1E537A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Определение основных параметров бюджета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B17F3C5-EC3D-48CF-A6C5-9F459C32B973}" type="parTrans" cxnId="{65F3D0C1-6E24-4828-8B52-FD633B7E00E9}">
      <dgm:prSet/>
      <dgm:spPr/>
      <dgm:t>
        <a:bodyPr/>
        <a:lstStyle/>
        <a:p>
          <a:endParaRPr lang="ru-RU"/>
        </a:p>
      </dgm:t>
    </dgm:pt>
    <dgm:pt modelId="{75B1238F-0057-4EF9-85CF-F540F8ACAC68}" type="sibTrans" cxnId="{65F3D0C1-6E24-4828-8B52-FD633B7E00E9}">
      <dgm:prSet/>
      <dgm:spPr/>
      <dgm:t>
        <a:bodyPr/>
        <a:lstStyle/>
        <a:p>
          <a:endParaRPr lang="ru-RU"/>
        </a:p>
      </dgm:t>
    </dgm:pt>
    <dgm:pt modelId="{14EFFFDC-2EE4-48BB-B6C9-78329916AA0E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Работа структурных подразделений администрации района по подготовке обоснований бюджетных ассигнований и бюджетных заявок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CDAC17E-91BB-4455-B0E5-44E17D163D55}" type="parTrans" cxnId="{558650CF-64B7-4181-B71E-7CFC3FF04BA4}">
      <dgm:prSet/>
      <dgm:spPr/>
      <dgm:t>
        <a:bodyPr/>
        <a:lstStyle/>
        <a:p>
          <a:endParaRPr lang="ru-RU"/>
        </a:p>
      </dgm:t>
    </dgm:pt>
    <dgm:pt modelId="{6D9F4E42-1158-4D3F-BC19-C65CD7484751}" type="sibTrans" cxnId="{558650CF-64B7-4181-B71E-7CFC3FF04BA4}">
      <dgm:prSet/>
      <dgm:spPr/>
      <dgm:t>
        <a:bodyPr/>
        <a:lstStyle/>
        <a:p>
          <a:endParaRPr lang="ru-RU"/>
        </a:p>
      </dgm:t>
    </dgm:pt>
    <dgm:pt modelId="{659B4BF9-5C9F-4EDD-A565-3ACF17166478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Формирование проекта районного бюджета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BFFF511-B0BF-4D2F-90DA-27CB048C703E}" type="parTrans" cxnId="{9A74E83E-FBE8-4D33-A668-844176A51814}">
      <dgm:prSet/>
      <dgm:spPr/>
      <dgm:t>
        <a:bodyPr/>
        <a:lstStyle/>
        <a:p>
          <a:endParaRPr lang="ru-RU"/>
        </a:p>
      </dgm:t>
    </dgm:pt>
    <dgm:pt modelId="{1D6C8722-CEB5-4091-8BC9-5C67BBCBF236}" type="sibTrans" cxnId="{9A74E83E-FBE8-4D33-A668-844176A51814}">
      <dgm:prSet/>
      <dgm:spPr/>
      <dgm:t>
        <a:bodyPr/>
        <a:lstStyle/>
        <a:p>
          <a:endParaRPr lang="ru-RU"/>
        </a:p>
      </dgm:t>
    </dgm:pt>
    <dgm:pt modelId="{78603CFE-788B-4E33-A5DF-03B2E5433C60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Рассмотрение проекта районного бюджета администрацией Александровского  района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1962863-1C4F-4A22-A69A-B927DF8E4D02}" type="parTrans" cxnId="{AD6E04C9-D7DC-4AA4-996F-27F0C520C8D3}">
      <dgm:prSet/>
      <dgm:spPr/>
      <dgm:t>
        <a:bodyPr/>
        <a:lstStyle/>
        <a:p>
          <a:endParaRPr lang="ru-RU"/>
        </a:p>
      </dgm:t>
    </dgm:pt>
    <dgm:pt modelId="{2DE7EFC8-BCCA-4337-90D6-7E4686E2D97C}" type="sibTrans" cxnId="{AD6E04C9-D7DC-4AA4-996F-27F0C520C8D3}">
      <dgm:prSet/>
      <dgm:spPr/>
      <dgm:t>
        <a:bodyPr/>
        <a:lstStyle/>
        <a:p>
          <a:endParaRPr lang="ru-RU"/>
        </a:p>
      </dgm:t>
    </dgm:pt>
    <dgm:pt modelId="{52C18699-077D-4D12-A06E-F5BBC2C42CA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Внесение проекта районного бюджета в  Совет депутатов  Александровского  района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FA298D6-A72C-4CC4-AF38-EFB65C3EE4E5}" type="parTrans" cxnId="{D84955C7-4FF7-484B-9F7D-11094022A6EC}">
      <dgm:prSet/>
      <dgm:spPr/>
      <dgm:t>
        <a:bodyPr/>
        <a:lstStyle/>
        <a:p>
          <a:endParaRPr lang="ru-RU"/>
        </a:p>
      </dgm:t>
    </dgm:pt>
    <dgm:pt modelId="{A6F6C482-8660-4530-A50A-10199CDC5372}" type="sibTrans" cxnId="{D84955C7-4FF7-484B-9F7D-11094022A6EC}">
      <dgm:prSet/>
      <dgm:spPr/>
      <dgm:t>
        <a:bodyPr/>
        <a:lstStyle/>
        <a:p>
          <a:endParaRPr lang="ru-RU"/>
        </a:p>
      </dgm:t>
    </dgm:pt>
    <dgm:pt modelId="{BD133216-50C0-4142-B36D-20C17E17462C}" type="pres">
      <dgm:prSet presAssocID="{DC0C3F7F-1A63-435D-9B3A-FF50767599C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59A969-4940-4292-803A-D9B14E5E7E84}" type="pres">
      <dgm:prSet presAssocID="{69DBFBAF-77BE-4FBA-9A4B-FCB0655339A2}" presName="linNode" presStyleCnt="0"/>
      <dgm:spPr/>
    </dgm:pt>
    <dgm:pt modelId="{74B9BAF4-7FB9-40B9-928B-ED4E56D5C5F0}" type="pres">
      <dgm:prSet presAssocID="{69DBFBAF-77BE-4FBA-9A4B-FCB0655339A2}" presName="parent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6A2B3-555E-4AB7-9993-FCA7F2DB1A77}" type="pres">
      <dgm:prSet presAssocID="{69DBFBAF-77BE-4FBA-9A4B-FCB0655339A2}" presName="childShp" presStyleLbl="b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3574C-5414-4DC2-965F-940B8EC582C5}" type="pres">
      <dgm:prSet presAssocID="{FE1C1D61-8CE8-4F27-A68D-41254755EDCE}" presName="spacing" presStyleCnt="0"/>
      <dgm:spPr/>
    </dgm:pt>
    <dgm:pt modelId="{D74344CB-32DA-48AE-BF90-2FAFAE1805A8}" type="pres">
      <dgm:prSet presAssocID="{57FE9B40-819C-446B-AA34-EBFD4B147817}" presName="linNode" presStyleCnt="0"/>
      <dgm:spPr/>
    </dgm:pt>
    <dgm:pt modelId="{BB3D338B-025E-41BF-85F3-FB8149DEC68A}" type="pres">
      <dgm:prSet presAssocID="{57FE9B40-819C-446B-AA34-EBFD4B147817}" presName="parent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BB016-1292-4AC2-AC1E-EF3ED954C4F6}" type="pres">
      <dgm:prSet presAssocID="{57FE9B40-819C-446B-AA34-EBFD4B147817}" presName="childShp" presStyleLbl="b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D83A1-C16E-41AF-BED4-1556E7E1294C}" type="pres">
      <dgm:prSet presAssocID="{7B70890D-E0B6-4292-B082-8E1040238C4A}" presName="spacing" presStyleCnt="0"/>
      <dgm:spPr/>
    </dgm:pt>
    <dgm:pt modelId="{393D18F6-15D0-45A7-9EC7-3185A6E1F1BB}" type="pres">
      <dgm:prSet presAssocID="{D8ABAA0B-BB41-471C-ACE0-4DB222414A3C}" presName="linNode" presStyleCnt="0"/>
      <dgm:spPr/>
    </dgm:pt>
    <dgm:pt modelId="{0D7B9638-EADF-459F-874B-A9FB728D1DC1}" type="pres">
      <dgm:prSet presAssocID="{D8ABAA0B-BB41-471C-ACE0-4DB222414A3C}" presName="parent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6DB29-9144-45E0-B02D-58A455B1D92E}" type="pres">
      <dgm:prSet presAssocID="{D8ABAA0B-BB41-471C-ACE0-4DB222414A3C}" presName="childShp" presStyleLbl="b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91BF0-9200-48A1-81D8-053B15D77E10}" type="pres">
      <dgm:prSet presAssocID="{5138C017-8C48-4899-95FB-9D1A68045C88}" presName="spacing" presStyleCnt="0"/>
      <dgm:spPr/>
    </dgm:pt>
    <dgm:pt modelId="{AAB24618-B36C-4569-B3B0-4BFAA592592C}" type="pres">
      <dgm:prSet presAssocID="{C5FE05F0-81C2-456A-A236-53EA78C2D2D3}" presName="linNode" presStyleCnt="0"/>
      <dgm:spPr/>
    </dgm:pt>
    <dgm:pt modelId="{6F0D16BD-D3FF-4FD5-9D4F-C3327D8864DA}" type="pres">
      <dgm:prSet presAssocID="{C5FE05F0-81C2-456A-A236-53EA78C2D2D3}" presName="parent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24DD1-5529-45CD-94E7-00C12B12F494}" type="pres">
      <dgm:prSet presAssocID="{C5FE05F0-81C2-456A-A236-53EA78C2D2D3}" presName="childShp" presStyleLbl="b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03748-31E2-4E42-A00A-4A512208A7F1}" type="pres">
      <dgm:prSet presAssocID="{7BFEFB01-BDC4-4588-9F3A-5F0E36E1A123}" presName="spacing" presStyleCnt="0"/>
      <dgm:spPr/>
    </dgm:pt>
    <dgm:pt modelId="{7F67B2D6-F1ED-4F03-814E-A9BE22CAE6AF}" type="pres">
      <dgm:prSet presAssocID="{1458B7A0-D575-42EC-9E93-0C838C6B5A17}" presName="linNode" presStyleCnt="0"/>
      <dgm:spPr/>
    </dgm:pt>
    <dgm:pt modelId="{27871023-22E6-441B-B391-95B3CE311D89}" type="pres">
      <dgm:prSet presAssocID="{1458B7A0-D575-42EC-9E93-0C838C6B5A17}" presName="parent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5B314-5C66-49CC-9477-AB30665C5C19}" type="pres">
      <dgm:prSet presAssocID="{1458B7A0-D575-42EC-9E93-0C838C6B5A17}" presName="childShp" presStyleLbl="bgAccFollowNode1" presStyleIdx="4" presStyleCnt="10" custScaleY="145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CEF02-543E-4125-8746-8E33DE644BA7}" type="pres">
      <dgm:prSet presAssocID="{3218F2AC-DB1D-44F0-8D52-77E2AA5AC414}" presName="spacing" presStyleCnt="0"/>
      <dgm:spPr/>
    </dgm:pt>
    <dgm:pt modelId="{6A90698B-29C5-4407-B191-4B264D5660AD}" type="pres">
      <dgm:prSet presAssocID="{B7D066B3-5479-4137-AE88-9240D8F8FE51}" presName="linNode" presStyleCnt="0"/>
      <dgm:spPr/>
    </dgm:pt>
    <dgm:pt modelId="{D2AB0379-1B30-4FAF-9BCF-BAA51CF75A45}" type="pres">
      <dgm:prSet presAssocID="{B7D066B3-5479-4137-AE88-9240D8F8FE51}" presName="parent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8056D-4F9F-46E9-A96E-420B055E6304}" type="pres">
      <dgm:prSet presAssocID="{B7D066B3-5479-4137-AE88-9240D8F8FE51}" presName="childShp" presStyleLbl="bgAccFollowNode1" presStyleIdx="5" presStyleCnt="10" custLinFactNeighborX="257" custLinFactNeighborY="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83D07-3236-4A3D-9540-F7C6118FC426}" type="pres">
      <dgm:prSet presAssocID="{1AD9A73F-210B-4DB2-BC80-B4E08C83BD9D}" presName="spacing" presStyleCnt="0"/>
      <dgm:spPr/>
    </dgm:pt>
    <dgm:pt modelId="{5D54EBF7-B13A-482A-9F02-BDDAC38F13AE}" type="pres">
      <dgm:prSet presAssocID="{BD4154B0-B6AA-4445-9D84-5DD4C1822239}" presName="linNode" presStyleCnt="0"/>
      <dgm:spPr/>
    </dgm:pt>
    <dgm:pt modelId="{449E1AD0-5A81-4137-B8C6-D742CD0114A8}" type="pres">
      <dgm:prSet presAssocID="{BD4154B0-B6AA-4445-9D84-5DD4C1822239}" presName="parentShp" presStyleLbl="node1" presStyleIdx="6" presStyleCnt="10" custLinFactNeighborY="-13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2A1BD-603A-40E2-A814-26F17FF9F5A4}" type="pres">
      <dgm:prSet presAssocID="{BD4154B0-B6AA-4445-9D84-5DD4C1822239}" presName="childShp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25813-1A30-4094-A70A-64C418F0DE0B}" type="pres">
      <dgm:prSet presAssocID="{A4601404-9557-41C8-8922-F6F8546A3982}" presName="spacing" presStyleCnt="0"/>
      <dgm:spPr/>
    </dgm:pt>
    <dgm:pt modelId="{29C7A42F-9EF6-4986-AFDC-0B965D17A01D}" type="pres">
      <dgm:prSet presAssocID="{C65D2856-1BB1-4D8A-A6A8-640DFFF9A787}" presName="linNode" presStyleCnt="0"/>
      <dgm:spPr/>
    </dgm:pt>
    <dgm:pt modelId="{0FA74356-6507-40DC-8105-6B2EF5329293}" type="pres">
      <dgm:prSet presAssocID="{C65D2856-1BB1-4D8A-A6A8-640DFFF9A787}" presName="parent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36461-4850-4407-BBC4-406A90BEE07D}" type="pres">
      <dgm:prSet presAssocID="{C65D2856-1BB1-4D8A-A6A8-640DFFF9A787}" presName="childShp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F1982-9E5A-480D-97CA-2FED1CB77DEF}" type="pres">
      <dgm:prSet presAssocID="{6BFE719A-EA33-43CE-98C3-74B786248DD0}" presName="spacing" presStyleCnt="0"/>
      <dgm:spPr/>
    </dgm:pt>
    <dgm:pt modelId="{21E8CB16-F7B7-4F98-8C2C-75D5110B9047}" type="pres">
      <dgm:prSet presAssocID="{0A07C6C0-5ADC-4147-B576-DF7FD163D41A}" presName="linNode" presStyleCnt="0"/>
      <dgm:spPr/>
    </dgm:pt>
    <dgm:pt modelId="{CAE04260-F377-4AA5-A493-D89268164B27}" type="pres">
      <dgm:prSet presAssocID="{0A07C6C0-5ADC-4147-B576-DF7FD163D41A}" presName="parent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F3D01-0185-4C1E-BFDE-FEC822B1178D}" type="pres">
      <dgm:prSet presAssocID="{0A07C6C0-5ADC-4147-B576-DF7FD163D41A}" presName="childShp" presStyleLbl="bgAccFollowNode1" presStyleIdx="8" presStyleCnt="10" custScaleX="97606" custScaleY="78376" custLinFactNeighborX="-1709" custLinFactNeighborY="2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2CDA7-24BC-4D32-A304-C200BD0BDA48}" type="pres">
      <dgm:prSet presAssocID="{D6B39A35-6D07-41AD-9454-3B23D3757112}" presName="spacing" presStyleCnt="0"/>
      <dgm:spPr/>
    </dgm:pt>
    <dgm:pt modelId="{3BD44CC3-2DED-4DD2-8515-FA7CA1C1C2FE}" type="pres">
      <dgm:prSet presAssocID="{406A3E6D-B153-4FA7-B778-70C2474329ED}" presName="linNode" presStyleCnt="0"/>
      <dgm:spPr/>
    </dgm:pt>
    <dgm:pt modelId="{E86180DC-2236-475E-BAA3-04F15A70F041}" type="pres">
      <dgm:prSet presAssocID="{406A3E6D-B153-4FA7-B778-70C2474329ED}" presName="parent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289E8-B81F-4210-B96A-D6C14AD4FAA6}" type="pres">
      <dgm:prSet presAssocID="{406A3E6D-B153-4FA7-B778-70C2474329ED}" presName="childShp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5F425-3FCB-4954-B80A-10270CD989EB}" srcId="{DC0C3F7F-1A63-435D-9B3A-FF50767599C4}" destId="{69DBFBAF-77BE-4FBA-9A4B-FCB0655339A2}" srcOrd="0" destOrd="0" parTransId="{7279A8C7-9E69-46DE-9821-B47F276ED9A8}" sibTransId="{FE1C1D61-8CE8-4F27-A68D-41254755EDCE}"/>
    <dgm:cxn modelId="{018367E2-4030-4536-8562-35112FB22B4E}" type="presOf" srcId="{1458B7A0-D575-42EC-9E93-0C838C6B5A17}" destId="{27871023-22E6-441B-B391-95B3CE311D89}" srcOrd="0" destOrd="0" presId="urn:microsoft.com/office/officeart/2005/8/layout/vList6"/>
    <dgm:cxn modelId="{C0D1F41E-433D-4140-BF68-6CFF9387CD8D}" srcId="{DC0C3F7F-1A63-435D-9B3A-FF50767599C4}" destId="{C5FE05F0-81C2-456A-A236-53EA78C2D2D3}" srcOrd="3" destOrd="0" parTransId="{56396F1A-E0BB-4663-91F7-BA1E254FF7C9}" sibTransId="{7BFEFB01-BDC4-4588-9F3A-5F0E36E1A123}"/>
    <dgm:cxn modelId="{B8A69C80-A04A-4661-A635-0E171262D43E}" type="presOf" srcId="{C65D2856-1BB1-4D8A-A6A8-640DFFF9A787}" destId="{0FA74356-6507-40DC-8105-6B2EF5329293}" srcOrd="0" destOrd="0" presId="urn:microsoft.com/office/officeart/2005/8/layout/vList6"/>
    <dgm:cxn modelId="{34BC38D9-9A9C-40E1-8F57-5EA3FE54B437}" type="presOf" srcId="{B5855202-08A2-4EAC-9AB2-52C546F35161}" destId="{6C26A2B3-555E-4AB7-9993-FCA7F2DB1A77}" srcOrd="0" destOrd="0" presId="urn:microsoft.com/office/officeart/2005/8/layout/vList6"/>
    <dgm:cxn modelId="{558650CF-64B7-4181-B71E-7CFC3FF04BA4}" srcId="{1458B7A0-D575-42EC-9E93-0C838C6B5A17}" destId="{14EFFFDC-2EE4-48BB-B6C9-78329916AA0E}" srcOrd="0" destOrd="0" parTransId="{3CDAC17E-91BB-4455-B0E5-44E17D163D55}" sibTransId="{6D9F4E42-1158-4D3F-BC19-C65CD7484751}"/>
    <dgm:cxn modelId="{B7957A6D-890D-4C47-A98F-753FAB9F10D1}" type="presOf" srcId="{0A07C6C0-5ADC-4147-B576-DF7FD163D41A}" destId="{CAE04260-F377-4AA5-A493-D89268164B27}" srcOrd="0" destOrd="0" presId="urn:microsoft.com/office/officeart/2005/8/layout/vList6"/>
    <dgm:cxn modelId="{13151354-C409-4F4A-930A-3833B5838C89}" type="presOf" srcId="{659B4BF9-5C9F-4EDD-A565-3ACF17166478}" destId="{DB98056D-4F9F-46E9-A96E-420B055E6304}" srcOrd="0" destOrd="0" presId="urn:microsoft.com/office/officeart/2005/8/layout/vList6"/>
    <dgm:cxn modelId="{25CF92DB-F928-4CFC-B6A7-458BD0D607EB}" type="presOf" srcId="{57FE9B40-819C-446B-AA34-EBFD4B147817}" destId="{BB3D338B-025E-41BF-85F3-FB8149DEC68A}" srcOrd="0" destOrd="0" presId="urn:microsoft.com/office/officeart/2005/8/layout/vList6"/>
    <dgm:cxn modelId="{8EF70F0A-E06C-479E-955F-DB040391A10C}" srcId="{DC0C3F7F-1A63-435D-9B3A-FF50767599C4}" destId="{BD4154B0-B6AA-4445-9D84-5DD4C1822239}" srcOrd="6" destOrd="0" parTransId="{85908500-96FE-483A-B74C-CABF92D7230D}" sibTransId="{A4601404-9557-41C8-8922-F6F8546A3982}"/>
    <dgm:cxn modelId="{D84955C7-4FF7-484B-9F7D-11094022A6EC}" srcId="{C65D2856-1BB1-4D8A-A6A8-640DFFF9A787}" destId="{52C18699-077D-4D12-A06E-F5BBC2C42CA1}" srcOrd="0" destOrd="0" parTransId="{8FA298D6-A72C-4CC4-AF38-EFB65C3EE4E5}" sibTransId="{A6F6C482-8660-4530-A50A-10199CDC5372}"/>
    <dgm:cxn modelId="{82EC9E94-F285-4223-BDCB-9B5AAD717054}" srcId="{DC0C3F7F-1A63-435D-9B3A-FF50767599C4}" destId="{1458B7A0-D575-42EC-9E93-0C838C6B5A17}" srcOrd="4" destOrd="0" parTransId="{1511FDC5-3FB1-4708-954A-2B28D5BDC5F6}" sibTransId="{3218F2AC-DB1D-44F0-8D52-77E2AA5AC414}"/>
    <dgm:cxn modelId="{5258C87E-D86C-468E-975F-41E8EAB29F5F}" srcId="{57FE9B40-819C-446B-AA34-EBFD4B147817}" destId="{0D85DEB3-938F-4E63-A6D0-177FCA60F5D7}" srcOrd="0" destOrd="0" parTransId="{349D4149-B859-4F64-A7B0-DEF78638D853}" sibTransId="{ACD7590F-B7A8-40BD-BC9B-C9FE811CB2A1}"/>
    <dgm:cxn modelId="{7D0D13C5-85AA-4333-BCF1-45F74CA93626}" type="presOf" srcId="{14EFFFDC-2EE4-48BB-B6C9-78329916AA0E}" destId="{A865B314-5C66-49CC-9477-AB30665C5C19}" srcOrd="0" destOrd="0" presId="urn:microsoft.com/office/officeart/2005/8/layout/vList6"/>
    <dgm:cxn modelId="{DC10AD7E-A50B-4DAA-BC3B-E038914FE52F}" srcId="{DC0C3F7F-1A63-435D-9B3A-FF50767599C4}" destId="{B7D066B3-5479-4137-AE88-9240D8F8FE51}" srcOrd="5" destOrd="0" parTransId="{F2D8F469-49AE-4C25-9C02-24A0DAC61177}" sibTransId="{1AD9A73F-210B-4DB2-BC80-B4E08C83BD9D}"/>
    <dgm:cxn modelId="{CCEB11C9-C805-42FE-8217-EA85EBE2A73E}" type="presOf" srcId="{3D6B316B-BD27-4F23-B1E4-5FEADA1E537A}" destId="{82324DD1-5529-45CD-94E7-00C12B12F494}" srcOrd="0" destOrd="0" presId="urn:microsoft.com/office/officeart/2005/8/layout/vList6"/>
    <dgm:cxn modelId="{9A74E83E-FBE8-4D33-A668-844176A51814}" srcId="{B7D066B3-5479-4137-AE88-9240D8F8FE51}" destId="{659B4BF9-5C9F-4EDD-A565-3ACF17166478}" srcOrd="0" destOrd="0" parTransId="{FBFFF511-B0BF-4D2F-90DA-27CB048C703E}" sibTransId="{1D6C8722-CEB5-4091-8BC9-5C67BBCBF236}"/>
    <dgm:cxn modelId="{165B5C1B-FF8E-4130-97E8-EBEB34597F97}" srcId="{DC0C3F7F-1A63-435D-9B3A-FF50767599C4}" destId="{C65D2856-1BB1-4D8A-A6A8-640DFFF9A787}" srcOrd="7" destOrd="0" parTransId="{EC27413F-8E59-4E7D-9543-7783B73A93EE}" sibTransId="{6BFE719A-EA33-43CE-98C3-74B786248DD0}"/>
    <dgm:cxn modelId="{856ECBC6-9886-47B6-B7E5-5B9D203BFE06}" srcId="{69DBFBAF-77BE-4FBA-9A4B-FCB0655339A2}" destId="{B5855202-08A2-4EAC-9AB2-52C546F35161}" srcOrd="0" destOrd="0" parTransId="{28F501D0-4A31-47DE-802C-A2361D5B4C29}" sibTransId="{CD93272E-C0AD-4C37-9309-CC356E7397F4}"/>
    <dgm:cxn modelId="{D48847C4-BF04-430F-8FE1-60489CBADDB2}" type="presOf" srcId="{87DEE80A-44A3-4FF1-B1F6-8ACF9F62876E}" destId="{7436DB29-9144-45E0-B02D-58A455B1D92E}" srcOrd="0" destOrd="0" presId="urn:microsoft.com/office/officeart/2005/8/layout/vList6"/>
    <dgm:cxn modelId="{02B31719-CA13-4703-B0A3-9A1C0056713E}" type="presOf" srcId="{B7D066B3-5479-4137-AE88-9240D8F8FE51}" destId="{D2AB0379-1B30-4FAF-9BCF-BAA51CF75A45}" srcOrd="0" destOrd="0" presId="urn:microsoft.com/office/officeart/2005/8/layout/vList6"/>
    <dgm:cxn modelId="{76E26EAC-6912-431B-B9C8-904D38EF03F3}" srcId="{406A3E6D-B153-4FA7-B778-70C2474329ED}" destId="{C11599CD-75D3-4168-9B19-8C54B4CE8278}" srcOrd="0" destOrd="0" parTransId="{93E7E41B-AB34-4C34-BD0A-B4A3C82F7F60}" sibTransId="{17B191B5-7DD0-403C-BA64-BCA2D86B69A5}"/>
    <dgm:cxn modelId="{5CCC38F5-5CFD-4C7C-9E5D-1C8E9BDA0843}" type="presOf" srcId="{78603CFE-788B-4E33-A5DF-03B2E5433C60}" destId="{5842A1BD-603A-40E2-A814-26F17FF9F5A4}" srcOrd="0" destOrd="0" presId="urn:microsoft.com/office/officeart/2005/8/layout/vList6"/>
    <dgm:cxn modelId="{3E73AE58-2D2C-4790-8470-4176F1213C30}" type="presOf" srcId="{406A3E6D-B153-4FA7-B778-70C2474329ED}" destId="{E86180DC-2236-475E-BAA3-04F15A70F041}" srcOrd="0" destOrd="0" presId="urn:microsoft.com/office/officeart/2005/8/layout/vList6"/>
    <dgm:cxn modelId="{CFA71326-449D-467F-BCC1-983F38860F2F}" srcId="{DC0C3F7F-1A63-435D-9B3A-FF50767599C4}" destId="{D8ABAA0B-BB41-471C-ACE0-4DB222414A3C}" srcOrd="2" destOrd="0" parTransId="{FD858E3F-21A2-47FA-908F-0B71743C354F}" sibTransId="{5138C017-8C48-4899-95FB-9D1A68045C88}"/>
    <dgm:cxn modelId="{CA10E6E3-B78E-498B-B132-3C17DB7E8D1D}" srcId="{DC0C3F7F-1A63-435D-9B3A-FF50767599C4}" destId="{406A3E6D-B153-4FA7-B778-70C2474329ED}" srcOrd="9" destOrd="0" parTransId="{9A7E73CD-F59C-48EE-A9B0-D8ADFEDC48B0}" sibTransId="{30137163-4F03-4D67-AFC8-CB18F76AF728}"/>
    <dgm:cxn modelId="{AD6E04C9-D7DC-4AA4-996F-27F0C520C8D3}" srcId="{BD4154B0-B6AA-4445-9D84-5DD4C1822239}" destId="{78603CFE-788B-4E33-A5DF-03B2E5433C60}" srcOrd="0" destOrd="0" parTransId="{E1962863-1C4F-4A22-A69A-B927DF8E4D02}" sibTransId="{2DE7EFC8-BCCA-4337-90D6-7E4686E2D97C}"/>
    <dgm:cxn modelId="{AD6155CB-4450-406C-BECA-74503BD95667}" type="presOf" srcId="{0D85DEB3-938F-4E63-A6D0-177FCA60F5D7}" destId="{A49BB016-1292-4AC2-AC1E-EF3ED954C4F6}" srcOrd="0" destOrd="0" presId="urn:microsoft.com/office/officeart/2005/8/layout/vList6"/>
    <dgm:cxn modelId="{FD61CA32-2EEE-4123-AC3D-75571E9D3D2A}" srcId="{D8ABAA0B-BB41-471C-ACE0-4DB222414A3C}" destId="{87DEE80A-44A3-4FF1-B1F6-8ACF9F62876E}" srcOrd="0" destOrd="0" parTransId="{0984DD0F-E98C-4198-9F78-E9301A2884E4}" sibTransId="{4200A07B-3CBD-4E71-9A4C-AAA7AC93CA4B}"/>
    <dgm:cxn modelId="{7318724A-0693-4CB8-9019-5166FD81357E}" srcId="{DC0C3F7F-1A63-435D-9B3A-FF50767599C4}" destId="{57FE9B40-819C-446B-AA34-EBFD4B147817}" srcOrd="1" destOrd="0" parTransId="{21FF35BC-602B-4672-9ACC-DECB89786A67}" sibTransId="{7B70890D-E0B6-4292-B082-8E1040238C4A}"/>
    <dgm:cxn modelId="{7A655F4B-913A-45F1-BB0B-E6B6DB5FA6B9}" type="presOf" srcId="{52C18699-077D-4D12-A06E-F5BBC2C42CA1}" destId="{B1A36461-4850-4407-BBC4-406A90BEE07D}" srcOrd="0" destOrd="0" presId="urn:microsoft.com/office/officeart/2005/8/layout/vList6"/>
    <dgm:cxn modelId="{CF5AD8AD-7192-45DC-86D0-00F64781467C}" type="presOf" srcId="{EFE3F18D-17FB-4721-87CB-616F3A1AC895}" destId="{F69F3D01-0185-4C1E-BFDE-FEC822B1178D}" srcOrd="0" destOrd="0" presId="urn:microsoft.com/office/officeart/2005/8/layout/vList6"/>
    <dgm:cxn modelId="{FFDFFD54-8B3D-4103-9995-C655E203C517}" srcId="{0A07C6C0-5ADC-4147-B576-DF7FD163D41A}" destId="{EFE3F18D-17FB-4721-87CB-616F3A1AC895}" srcOrd="0" destOrd="0" parTransId="{B72008CB-05C6-46C4-A635-9C06B04B1738}" sibTransId="{DEE66321-E0EA-47CF-BFB0-AE4330FCDF30}"/>
    <dgm:cxn modelId="{89797064-5C52-4B1B-93A0-326F4506048E}" type="presOf" srcId="{D8ABAA0B-BB41-471C-ACE0-4DB222414A3C}" destId="{0D7B9638-EADF-459F-874B-A9FB728D1DC1}" srcOrd="0" destOrd="0" presId="urn:microsoft.com/office/officeart/2005/8/layout/vList6"/>
    <dgm:cxn modelId="{CB59E32B-FFF5-4DC3-90A7-09EADA65FE50}" type="presOf" srcId="{DC0C3F7F-1A63-435D-9B3A-FF50767599C4}" destId="{BD133216-50C0-4142-B36D-20C17E17462C}" srcOrd="0" destOrd="0" presId="urn:microsoft.com/office/officeart/2005/8/layout/vList6"/>
    <dgm:cxn modelId="{375A94DD-4AB3-421F-9BDB-28C1987ACBFA}" srcId="{DC0C3F7F-1A63-435D-9B3A-FF50767599C4}" destId="{0A07C6C0-5ADC-4147-B576-DF7FD163D41A}" srcOrd="8" destOrd="0" parTransId="{3B553990-FA7C-4384-8A29-70ACFF3E706C}" sibTransId="{D6B39A35-6D07-41AD-9454-3B23D3757112}"/>
    <dgm:cxn modelId="{F3281C25-E07C-4C85-B0FA-345F262B92D2}" type="presOf" srcId="{C5FE05F0-81C2-456A-A236-53EA78C2D2D3}" destId="{6F0D16BD-D3FF-4FD5-9D4F-C3327D8864DA}" srcOrd="0" destOrd="0" presId="urn:microsoft.com/office/officeart/2005/8/layout/vList6"/>
    <dgm:cxn modelId="{9359E5FF-75FE-47E7-8E5E-D300E8474964}" type="presOf" srcId="{C11599CD-75D3-4168-9B19-8C54B4CE8278}" destId="{EE4289E8-B81F-4210-B96A-D6C14AD4FAA6}" srcOrd="0" destOrd="0" presId="urn:microsoft.com/office/officeart/2005/8/layout/vList6"/>
    <dgm:cxn modelId="{590AF019-9AC3-434D-B9DA-154AA7AAC5A8}" type="presOf" srcId="{69DBFBAF-77BE-4FBA-9A4B-FCB0655339A2}" destId="{74B9BAF4-7FB9-40B9-928B-ED4E56D5C5F0}" srcOrd="0" destOrd="0" presId="urn:microsoft.com/office/officeart/2005/8/layout/vList6"/>
    <dgm:cxn modelId="{65F3D0C1-6E24-4828-8B52-FD633B7E00E9}" srcId="{C5FE05F0-81C2-456A-A236-53EA78C2D2D3}" destId="{3D6B316B-BD27-4F23-B1E4-5FEADA1E537A}" srcOrd="0" destOrd="0" parTransId="{6B17F3C5-EC3D-48CF-A6C5-9F459C32B973}" sibTransId="{75B1238F-0057-4EF9-85CF-F540F8ACAC68}"/>
    <dgm:cxn modelId="{950B4F0A-1A3A-4E8B-B3EE-3F2E6629C153}" type="presOf" srcId="{BD4154B0-B6AA-4445-9D84-5DD4C1822239}" destId="{449E1AD0-5A81-4137-B8C6-D742CD0114A8}" srcOrd="0" destOrd="0" presId="urn:microsoft.com/office/officeart/2005/8/layout/vList6"/>
    <dgm:cxn modelId="{2544BFFD-08F4-48C0-9A03-73CB97CA143F}" type="presParOf" srcId="{BD133216-50C0-4142-B36D-20C17E17462C}" destId="{DF59A969-4940-4292-803A-D9B14E5E7E84}" srcOrd="0" destOrd="0" presId="urn:microsoft.com/office/officeart/2005/8/layout/vList6"/>
    <dgm:cxn modelId="{F57A79BA-D630-4FD7-A07F-D949BED26E5D}" type="presParOf" srcId="{DF59A969-4940-4292-803A-D9B14E5E7E84}" destId="{74B9BAF4-7FB9-40B9-928B-ED4E56D5C5F0}" srcOrd="0" destOrd="0" presId="urn:microsoft.com/office/officeart/2005/8/layout/vList6"/>
    <dgm:cxn modelId="{658F6227-5CD9-46E4-9D2B-073D9016B017}" type="presParOf" srcId="{DF59A969-4940-4292-803A-D9B14E5E7E84}" destId="{6C26A2B3-555E-4AB7-9993-FCA7F2DB1A77}" srcOrd="1" destOrd="0" presId="urn:microsoft.com/office/officeart/2005/8/layout/vList6"/>
    <dgm:cxn modelId="{34CE8BD5-C09C-470F-B37F-A1EA8186843B}" type="presParOf" srcId="{BD133216-50C0-4142-B36D-20C17E17462C}" destId="{5273574C-5414-4DC2-965F-940B8EC582C5}" srcOrd="1" destOrd="0" presId="urn:microsoft.com/office/officeart/2005/8/layout/vList6"/>
    <dgm:cxn modelId="{2BDDEF08-F109-4A54-A175-8241CE9E67D0}" type="presParOf" srcId="{BD133216-50C0-4142-B36D-20C17E17462C}" destId="{D74344CB-32DA-48AE-BF90-2FAFAE1805A8}" srcOrd="2" destOrd="0" presId="urn:microsoft.com/office/officeart/2005/8/layout/vList6"/>
    <dgm:cxn modelId="{72F87068-9C73-46E9-B165-CA8EF578509B}" type="presParOf" srcId="{D74344CB-32DA-48AE-BF90-2FAFAE1805A8}" destId="{BB3D338B-025E-41BF-85F3-FB8149DEC68A}" srcOrd="0" destOrd="0" presId="urn:microsoft.com/office/officeart/2005/8/layout/vList6"/>
    <dgm:cxn modelId="{CB420ADB-C268-4B9F-BE78-F08ADD6FA9F7}" type="presParOf" srcId="{D74344CB-32DA-48AE-BF90-2FAFAE1805A8}" destId="{A49BB016-1292-4AC2-AC1E-EF3ED954C4F6}" srcOrd="1" destOrd="0" presId="urn:microsoft.com/office/officeart/2005/8/layout/vList6"/>
    <dgm:cxn modelId="{03791ED7-43A0-41A7-A33F-A063AB36ED24}" type="presParOf" srcId="{BD133216-50C0-4142-B36D-20C17E17462C}" destId="{FBBD83A1-C16E-41AF-BED4-1556E7E1294C}" srcOrd="3" destOrd="0" presId="urn:microsoft.com/office/officeart/2005/8/layout/vList6"/>
    <dgm:cxn modelId="{3E0C5E7B-2ECB-4551-9495-562D486F346C}" type="presParOf" srcId="{BD133216-50C0-4142-B36D-20C17E17462C}" destId="{393D18F6-15D0-45A7-9EC7-3185A6E1F1BB}" srcOrd="4" destOrd="0" presId="urn:microsoft.com/office/officeart/2005/8/layout/vList6"/>
    <dgm:cxn modelId="{8C8E067A-990D-4448-A091-BAC704BCE44D}" type="presParOf" srcId="{393D18F6-15D0-45A7-9EC7-3185A6E1F1BB}" destId="{0D7B9638-EADF-459F-874B-A9FB728D1DC1}" srcOrd="0" destOrd="0" presId="urn:microsoft.com/office/officeart/2005/8/layout/vList6"/>
    <dgm:cxn modelId="{781D0787-FC01-4209-8356-243F50D3F176}" type="presParOf" srcId="{393D18F6-15D0-45A7-9EC7-3185A6E1F1BB}" destId="{7436DB29-9144-45E0-B02D-58A455B1D92E}" srcOrd="1" destOrd="0" presId="urn:microsoft.com/office/officeart/2005/8/layout/vList6"/>
    <dgm:cxn modelId="{768B5228-E1F3-4148-8725-A71DE228AB65}" type="presParOf" srcId="{BD133216-50C0-4142-B36D-20C17E17462C}" destId="{F1991BF0-9200-48A1-81D8-053B15D77E10}" srcOrd="5" destOrd="0" presId="urn:microsoft.com/office/officeart/2005/8/layout/vList6"/>
    <dgm:cxn modelId="{26DA2E80-18CC-4369-9D3F-20AE56CE5D9B}" type="presParOf" srcId="{BD133216-50C0-4142-B36D-20C17E17462C}" destId="{AAB24618-B36C-4569-B3B0-4BFAA592592C}" srcOrd="6" destOrd="0" presId="urn:microsoft.com/office/officeart/2005/8/layout/vList6"/>
    <dgm:cxn modelId="{435C89B5-43A0-410D-8E15-7BBDE7615362}" type="presParOf" srcId="{AAB24618-B36C-4569-B3B0-4BFAA592592C}" destId="{6F0D16BD-D3FF-4FD5-9D4F-C3327D8864DA}" srcOrd="0" destOrd="0" presId="urn:microsoft.com/office/officeart/2005/8/layout/vList6"/>
    <dgm:cxn modelId="{85A2CE12-500B-4186-ACD2-B76A26C7E77A}" type="presParOf" srcId="{AAB24618-B36C-4569-B3B0-4BFAA592592C}" destId="{82324DD1-5529-45CD-94E7-00C12B12F494}" srcOrd="1" destOrd="0" presId="urn:microsoft.com/office/officeart/2005/8/layout/vList6"/>
    <dgm:cxn modelId="{E1092F81-D545-4DDF-93CF-D8F293A27BB2}" type="presParOf" srcId="{BD133216-50C0-4142-B36D-20C17E17462C}" destId="{5BB03748-31E2-4E42-A00A-4A512208A7F1}" srcOrd="7" destOrd="0" presId="urn:microsoft.com/office/officeart/2005/8/layout/vList6"/>
    <dgm:cxn modelId="{DC2722E0-DD7F-4DD6-89DD-AC4625A211F1}" type="presParOf" srcId="{BD133216-50C0-4142-B36D-20C17E17462C}" destId="{7F67B2D6-F1ED-4F03-814E-A9BE22CAE6AF}" srcOrd="8" destOrd="0" presId="urn:microsoft.com/office/officeart/2005/8/layout/vList6"/>
    <dgm:cxn modelId="{6A2DBB8F-421D-49C1-ABF5-3E71C91EFB32}" type="presParOf" srcId="{7F67B2D6-F1ED-4F03-814E-A9BE22CAE6AF}" destId="{27871023-22E6-441B-B391-95B3CE311D89}" srcOrd="0" destOrd="0" presId="urn:microsoft.com/office/officeart/2005/8/layout/vList6"/>
    <dgm:cxn modelId="{BEC99BE0-0A32-4B4C-B48F-76DFF725FD6E}" type="presParOf" srcId="{7F67B2D6-F1ED-4F03-814E-A9BE22CAE6AF}" destId="{A865B314-5C66-49CC-9477-AB30665C5C19}" srcOrd="1" destOrd="0" presId="urn:microsoft.com/office/officeart/2005/8/layout/vList6"/>
    <dgm:cxn modelId="{BA410BA5-B6E6-4242-A65F-2C33FC02DA98}" type="presParOf" srcId="{BD133216-50C0-4142-B36D-20C17E17462C}" destId="{B89CEF02-543E-4125-8746-8E33DE644BA7}" srcOrd="9" destOrd="0" presId="urn:microsoft.com/office/officeart/2005/8/layout/vList6"/>
    <dgm:cxn modelId="{EA723AD0-1C45-4D40-BA41-93586F4088E3}" type="presParOf" srcId="{BD133216-50C0-4142-B36D-20C17E17462C}" destId="{6A90698B-29C5-4407-B191-4B264D5660AD}" srcOrd="10" destOrd="0" presId="urn:microsoft.com/office/officeart/2005/8/layout/vList6"/>
    <dgm:cxn modelId="{D12DD697-C44B-4BC5-88FB-926CA4C050A0}" type="presParOf" srcId="{6A90698B-29C5-4407-B191-4B264D5660AD}" destId="{D2AB0379-1B30-4FAF-9BCF-BAA51CF75A45}" srcOrd="0" destOrd="0" presId="urn:microsoft.com/office/officeart/2005/8/layout/vList6"/>
    <dgm:cxn modelId="{4805D4E2-76F6-4917-AFF1-9F18943E2FF2}" type="presParOf" srcId="{6A90698B-29C5-4407-B191-4B264D5660AD}" destId="{DB98056D-4F9F-46E9-A96E-420B055E6304}" srcOrd="1" destOrd="0" presId="urn:microsoft.com/office/officeart/2005/8/layout/vList6"/>
    <dgm:cxn modelId="{97C93AF6-2F4A-44E1-B127-1CCC966FFE75}" type="presParOf" srcId="{BD133216-50C0-4142-B36D-20C17E17462C}" destId="{00383D07-3236-4A3D-9540-F7C6118FC426}" srcOrd="11" destOrd="0" presId="urn:microsoft.com/office/officeart/2005/8/layout/vList6"/>
    <dgm:cxn modelId="{A7D82610-3297-4D52-8FDD-12745EF770A4}" type="presParOf" srcId="{BD133216-50C0-4142-B36D-20C17E17462C}" destId="{5D54EBF7-B13A-482A-9F02-BDDAC38F13AE}" srcOrd="12" destOrd="0" presId="urn:microsoft.com/office/officeart/2005/8/layout/vList6"/>
    <dgm:cxn modelId="{4FB48EEF-B43D-4D4E-B901-2D61CE8B81BA}" type="presParOf" srcId="{5D54EBF7-B13A-482A-9F02-BDDAC38F13AE}" destId="{449E1AD0-5A81-4137-B8C6-D742CD0114A8}" srcOrd="0" destOrd="0" presId="urn:microsoft.com/office/officeart/2005/8/layout/vList6"/>
    <dgm:cxn modelId="{D7A528DB-D988-4443-955B-8443BFA476F9}" type="presParOf" srcId="{5D54EBF7-B13A-482A-9F02-BDDAC38F13AE}" destId="{5842A1BD-603A-40E2-A814-26F17FF9F5A4}" srcOrd="1" destOrd="0" presId="urn:microsoft.com/office/officeart/2005/8/layout/vList6"/>
    <dgm:cxn modelId="{CECA5FD8-1DE4-40D4-9F2A-834F12B82184}" type="presParOf" srcId="{BD133216-50C0-4142-B36D-20C17E17462C}" destId="{93625813-1A30-4094-A70A-64C418F0DE0B}" srcOrd="13" destOrd="0" presId="urn:microsoft.com/office/officeart/2005/8/layout/vList6"/>
    <dgm:cxn modelId="{6671FFD6-8ECB-4D64-AB3A-1E32CD796085}" type="presParOf" srcId="{BD133216-50C0-4142-B36D-20C17E17462C}" destId="{29C7A42F-9EF6-4986-AFDC-0B965D17A01D}" srcOrd="14" destOrd="0" presId="urn:microsoft.com/office/officeart/2005/8/layout/vList6"/>
    <dgm:cxn modelId="{352518F1-3681-49E1-87A3-5D13269F797C}" type="presParOf" srcId="{29C7A42F-9EF6-4986-AFDC-0B965D17A01D}" destId="{0FA74356-6507-40DC-8105-6B2EF5329293}" srcOrd="0" destOrd="0" presId="urn:microsoft.com/office/officeart/2005/8/layout/vList6"/>
    <dgm:cxn modelId="{730DF8F9-82D9-4DEB-9885-4099EA76CCE5}" type="presParOf" srcId="{29C7A42F-9EF6-4986-AFDC-0B965D17A01D}" destId="{B1A36461-4850-4407-BBC4-406A90BEE07D}" srcOrd="1" destOrd="0" presId="urn:microsoft.com/office/officeart/2005/8/layout/vList6"/>
    <dgm:cxn modelId="{57F884CD-174D-43A8-8857-3BF980033624}" type="presParOf" srcId="{BD133216-50C0-4142-B36D-20C17E17462C}" destId="{0C8F1982-9E5A-480D-97CA-2FED1CB77DEF}" srcOrd="15" destOrd="0" presId="urn:microsoft.com/office/officeart/2005/8/layout/vList6"/>
    <dgm:cxn modelId="{C427082D-066A-43E7-837A-1BB499E991DC}" type="presParOf" srcId="{BD133216-50C0-4142-B36D-20C17E17462C}" destId="{21E8CB16-F7B7-4F98-8C2C-75D5110B9047}" srcOrd="16" destOrd="0" presId="urn:microsoft.com/office/officeart/2005/8/layout/vList6"/>
    <dgm:cxn modelId="{0EDE9639-2EAE-4B92-BD5B-624CFF054573}" type="presParOf" srcId="{21E8CB16-F7B7-4F98-8C2C-75D5110B9047}" destId="{CAE04260-F377-4AA5-A493-D89268164B27}" srcOrd="0" destOrd="0" presId="urn:microsoft.com/office/officeart/2005/8/layout/vList6"/>
    <dgm:cxn modelId="{445635EA-851A-4C4B-B211-C9C23DFE8723}" type="presParOf" srcId="{21E8CB16-F7B7-4F98-8C2C-75D5110B9047}" destId="{F69F3D01-0185-4C1E-BFDE-FEC822B1178D}" srcOrd="1" destOrd="0" presId="urn:microsoft.com/office/officeart/2005/8/layout/vList6"/>
    <dgm:cxn modelId="{CF4ABA5F-09D8-45B5-972D-A6C107677CA6}" type="presParOf" srcId="{BD133216-50C0-4142-B36D-20C17E17462C}" destId="{01F2CDA7-24BC-4D32-A304-C200BD0BDA48}" srcOrd="17" destOrd="0" presId="urn:microsoft.com/office/officeart/2005/8/layout/vList6"/>
    <dgm:cxn modelId="{056EAB01-E9DE-4787-B1E4-21765E788F66}" type="presParOf" srcId="{BD133216-50C0-4142-B36D-20C17E17462C}" destId="{3BD44CC3-2DED-4DD2-8515-FA7CA1C1C2FE}" srcOrd="18" destOrd="0" presId="urn:microsoft.com/office/officeart/2005/8/layout/vList6"/>
    <dgm:cxn modelId="{F60E58AB-2CDB-40C8-84AE-7898CDB565F6}" type="presParOf" srcId="{3BD44CC3-2DED-4DD2-8515-FA7CA1C1C2FE}" destId="{E86180DC-2236-475E-BAA3-04F15A70F041}" srcOrd="0" destOrd="0" presId="urn:microsoft.com/office/officeart/2005/8/layout/vList6"/>
    <dgm:cxn modelId="{8D0D658F-99CE-4391-91F2-304B54C31560}" type="presParOf" srcId="{3BD44CC3-2DED-4DD2-8515-FA7CA1C1C2FE}" destId="{EE4289E8-B81F-4210-B96A-D6C14AD4FA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CDF68-8FB4-499E-B0AE-0EFE648B0C27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8ABC7A5-1078-451F-8469-DD183B4CD2C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Сохранение и развитие налогового потенциала на территории района</a:t>
          </a:r>
          <a:endParaRPr lang="ru-RU" sz="1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F2FE7-0D01-4315-BD10-D3DCD6CC46FC}" type="parTrans" cxnId="{B38AC02F-7348-43E6-8DDE-0A13B33F3CB4}">
      <dgm:prSet/>
      <dgm:spPr/>
      <dgm:t>
        <a:bodyPr/>
        <a:lstStyle/>
        <a:p>
          <a:endParaRPr lang="ru-RU"/>
        </a:p>
      </dgm:t>
    </dgm:pt>
    <dgm:pt modelId="{68BFDC89-5D0D-493A-8E58-8F46B11AB0DA}" type="sibTrans" cxnId="{B38AC02F-7348-43E6-8DDE-0A13B33F3CB4}">
      <dgm:prSet/>
      <dgm:spPr/>
      <dgm:t>
        <a:bodyPr/>
        <a:lstStyle/>
        <a:p>
          <a:endParaRPr lang="ru-RU"/>
        </a:p>
      </dgm:t>
    </dgm:pt>
    <dgm:pt modelId="{09CB0584-341C-4732-9849-CB329C74FDB6}" type="pres">
      <dgm:prSet presAssocID="{0BBCDF68-8FB4-499E-B0AE-0EFE648B0C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6BA1A0-DA99-4FD8-8F32-213D9264E597}" type="pres">
      <dgm:prSet presAssocID="{C8ABC7A5-1078-451F-8469-DD183B4CD2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86325-4F96-4158-AA3D-2FB1ADB929F3}" type="presOf" srcId="{C8ABC7A5-1078-451F-8469-DD183B4CD2CE}" destId="{846BA1A0-DA99-4FD8-8F32-213D9264E597}" srcOrd="0" destOrd="0" presId="urn:microsoft.com/office/officeart/2005/8/layout/vList2"/>
    <dgm:cxn modelId="{FA55BC84-A123-44ED-9D94-9877B8AC548E}" type="presOf" srcId="{0BBCDF68-8FB4-499E-B0AE-0EFE648B0C27}" destId="{09CB0584-341C-4732-9849-CB329C74FDB6}" srcOrd="0" destOrd="0" presId="urn:microsoft.com/office/officeart/2005/8/layout/vList2"/>
    <dgm:cxn modelId="{B38AC02F-7348-43E6-8DDE-0A13B33F3CB4}" srcId="{0BBCDF68-8FB4-499E-B0AE-0EFE648B0C27}" destId="{C8ABC7A5-1078-451F-8469-DD183B4CD2CE}" srcOrd="0" destOrd="0" parTransId="{8DBF2FE7-0D01-4315-BD10-D3DCD6CC46FC}" sibTransId="{68BFDC89-5D0D-493A-8E58-8F46B11AB0DA}"/>
    <dgm:cxn modelId="{639D9DF0-8CD4-4BDB-83A5-D602318E9DDA}" type="presParOf" srcId="{09CB0584-341C-4732-9849-CB329C74FDB6}" destId="{846BA1A0-DA99-4FD8-8F32-213D9264E5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AD6F5B-1A92-4B3B-8AF4-BC4091C8C74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A754D81-ABA8-4A95-A217-5AE6465C2C6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устойчивости бюджетной системы района</a:t>
          </a:r>
          <a:endParaRPr lang="ru-RU" sz="1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C5CEF5-024F-481C-A315-E1B9BF7DE2D4}" type="parTrans" cxnId="{0B092359-1442-42C3-B788-139C4D0695AD}">
      <dgm:prSet/>
      <dgm:spPr/>
      <dgm:t>
        <a:bodyPr/>
        <a:lstStyle/>
        <a:p>
          <a:endParaRPr lang="ru-RU"/>
        </a:p>
      </dgm:t>
    </dgm:pt>
    <dgm:pt modelId="{6CE5D117-B095-4535-B0C0-467B773AC25F}" type="sibTrans" cxnId="{0B092359-1442-42C3-B788-139C4D0695AD}">
      <dgm:prSet/>
      <dgm:spPr/>
      <dgm:t>
        <a:bodyPr/>
        <a:lstStyle/>
        <a:p>
          <a:endParaRPr lang="ru-RU"/>
        </a:p>
      </dgm:t>
    </dgm:pt>
    <dgm:pt modelId="{63FD0977-6AAE-4EEB-A9BF-D3AE8CFB567E}" type="pres">
      <dgm:prSet presAssocID="{56AD6F5B-1A92-4B3B-8AF4-BC4091C8C7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F82621-0019-47B6-B34E-2FF4019376CD}" type="pres">
      <dgm:prSet presAssocID="{9A754D81-ABA8-4A95-A217-5AE6465C2C6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EB5C49-000F-4C58-866B-DD1CC1E47D74}" type="presOf" srcId="{56AD6F5B-1A92-4B3B-8AF4-BC4091C8C74A}" destId="{63FD0977-6AAE-4EEB-A9BF-D3AE8CFB567E}" srcOrd="0" destOrd="0" presId="urn:microsoft.com/office/officeart/2005/8/layout/vList2"/>
    <dgm:cxn modelId="{A2AB309C-C520-486E-A948-0838F5CB6103}" type="presOf" srcId="{9A754D81-ABA8-4A95-A217-5AE6465C2C6C}" destId="{D6F82621-0019-47B6-B34E-2FF4019376CD}" srcOrd="0" destOrd="0" presId="urn:microsoft.com/office/officeart/2005/8/layout/vList2"/>
    <dgm:cxn modelId="{0B092359-1442-42C3-B788-139C4D0695AD}" srcId="{56AD6F5B-1A92-4B3B-8AF4-BC4091C8C74A}" destId="{9A754D81-ABA8-4A95-A217-5AE6465C2C6C}" srcOrd="0" destOrd="0" parTransId="{BEC5CEF5-024F-481C-A315-E1B9BF7DE2D4}" sibTransId="{6CE5D117-B095-4535-B0C0-467B773AC25F}"/>
    <dgm:cxn modelId="{EEB5AFC7-6E83-4AFF-A0BA-E2CFD738F04D}" type="presParOf" srcId="{63FD0977-6AAE-4EEB-A9BF-D3AE8CFB567E}" destId="{D6F82621-0019-47B6-B34E-2FF4019376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418491-39AF-4934-BB23-8CCD8F5010A7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2932490-463E-42BC-9D28-20590F13A96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расходования бюджетных средств, выявление и использование резервов для достижения планируемых результатов </a:t>
          </a:r>
        </a:p>
      </dgm:t>
    </dgm:pt>
    <dgm:pt modelId="{427D869C-9FE0-42FB-A801-C8D9BCAC88FE}" type="parTrans" cxnId="{5C6EE25F-3A9F-491F-83E8-285C1BE0C31A}">
      <dgm:prSet/>
      <dgm:spPr/>
      <dgm:t>
        <a:bodyPr/>
        <a:lstStyle/>
        <a:p>
          <a:endParaRPr lang="ru-RU"/>
        </a:p>
      </dgm:t>
    </dgm:pt>
    <dgm:pt modelId="{5747A9E7-D70D-4FBF-B332-7E341E19E87C}" type="sibTrans" cxnId="{5C6EE25F-3A9F-491F-83E8-285C1BE0C31A}">
      <dgm:prSet/>
      <dgm:spPr/>
      <dgm:t>
        <a:bodyPr/>
        <a:lstStyle/>
        <a:p>
          <a:endParaRPr lang="ru-RU"/>
        </a:p>
      </dgm:t>
    </dgm:pt>
    <dgm:pt modelId="{D3B0D773-D5A0-45C6-8BE6-ADD0FFF84AB0}" type="pres">
      <dgm:prSet presAssocID="{D7418491-39AF-4934-BB23-8CCD8F5010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69DA4-A6D8-4B4F-ACFD-64566BF84BEF}" type="pres">
      <dgm:prSet presAssocID="{B2932490-463E-42BC-9D28-20590F13A9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6EE25F-3A9F-491F-83E8-285C1BE0C31A}" srcId="{D7418491-39AF-4934-BB23-8CCD8F5010A7}" destId="{B2932490-463E-42BC-9D28-20590F13A96E}" srcOrd="0" destOrd="0" parTransId="{427D869C-9FE0-42FB-A801-C8D9BCAC88FE}" sibTransId="{5747A9E7-D70D-4FBF-B332-7E341E19E87C}"/>
    <dgm:cxn modelId="{57844E61-DD79-4213-B80A-F8E7C5E7A579}" type="presOf" srcId="{B2932490-463E-42BC-9D28-20590F13A96E}" destId="{52269DA4-A6D8-4B4F-ACFD-64566BF84BEF}" srcOrd="0" destOrd="0" presId="urn:microsoft.com/office/officeart/2005/8/layout/vList2"/>
    <dgm:cxn modelId="{5383B19C-ECB7-49A1-AB3B-09BFFC4EBF28}" type="presOf" srcId="{D7418491-39AF-4934-BB23-8CCD8F5010A7}" destId="{D3B0D773-D5A0-45C6-8BE6-ADD0FFF84AB0}" srcOrd="0" destOrd="0" presId="urn:microsoft.com/office/officeart/2005/8/layout/vList2"/>
    <dgm:cxn modelId="{91B63EED-2519-4EE2-80F3-39F7C394AFF2}" type="presParOf" srcId="{D3B0D773-D5A0-45C6-8BE6-ADD0FFF84AB0}" destId="{52269DA4-A6D8-4B4F-ACFD-64566BF84B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831B08-5C95-4181-8E6D-DB4F3AD4002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19FD8B3-8D00-4A7D-8365-C1BA4BD2976D}">
      <dgm:prSet custT="1"/>
      <dgm:spPr/>
      <dgm:t>
        <a:bodyPr/>
        <a:lstStyle/>
        <a:p>
          <a:r>
            <a: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финансового контроля в управлении бюджетным процессом</a:t>
          </a:r>
        </a:p>
      </dgm:t>
    </dgm:pt>
    <dgm:pt modelId="{F8F0571C-BA5D-46CA-9CE4-31DF9B927D71}" type="parTrans" cxnId="{FF07519B-A46D-4D2F-91E5-9D1EA77DAF97}">
      <dgm:prSet/>
      <dgm:spPr/>
      <dgm:t>
        <a:bodyPr/>
        <a:lstStyle/>
        <a:p>
          <a:endParaRPr lang="ru-RU"/>
        </a:p>
      </dgm:t>
    </dgm:pt>
    <dgm:pt modelId="{ADB9B151-07D7-4AF8-9419-81762DBA0371}" type="sibTrans" cxnId="{FF07519B-A46D-4D2F-91E5-9D1EA77DAF97}">
      <dgm:prSet/>
      <dgm:spPr/>
      <dgm:t>
        <a:bodyPr/>
        <a:lstStyle/>
        <a:p>
          <a:endParaRPr lang="ru-RU"/>
        </a:p>
      </dgm:t>
    </dgm:pt>
    <dgm:pt modelId="{3BA6F68A-B384-4CC2-B92B-82A68B02D4B1}">
      <dgm:prSet custT="1"/>
      <dgm:spPr/>
      <dgm:t>
        <a:bodyPr/>
        <a:lstStyle/>
        <a:p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938C7-37D9-4905-894D-DA58FF2A2D55}" type="parTrans" cxnId="{B72CD93A-B6BA-4318-A170-92F4A6633E59}">
      <dgm:prSet/>
      <dgm:spPr/>
      <dgm:t>
        <a:bodyPr/>
        <a:lstStyle/>
        <a:p>
          <a:endParaRPr lang="ru-RU"/>
        </a:p>
      </dgm:t>
    </dgm:pt>
    <dgm:pt modelId="{9F3B6638-191A-49D5-B105-56F84841F0CD}" type="sibTrans" cxnId="{B72CD93A-B6BA-4318-A170-92F4A6633E59}">
      <dgm:prSet/>
      <dgm:spPr/>
      <dgm:t>
        <a:bodyPr/>
        <a:lstStyle/>
        <a:p>
          <a:endParaRPr lang="ru-RU"/>
        </a:p>
      </dgm:t>
    </dgm:pt>
    <dgm:pt modelId="{1A0FFB35-48F0-4DEA-A2A7-2539B17570F9}" type="pres">
      <dgm:prSet presAssocID="{AC831B08-5C95-4181-8E6D-DB4F3AD400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BB05A8-FAAA-4508-B71E-1FD947C57B1D}" type="pres">
      <dgm:prSet presAssocID="{319FD8B3-8D00-4A7D-8365-C1BA4BD2976D}" presName="parentText" presStyleLbl="node1" presStyleIdx="0" presStyleCnt="2" custScaleY="603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9490A-B284-4691-87C7-BEBC34FA09A5}" type="pres">
      <dgm:prSet presAssocID="{ADB9B151-07D7-4AF8-9419-81762DBA0371}" presName="spacer" presStyleCnt="0"/>
      <dgm:spPr/>
    </dgm:pt>
    <dgm:pt modelId="{401BE742-38B0-4F84-B189-510224F74D4F}" type="pres">
      <dgm:prSet presAssocID="{3BA6F68A-B384-4CC2-B92B-82A68B02D4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D8C48-1F6D-4F51-A3E5-BFF9AC32C414}" type="presOf" srcId="{3BA6F68A-B384-4CC2-B92B-82A68B02D4B1}" destId="{401BE742-38B0-4F84-B189-510224F74D4F}" srcOrd="0" destOrd="0" presId="urn:microsoft.com/office/officeart/2005/8/layout/vList2"/>
    <dgm:cxn modelId="{DBC4E7D6-8E6D-4A26-825B-851A1643207C}" type="presOf" srcId="{319FD8B3-8D00-4A7D-8365-C1BA4BD2976D}" destId="{D4BB05A8-FAAA-4508-B71E-1FD947C57B1D}" srcOrd="0" destOrd="0" presId="urn:microsoft.com/office/officeart/2005/8/layout/vList2"/>
    <dgm:cxn modelId="{FF07519B-A46D-4D2F-91E5-9D1EA77DAF97}" srcId="{AC831B08-5C95-4181-8E6D-DB4F3AD40025}" destId="{319FD8B3-8D00-4A7D-8365-C1BA4BD2976D}" srcOrd="0" destOrd="0" parTransId="{F8F0571C-BA5D-46CA-9CE4-31DF9B927D71}" sibTransId="{ADB9B151-07D7-4AF8-9419-81762DBA0371}"/>
    <dgm:cxn modelId="{B72CD93A-B6BA-4318-A170-92F4A6633E59}" srcId="{AC831B08-5C95-4181-8E6D-DB4F3AD40025}" destId="{3BA6F68A-B384-4CC2-B92B-82A68B02D4B1}" srcOrd="1" destOrd="0" parTransId="{3E1938C7-37D9-4905-894D-DA58FF2A2D55}" sibTransId="{9F3B6638-191A-49D5-B105-56F84841F0CD}"/>
    <dgm:cxn modelId="{1642BE4F-069B-4B68-AB29-E15B82B24F41}" type="presOf" srcId="{AC831B08-5C95-4181-8E6D-DB4F3AD40025}" destId="{1A0FFB35-48F0-4DEA-A2A7-2539B17570F9}" srcOrd="0" destOrd="0" presId="urn:microsoft.com/office/officeart/2005/8/layout/vList2"/>
    <dgm:cxn modelId="{C5763991-8DEB-4931-B6CB-79F6F8CECA88}" type="presParOf" srcId="{1A0FFB35-48F0-4DEA-A2A7-2539B17570F9}" destId="{D4BB05A8-FAAA-4508-B71E-1FD947C57B1D}" srcOrd="0" destOrd="0" presId="urn:microsoft.com/office/officeart/2005/8/layout/vList2"/>
    <dgm:cxn modelId="{AE87A856-4750-4B20-BB8A-5987D1ADD204}" type="presParOf" srcId="{1A0FFB35-48F0-4DEA-A2A7-2539B17570F9}" destId="{4749490A-B284-4691-87C7-BEBC34FA09A5}" srcOrd="1" destOrd="0" presId="urn:microsoft.com/office/officeart/2005/8/layout/vList2"/>
    <dgm:cxn modelId="{39368B84-CB56-438C-9A0F-3649634EE489}" type="presParOf" srcId="{1A0FFB35-48F0-4DEA-A2A7-2539B17570F9}" destId="{401BE742-38B0-4F84-B189-510224F74D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6D679D-A9B3-406F-B3A5-5E87C7C1F1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A2F9B41-8FED-4BF1-9AF2-C29BA9C8AF56}">
      <dgm:prSet/>
      <dgm:spPr/>
      <dgm:t>
        <a:bodyPr/>
        <a:lstStyle/>
        <a:p>
          <a:pPr rtl="0"/>
          <a:r>
            <a:rPr lang="ru-RU" b="1" dirty="0" smtClean="0"/>
            <a:t>1</a:t>
          </a:r>
          <a:endParaRPr lang="ru-RU" dirty="0"/>
        </a:p>
      </dgm:t>
    </dgm:pt>
    <dgm:pt modelId="{66A1315A-9374-4E75-9D1C-2F242CEA2821}" type="parTrans" cxnId="{7D4B3013-4CD4-4936-862B-2AD81840651F}">
      <dgm:prSet/>
      <dgm:spPr/>
      <dgm:t>
        <a:bodyPr/>
        <a:lstStyle/>
        <a:p>
          <a:endParaRPr lang="ru-RU"/>
        </a:p>
      </dgm:t>
    </dgm:pt>
    <dgm:pt modelId="{F345F066-6CF5-4DEC-BCC5-7971A3F25C44}" type="sibTrans" cxnId="{7D4B3013-4CD4-4936-862B-2AD81840651F}">
      <dgm:prSet/>
      <dgm:spPr/>
      <dgm:t>
        <a:bodyPr/>
        <a:lstStyle/>
        <a:p>
          <a:endParaRPr lang="ru-RU"/>
        </a:p>
      </dgm:t>
    </dgm:pt>
    <dgm:pt modelId="{77DBD09E-E42E-4E7C-B69F-639A1C617995}" type="pres">
      <dgm:prSet presAssocID="{EA6D679D-A9B3-406F-B3A5-5E87C7C1F1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1BEBAE-0D2C-45DF-8AEF-FB20771823EB}" type="pres">
      <dgm:prSet presAssocID="{7A2F9B41-8FED-4BF1-9AF2-C29BA9C8AF56}" presName="parentText" presStyleLbl="node1" presStyleIdx="0" presStyleCnt="1" custLinFactNeighborY="-10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9619B-6115-499A-963B-4C34355C8599}" type="presOf" srcId="{7A2F9B41-8FED-4BF1-9AF2-C29BA9C8AF56}" destId="{A61BEBAE-0D2C-45DF-8AEF-FB20771823EB}" srcOrd="0" destOrd="0" presId="urn:microsoft.com/office/officeart/2005/8/layout/vList2"/>
    <dgm:cxn modelId="{7D4B3013-4CD4-4936-862B-2AD81840651F}" srcId="{EA6D679D-A9B3-406F-B3A5-5E87C7C1F1AA}" destId="{7A2F9B41-8FED-4BF1-9AF2-C29BA9C8AF56}" srcOrd="0" destOrd="0" parTransId="{66A1315A-9374-4E75-9D1C-2F242CEA2821}" sibTransId="{F345F066-6CF5-4DEC-BCC5-7971A3F25C44}"/>
    <dgm:cxn modelId="{AD13B3D3-6F0B-45E6-9043-4A18636A9B89}" type="presOf" srcId="{EA6D679D-A9B3-406F-B3A5-5E87C7C1F1AA}" destId="{77DBD09E-E42E-4E7C-B69F-639A1C617995}" srcOrd="0" destOrd="0" presId="urn:microsoft.com/office/officeart/2005/8/layout/vList2"/>
    <dgm:cxn modelId="{A72C6845-B2E1-47E1-8ECE-2904FDF6F898}" type="presParOf" srcId="{77DBD09E-E42E-4E7C-B69F-639A1C617995}" destId="{A61BEBAE-0D2C-45DF-8AEF-FB2077182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66F0A0-3ECC-483A-AABF-E9E6DF6C24E3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F48F99-5765-4F8D-8A72-7231B8BBF558}">
      <dgm:prSet custT="1"/>
      <dgm:spPr/>
      <dgm:t>
        <a:bodyPr/>
        <a:lstStyle/>
        <a:p>
          <a:pPr algn="ctr" rtl="0"/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Повышение качества жизни</a:t>
          </a:r>
          <a:endParaRPr lang="ru-RU" sz="16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4D630E-0A07-4C39-B03A-B9D5A0723EF9}" type="parTrans" cxnId="{396FD385-0900-4067-AD6F-2D3883367903}">
      <dgm:prSet/>
      <dgm:spPr/>
      <dgm:t>
        <a:bodyPr/>
        <a:lstStyle/>
        <a:p>
          <a:endParaRPr lang="ru-RU"/>
        </a:p>
      </dgm:t>
    </dgm:pt>
    <dgm:pt modelId="{83CE71AB-8F9F-458D-8EA4-6777D3B64C2C}" type="sibTrans" cxnId="{396FD385-0900-4067-AD6F-2D3883367903}">
      <dgm:prSet/>
      <dgm:spPr/>
      <dgm:t>
        <a:bodyPr/>
        <a:lstStyle/>
        <a:p>
          <a:endParaRPr lang="ru-RU"/>
        </a:p>
      </dgm:t>
    </dgm:pt>
    <dgm:pt modelId="{2BC1092E-E361-4251-BB49-5D92A6F18530}" type="pres">
      <dgm:prSet presAssocID="{2066F0A0-3ECC-483A-AABF-E9E6DF6C24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109A90-42C0-4E4F-B57D-346A75B035E8}" type="pres">
      <dgm:prSet presAssocID="{1DF48F99-5765-4F8D-8A72-7231B8BBF55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6FD385-0900-4067-AD6F-2D3883367903}" srcId="{2066F0A0-3ECC-483A-AABF-E9E6DF6C24E3}" destId="{1DF48F99-5765-4F8D-8A72-7231B8BBF558}" srcOrd="0" destOrd="0" parTransId="{934D630E-0A07-4C39-B03A-B9D5A0723EF9}" sibTransId="{83CE71AB-8F9F-458D-8EA4-6777D3B64C2C}"/>
    <dgm:cxn modelId="{40AA7C4C-F7C1-4642-81B6-EC69EB63BB8B}" type="presOf" srcId="{1DF48F99-5765-4F8D-8A72-7231B8BBF558}" destId="{8B109A90-42C0-4E4F-B57D-346A75B035E8}" srcOrd="0" destOrd="0" presId="urn:microsoft.com/office/officeart/2005/8/layout/vList2"/>
    <dgm:cxn modelId="{A38ED4D7-A5C7-4FCA-831E-FBECBD91838D}" type="presOf" srcId="{2066F0A0-3ECC-483A-AABF-E9E6DF6C24E3}" destId="{2BC1092E-E361-4251-BB49-5D92A6F18530}" srcOrd="0" destOrd="0" presId="urn:microsoft.com/office/officeart/2005/8/layout/vList2"/>
    <dgm:cxn modelId="{0706287E-0B6E-4F06-A22A-0BA6D63085A1}" type="presParOf" srcId="{2BC1092E-E361-4251-BB49-5D92A6F18530}" destId="{8B109A90-42C0-4E4F-B57D-346A75B035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7F910B-3D3C-4785-8DB1-65E2138E0F38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E069A8B-78D4-4782-9DCB-1C8146E88637}">
      <dgm:prSet custT="1"/>
      <dgm:spPr/>
      <dgm:t>
        <a:bodyPr/>
        <a:lstStyle/>
        <a:p>
          <a:pPr algn="ctr" rtl="0"/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Поэтапное повышение заработной платы</a:t>
          </a:r>
          <a:endParaRPr lang="ru-RU" sz="16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FCAF1D-6DC8-4C22-91A2-111F744632BC}" type="parTrans" cxnId="{81194FFB-F467-4772-AC7A-B134224DD004}">
      <dgm:prSet/>
      <dgm:spPr/>
      <dgm:t>
        <a:bodyPr/>
        <a:lstStyle/>
        <a:p>
          <a:endParaRPr lang="ru-RU"/>
        </a:p>
      </dgm:t>
    </dgm:pt>
    <dgm:pt modelId="{BD2F4EDB-31F2-4B15-8990-2BCBA40CE704}" type="sibTrans" cxnId="{81194FFB-F467-4772-AC7A-B134224DD004}">
      <dgm:prSet/>
      <dgm:spPr/>
      <dgm:t>
        <a:bodyPr/>
        <a:lstStyle/>
        <a:p>
          <a:endParaRPr lang="ru-RU"/>
        </a:p>
      </dgm:t>
    </dgm:pt>
    <dgm:pt modelId="{263E3387-CC42-4330-A8B4-9DAFC718DBB8}" type="pres">
      <dgm:prSet presAssocID="{0D7F910B-3D3C-4785-8DB1-65E2138E0F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6303A5-5601-44DF-931C-5D0060F87575}" type="pres">
      <dgm:prSet presAssocID="{2E069A8B-78D4-4782-9DCB-1C8146E88637}" presName="parentText" presStyleLbl="node1" presStyleIdx="0" presStyleCnt="1" custScaleX="954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6F3BE4-1CB3-435B-9CF5-5FDA6072D25A}" type="presOf" srcId="{0D7F910B-3D3C-4785-8DB1-65E2138E0F38}" destId="{263E3387-CC42-4330-A8B4-9DAFC718DBB8}" srcOrd="0" destOrd="0" presId="urn:microsoft.com/office/officeart/2005/8/layout/vList2"/>
    <dgm:cxn modelId="{81194FFB-F467-4772-AC7A-B134224DD004}" srcId="{0D7F910B-3D3C-4785-8DB1-65E2138E0F38}" destId="{2E069A8B-78D4-4782-9DCB-1C8146E88637}" srcOrd="0" destOrd="0" parTransId="{C3FCAF1D-6DC8-4C22-91A2-111F744632BC}" sibTransId="{BD2F4EDB-31F2-4B15-8990-2BCBA40CE704}"/>
    <dgm:cxn modelId="{2C84412F-4D67-4459-9A6C-99A8C75E4BE0}" type="presOf" srcId="{2E069A8B-78D4-4782-9DCB-1C8146E88637}" destId="{556303A5-5601-44DF-931C-5D0060F87575}" srcOrd="0" destOrd="0" presId="urn:microsoft.com/office/officeart/2005/8/layout/vList2"/>
    <dgm:cxn modelId="{4C5BE111-0247-4802-8924-C746A2B90F71}" type="presParOf" srcId="{263E3387-CC42-4330-A8B4-9DAFC718DBB8}" destId="{556303A5-5601-44DF-931C-5D0060F875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26A2B3-555E-4AB7-9993-FCA7F2DB1A77}">
      <dsp:nvSpPr>
        <dsp:cNvPr id="0" name=""/>
        <dsp:cNvSpPr/>
      </dsp:nvSpPr>
      <dsp:spPr>
        <a:xfrm>
          <a:off x="3257572" y="2049"/>
          <a:ext cx="4886359" cy="477846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3257572" y="2049"/>
        <a:ext cx="4886359" cy="477846"/>
      </dsp:txXfrm>
    </dsp:sp>
    <dsp:sp modelId="{74B9BAF4-7FB9-40B9-928B-ED4E56D5C5F0}">
      <dsp:nvSpPr>
        <dsp:cNvPr id="0" name=""/>
        <dsp:cNvSpPr/>
      </dsp:nvSpPr>
      <dsp:spPr>
        <a:xfrm>
          <a:off x="0" y="2049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Срок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49"/>
        <a:ext cx="3257572" cy="477846"/>
      </dsp:txXfrm>
    </dsp:sp>
    <dsp:sp modelId="{A49BB016-1292-4AC2-AC1E-EF3ED954C4F6}">
      <dsp:nvSpPr>
        <dsp:cNvPr id="0" name=""/>
        <dsp:cNvSpPr/>
      </dsp:nvSpPr>
      <dsp:spPr>
        <a:xfrm>
          <a:off x="3257572" y="527680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Разработка основных показателей прогноза социально-экономического развития района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572" y="527680"/>
        <a:ext cx="4886359" cy="477846"/>
      </dsp:txXfrm>
    </dsp:sp>
    <dsp:sp modelId="{BB3D338B-025E-41BF-85F3-FB8149DEC68A}">
      <dsp:nvSpPr>
        <dsp:cNvPr id="0" name=""/>
        <dsp:cNvSpPr/>
      </dsp:nvSpPr>
      <dsp:spPr>
        <a:xfrm>
          <a:off x="0" y="527680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Июнь - июль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7680"/>
        <a:ext cx="3257572" cy="477846"/>
      </dsp:txXfrm>
    </dsp:sp>
    <dsp:sp modelId="{7436DB29-9144-45E0-B02D-58A455B1D92E}">
      <dsp:nvSpPr>
        <dsp:cNvPr id="0" name=""/>
        <dsp:cNvSpPr/>
      </dsp:nvSpPr>
      <dsp:spPr>
        <a:xfrm>
          <a:off x="3257572" y="1053311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Определение основных направлений бюджетной и налоговой политики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572" y="1053311"/>
        <a:ext cx="4886359" cy="477846"/>
      </dsp:txXfrm>
    </dsp:sp>
    <dsp:sp modelId="{0D7B9638-EADF-459F-874B-A9FB728D1DC1}">
      <dsp:nvSpPr>
        <dsp:cNvPr id="0" name=""/>
        <dsp:cNvSpPr/>
      </dsp:nvSpPr>
      <dsp:spPr>
        <a:xfrm>
          <a:off x="0" y="1053311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Август - сентябрь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53311"/>
        <a:ext cx="3257572" cy="477846"/>
      </dsp:txXfrm>
    </dsp:sp>
    <dsp:sp modelId="{82324DD1-5529-45CD-94E7-00C12B12F494}">
      <dsp:nvSpPr>
        <dsp:cNvPr id="0" name=""/>
        <dsp:cNvSpPr/>
      </dsp:nvSpPr>
      <dsp:spPr>
        <a:xfrm>
          <a:off x="3257572" y="1578941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Определение основных параметров бюджета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572" y="1578941"/>
        <a:ext cx="4886359" cy="477846"/>
      </dsp:txXfrm>
    </dsp:sp>
    <dsp:sp modelId="{6F0D16BD-D3FF-4FD5-9D4F-C3327D8864DA}">
      <dsp:nvSpPr>
        <dsp:cNvPr id="0" name=""/>
        <dsp:cNvSpPr/>
      </dsp:nvSpPr>
      <dsp:spPr>
        <a:xfrm>
          <a:off x="0" y="1578941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Август - сентябрь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78941"/>
        <a:ext cx="3257572" cy="477846"/>
      </dsp:txXfrm>
    </dsp:sp>
    <dsp:sp modelId="{A865B314-5C66-49CC-9477-AB30665C5C19}">
      <dsp:nvSpPr>
        <dsp:cNvPr id="0" name=""/>
        <dsp:cNvSpPr/>
      </dsp:nvSpPr>
      <dsp:spPr>
        <a:xfrm>
          <a:off x="3258368" y="2104572"/>
          <a:ext cx="4881587" cy="6945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Работа структурных подразделений администрации района по подготовке обоснований бюджетных ассигнований и бюджетных заявок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8368" y="2104572"/>
        <a:ext cx="4881587" cy="694511"/>
      </dsp:txXfrm>
    </dsp:sp>
    <dsp:sp modelId="{27871023-22E6-441B-B391-95B3CE311D89}">
      <dsp:nvSpPr>
        <dsp:cNvPr id="0" name=""/>
        <dsp:cNvSpPr/>
      </dsp:nvSpPr>
      <dsp:spPr>
        <a:xfrm>
          <a:off x="3976" y="2212905"/>
          <a:ext cx="3254391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Сентябрь </a:t>
          </a: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- первая половина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октября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76" y="2212905"/>
        <a:ext cx="3254391" cy="477846"/>
      </dsp:txXfrm>
    </dsp:sp>
    <dsp:sp modelId="{DB98056D-4F9F-46E9-A96E-420B055E6304}">
      <dsp:nvSpPr>
        <dsp:cNvPr id="0" name=""/>
        <dsp:cNvSpPr/>
      </dsp:nvSpPr>
      <dsp:spPr>
        <a:xfrm>
          <a:off x="3257572" y="2868883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Формирование проекта районного бюджета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572" y="2868883"/>
        <a:ext cx="4886359" cy="477846"/>
      </dsp:txXfrm>
    </dsp:sp>
    <dsp:sp modelId="{D2AB0379-1B30-4FAF-9BCF-BAA51CF75A45}">
      <dsp:nvSpPr>
        <dsp:cNvPr id="0" name=""/>
        <dsp:cNvSpPr/>
      </dsp:nvSpPr>
      <dsp:spPr>
        <a:xfrm>
          <a:off x="0" y="2846868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Октябрь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46868"/>
        <a:ext cx="3257572" cy="477846"/>
      </dsp:txXfrm>
    </dsp:sp>
    <dsp:sp modelId="{5842A1BD-603A-40E2-A814-26F17FF9F5A4}">
      <dsp:nvSpPr>
        <dsp:cNvPr id="0" name=""/>
        <dsp:cNvSpPr/>
      </dsp:nvSpPr>
      <dsp:spPr>
        <a:xfrm>
          <a:off x="3257572" y="3372499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Рассмотрение проекта районного бюджета администрацией Александровского  района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572" y="3372499"/>
        <a:ext cx="4886359" cy="477846"/>
      </dsp:txXfrm>
    </dsp:sp>
    <dsp:sp modelId="{449E1AD0-5A81-4137-B8C6-D742CD0114A8}">
      <dsp:nvSpPr>
        <dsp:cNvPr id="0" name=""/>
        <dsp:cNvSpPr/>
      </dsp:nvSpPr>
      <dsp:spPr>
        <a:xfrm>
          <a:off x="0" y="3308468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Первая  половина  ноября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08468"/>
        <a:ext cx="3257572" cy="477846"/>
      </dsp:txXfrm>
    </dsp:sp>
    <dsp:sp modelId="{B1A36461-4850-4407-BBC4-406A90BEE07D}">
      <dsp:nvSpPr>
        <dsp:cNvPr id="0" name=""/>
        <dsp:cNvSpPr/>
      </dsp:nvSpPr>
      <dsp:spPr>
        <a:xfrm>
          <a:off x="3257572" y="3898130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Внесение проекта районного бюджета в  Совет депутатов  Александровского  района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572" y="3898130"/>
        <a:ext cx="4886359" cy="477846"/>
      </dsp:txXfrm>
    </dsp:sp>
    <dsp:sp modelId="{0FA74356-6507-40DC-8105-6B2EF5329293}">
      <dsp:nvSpPr>
        <dsp:cNvPr id="0" name=""/>
        <dsp:cNvSpPr/>
      </dsp:nvSpPr>
      <dsp:spPr>
        <a:xfrm>
          <a:off x="0" y="3898130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15 ноября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98130"/>
        <a:ext cx="3257572" cy="477846"/>
      </dsp:txXfrm>
    </dsp:sp>
    <dsp:sp modelId="{F69F3D01-0185-4C1E-BFDE-FEC822B1178D}">
      <dsp:nvSpPr>
        <dsp:cNvPr id="0" name=""/>
        <dsp:cNvSpPr/>
      </dsp:nvSpPr>
      <dsp:spPr>
        <a:xfrm>
          <a:off x="3260390" y="4489651"/>
          <a:ext cx="4769379" cy="3745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 Проведение публичных слушаний по проекту бюджета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0390" y="4489651"/>
        <a:ext cx="4769379" cy="374516"/>
      </dsp:txXfrm>
    </dsp:sp>
    <dsp:sp modelId="{CAE04260-F377-4AA5-A493-D89268164B27}">
      <dsp:nvSpPr>
        <dsp:cNvPr id="0" name=""/>
        <dsp:cNvSpPr/>
      </dsp:nvSpPr>
      <dsp:spPr>
        <a:xfrm>
          <a:off x="58489" y="4423761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Начало декабря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489" y="4423761"/>
        <a:ext cx="3257572" cy="477846"/>
      </dsp:txXfrm>
    </dsp:sp>
    <dsp:sp modelId="{EE4289E8-B81F-4210-B96A-D6C14AD4FAA6}">
      <dsp:nvSpPr>
        <dsp:cNvPr id="0" name=""/>
        <dsp:cNvSpPr/>
      </dsp:nvSpPr>
      <dsp:spPr>
        <a:xfrm>
          <a:off x="3257572" y="4949392"/>
          <a:ext cx="4886359" cy="4778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Принятие  бюджета на </a:t>
          </a: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заседании   Совета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депутатов  Александровского  района</a:t>
          </a:r>
          <a:endParaRPr lang="ru-RU" sz="1400" kern="1200" dirty="0"/>
        </a:p>
      </dsp:txBody>
      <dsp:txXfrm>
        <a:off x="3257572" y="4949392"/>
        <a:ext cx="4886359" cy="477846"/>
      </dsp:txXfrm>
    </dsp:sp>
    <dsp:sp modelId="{E86180DC-2236-475E-BAA3-04F15A70F041}">
      <dsp:nvSpPr>
        <dsp:cNvPr id="0" name=""/>
        <dsp:cNvSpPr/>
      </dsp:nvSpPr>
      <dsp:spPr>
        <a:xfrm>
          <a:off x="0" y="4949392"/>
          <a:ext cx="3257572" cy="477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Вторая половина декабря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949392"/>
        <a:ext cx="3257572" cy="4778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6BA1A0-DA99-4FD8-8F32-213D9264E597}">
      <dsp:nvSpPr>
        <dsp:cNvPr id="0" name=""/>
        <dsp:cNvSpPr/>
      </dsp:nvSpPr>
      <dsp:spPr>
        <a:xfrm>
          <a:off x="0" y="3230"/>
          <a:ext cx="4572032" cy="6364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Сохранение и развитие налогового потенциала на территории района</a:t>
          </a:r>
          <a:endParaRPr lang="ru-RU" sz="1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230"/>
        <a:ext cx="4572032" cy="6364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F82621-0019-47B6-B34E-2FF4019376CD}">
      <dsp:nvSpPr>
        <dsp:cNvPr id="0" name=""/>
        <dsp:cNvSpPr/>
      </dsp:nvSpPr>
      <dsp:spPr>
        <a:xfrm>
          <a:off x="0" y="1509"/>
          <a:ext cx="5357850" cy="71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устойчивости бюджетной системы района</a:t>
          </a:r>
          <a:endParaRPr lang="ru-RU" sz="1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09"/>
        <a:ext cx="5357850" cy="7113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269DA4-A6D8-4B4F-ACFD-64566BF84BEF}">
      <dsp:nvSpPr>
        <dsp:cNvPr id="0" name=""/>
        <dsp:cNvSpPr/>
      </dsp:nvSpPr>
      <dsp:spPr>
        <a:xfrm>
          <a:off x="0" y="324"/>
          <a:ext cx="5857916" cy="645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расходования бюджетных средств, выявление и использование резервов для достижения планируемых результатов </a:t>
          </a:r>
        </a:p>
      </dsp:txBody>
      <dsp:txXfrm>
        <a:off x="0" y="324"/>
        <a:ext cx="5857916" cy="6456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BB05A8-FAAA-4508-B71E-1FD947C57B1D}">
      <dsp:nvSpPr>
        <dsp:cNvPr id="0" name=""/>
        <dsp:cNvSpPr/>
      </dsp:nvSpPr>
      <dsp:spPr>
        <a:xfrm>
          <a:off x="0" y="29185"/>
          <a:ext cx="6500858" cy="5532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финансового контроля в управлении бюджетным процессом</a:t>
          </a:r>
        </a:p>
      </dsp:txBody>
      <dsp:txXfrm>
        <a:off x="0" y="29185"/>
        <a:ext cx="6500858" cy="553225"/>
      </dsp:txXfrm>
    </dsp:sp>
    <dsp:sp modelId="{401BE742-38B0-4F84-B189-510224F74D4F}">
      <dsp:nvSpPr>
        <dsp:cNvPr id="0" name=""/>
        <dsp:cNvSpPr/>
      </dsp:nvSpPr>
      <dsp:spPr>
        <a:xfrm>
          <a:off x="0" y="593563"/>
          <a:ext cx="6500858" cy="916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93563"/>
        <a:ext cx="6500858" cy="916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1BEBAE-0D2C-45DF-8AEF-FB20771823EB}">
      <dsp:nvSpPr>
        <dsp:cNvPr id="0" name=""/>
        <dsp:cNvSpPr/>
      </dsp:nvSpPr>
      <dsp:spPr>
        <a:xfrm>
          <a:off x="0" y="0"/>
          <a:ext cx="78581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</a:t>
          </a:r>
          <a:endParaRPr lang="ru-RU" sz="2600" kern="1200" dirty="0"/>
        </a:p>
      </dsp:txBody>
      <dsp:txXfrm>
        <a:off x="0" y="0"/>
        <a:ext cx="785818" cy="6236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109A90-42C0-4E4F-B57D-346A75B035E8}">
      <dsp:nvSpPr>
        <dsp:cNvPr id="0" name=""/>
        <dsp:cNvSpPr/>
      </dsp:nvSpPr>
      <dsp:spPr>
        <a:xfrm>
          <a:off x="0" y="3024"/>
          <a:ext cx="3143272" cy="917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Повышение качества жизни</a:t>
          </a:r>
          <a:endParaRPr lang="ru-RU" sz="1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24"/>
        <a:ext cx="3143272" cy="9172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6303A5-5601-44DF-931C-5D0060F87575}">
      <dsp:nvSpPr>
        <dsp:cNvPr id="0" name=""/>
        <dsp:cNvSpPr/>
      </dsp:nvSpPr>
      <dsp:spPr>
        <a:xfrm>
          <a:off x="0" y="327"/>
          <a:ext cx="3143272" cy="9226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Поэтапное повышение заработной платы</a:t>
          </a:r>
          <a:endParaRPr lang="ru-RU" sz="1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27"/>
        <a:ext cx="3143272" cy="922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0.14065</cdr:x>
      <cdr:y>0.06452</cdr:y>
    </cdr:from>
    <cdr:to>
      <cdr:x>0.87515</cdr:x>
      <cdr:y>0.17742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" y="285752"/>
          <a:ext cx="335758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FC4BA-A4A5-4719-B1F7-B59817A99F09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C8E6C-3206-4097-9B83-F06B053C5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67E2-541B-4FEC-A232-AD972431E7BA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17821-6881-49B6-B730-2C9C7B399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7EC70A-E257-419E-A760-F381E2991F3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AC61A7-FCD5-452E-8069-EB5E1EFDED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34" Type="http://schemas.openxmlformats.org/officeDocument/2006/relationships/diagramQuickStyle" Target="../diagrams/quickStyle8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33" Type="http://schemas.openxmlformats.org/officeDocument/2006/relationships/diagramLayout" Target="../diagrams/layout8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diagramQuickStyle" Target="../diagrams/quickStyle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32" Type="http://schemas.openxmlformats.org/officeDocument/2006/relationships/diagramData" Target="../diagrams/data8.xml"/><Relationship Id="rId37" Type="http://schemas.openxmlformats.org/officeDocument/2006/relationships/image" Target="../media/image14.jpeg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diagramLayout" Target="../diagrams/layout7.xml"/><Relationship Id="rId36" Type="http://schemas.microsoft.com/office/2007/relationships/diagramDrawing" Target="../diagrams/drawing8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31" Type="http://schemas.microsoft.com/office/2007/relationships/diagramDrawing" Target="../diagrams/drawing7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diagramData" Target="../diagrams/data7.xml"/><Relationship Id="rId30" Type="http://schemas.openxmlformats.org/officeDocument/2006/relationships/diagramColors" Target="../diagrams/colors7.xml"/><Relationship Id="rId35" Type="http://schemas.openxmlformats.org/officeDocument/2006/relationships/diagramColors" Target="../diagrams/colors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2.jpeg"/><Relationship Id="rId5" Type="http://schemas.openxmlformats.org/officeDocument/2006/relationships/image" Target="../media/image17.jpeg"/><Relationship Id="rId10" Type="http://schemas.openxmlformats.org/officeDocument/2006/relationships/hyperlink" Target="http://rlun.pnzreg.ru/files/lunino_pnzreg_ru/zhkh/remont_4.jpg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chart" Target="../charts/chart14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4.jpeg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785794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Александровский район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" name="Picture 4" descr="http://aleksandrovka56.ru/assets/images/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1357300" cy="2221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596" y="4786322"/>
            <a:ext cx="821537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Решению Совета депутатов МО Александровский район  «О бюджете муниципального образования Александровский район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2015 год и на плановый период 2016 и 2017 годов»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1" descr="C:\Documents and Settings\Admin\Рабочий стол\Бюджет для граждан\Фотографии района\Новые виды\IMG_15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1500153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286776" y="6429396"/>
            <a:ext cx="57150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46" y="1017589"/>
            <a:ext cx="8543956" cy="491174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Программный бюджет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Программное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бюджетирование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расходов с результатами от реализации программ, разрабатываемых на основе стратегических целей, с учетом приоритетов государственной политики, общественной значимости ожидаемых и конечных результатов использования бюджетных средств.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357958"/>
            <a:ext cx="428628" cy="365125"/>
          </a:xfrm>
        </p:spPr>
        <p:txBody>
          <a:bodyPr/>
          <a:lstStyle/>
          <a:p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программный бюджет</a:t>
            </a:r>
            <a:endParaRPr lang="ru-RU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714348" y="414338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Осуществление бюджетных расходов посредством финансирования муниципальных программ</a:t>
              </a:r>
              <a:endParaRPr lang="ru-RU" sz="15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286116" y="3857628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Взаимосвязь бюджетных расходов с результатами реализации муниципальных программ</a:t>
              </a:r>
              <a:endParaRPr lang="ru-RU" sz="15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13"/>
          <p:cNvGrpSpPr/>
          <p:nvPr/>
        </p:nvGrpSpPr>
        <p:grpSpPr>
          <a:xfrm>
            <a:off x="5857884" y="3571876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Повышение качества бюджетного планирования и исполнения бюджета</a:t>
              </a:r>
              <a:endParaRPr lang="ru-RU" sz="15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трелка вниз 16"/>
          <p:cNvSpPr/>
          <p:nvPr/>
        </p:nvSpPr>
        <p:spPr>
          <a:xfrm rot="16200000">
            <a:off x="5508411" y="4492853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936643" y="4778605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4348" y="6020854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Районный бюджет на 2015 год сформирован в новом «программном» формате на основе 6 муниципальных программ Александровского района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42844" y="50004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целях повышения эффективности и результативности бюджетных расходов бюджет района  сформирован через реализацию                             6 муниципальных программ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571613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Зачем формировать и исполнять бюджет по программам?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285992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Преимуществом программного бюджета является распределение расходов не по ведомственному принципу, а по программам.         </a:t>
            </a:r>
          </a:p>
          <a:p>
            <a:pPr>
              <a:defRPr/>
            </a:pPr>
            <a:endParaRPr lang="ru-RU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Муниципальная программа имеет цель, задачи и показатели эффективности, которые отражают степень их достижения (решения), то есть действия и бюджетные средства направлены на достижение заданного результата.</a:t>
            </a:r>
          </a:p>
          <a:p>
            <a:pPr>
              <a:defRPr/>
            </a:pPr>
            <a:endParaRPr lang="ru-RU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При этом значение показателей является индикатором по данному направлению деятельности и сигнализирует о плохом или хорошем результате, необходимости принятия новых решений.</a:t>
            </a:r>
            <a:endParaRPr lang="ru-RU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1214423"/>
            <a:ext cx="6715171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Программные   расходы (муниципальные  программы)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2143116"/>
            <a:ext cx="1071570" cy="44291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системы образования Александровского района на 2014–2020 годы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 подпрограмм)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2071678"/>
            <a:ext cx="928694" cy="4500594"/>
          </a:xfrm>
          <a:prstGeom prst="roundRect">
            <a:avLst>
              <a:gd name="adj" fmla="val 2205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"Экономическое развитие Александровского района" на 2014-2020 годы 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подпрог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defRPr/>
            </a:pP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раммы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       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2143116"/>
            <a:ext cx="1143008" cy="44291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"Развитие культуры Александровского района" на 2014-2020 годы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00958" y="3286125"/>
            <a:ext cx="1499474" cy="31866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Непрограм-мные</a:t>
            </a:r>
            <a:r>
              <a:rPr lang="ru-RU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 расходы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charset="0"/>
                <a:cs typeface="Arial" charset="0"/>
              </a:rPr>
              <a:t>(на содержание </a:t>
            </a:r>
            <a:r>
              <a:rPr lang="ru-RU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Совета депутатов, аппарата управления, Счетной палаты Александровского  района)</a:t>
            </a:r>
            <a:endParaRPr lang="ru-RU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Стрелка вправо 6"/>
          <p:cNvSpPr>
            <a:spLocks noChangeArrowheads="1"/>
          </p:cNvSpPr>
          <p:nvPr/>
        </p:nvSpPr>
        <p:spPr bwMode="auto">
          <a:xfrm rot="4543342">
            <a:off x="7540439" y="1921879"/>
            <a:ext cx="1118053" cy="508355"/>
          </a:xfrm>
          <a:prstGeom prst="rightArrow">
            <a:avLst>
              <a:gd name="adj1" fmla="val 31064"/>
              <a:gd name="adj2" fmla="val 104008"/>
            </a:avLst>
          </a:pr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Стрелка углом 10"/>
          <p:cNvSpPr>
            <a:spLocks noChangeArrowheads="1"/>
          </p:cNvSpPr>
          <p:nvPr/>
        </p:nvSpPr>
        <p:spPr bwMode="auto">
          <a:xfrm rot="5400000">
            <a:off x="6286512" y="1357298"/>
            <a:ext cx="428628" cy="857256"/>
          </a:xfrm>
          <a:custGeom>
            <a:avLst/>
            <a:gdLst>
              <a:gd name="T0" fmla="*/ 1476164 w 1728192"/>
              <a:gd name="T1" fmla="*/ 0 h 1008112"/>
              <a:gd name="T2" fmla="*/ 1476164 w 1728192"/>
              <a:gd name="T3" fmla="*/ 504056 h 1008112"/>
              <a:gd name="T4" fmla="*/ 126014 w 1728192"/>
              <a:gd name="T5" fmla="*/ 1008112 h 1008112"/>
              <a:gd name="T6" fmla="*/ 1728192 w 1728192"/>
              <a:gd name="T7" fmla="*/ 252028 h 1008112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0 w 1728192"/>
              <a:gd name="T13" fmla="*/ 0 h 1008112"/>
              <a:gd name="T14" fmla="*/ 1728192 w 1728192"/>
              <a:gd name="T15" fmla="*/ 1008112 h 1008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192" h="1008112">
                <a:moveTo>
                  <a:pt x="0" y="1008112"/>
                </a:moveTo>
                <a:lnTo>
                  <a:pt x="0" y="567063"/>
                </a:lnTo>
                <a:cubicBezTo>
                  <a:pt x="0" y="323478"/>
                  <a:pt x="197464" y="126014"/>
                  <a:pt x="441049" y="126015"/>
                </a:cubicBezTo>
                <a:cubicBezTo>
                  <a:pt x="441049" y="126015"/>
                  <a:pt x="441049" y="126015"/>
                  <a:pt x="441049" y="126015"/>
                </a:cubicBezTo>
                <a:lnTo>
                  <a:pt x="1476164" y="126014"/>
                </a:lnTo>
                <a:lnTo>
                  <a:pt x="1476164" y="0"/>
                </a:lnTo>
                <a:lnTo>
                  <a:pt x="1728192" y="252028"/>
                </a:lnTo>
                <a:lnTo>
                  <a:pt x="1476164" y="504056"/>
                </a:lnTo>
                <a:lnTo>
                  <a:pt x="1476164" y="378042"/>
                </a:lnTo>
                <a:lnTo>
                  <a:pt x="441049" y="378042"/>
                </a:lnTo>
                <a:lnTo>
                  <a:pt x="441048" y="378042"/>
                </a:lnTo>
                <a:cubicBezTo>
                  <a:pt x="336655" y="378042"/>
                  <a:pt x="252028" y="462669"/>
                  <a:pt x="252028" y="567062"/>
                </a:cubicBezTo>
                <a:lnTo>
                  <a:pt x="252028" y="1008112"/>
                </a:lnTo>
                <a:close/>
              </a:path>
            </a:pathLst>
          </a:cu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Стрелка углом 12"/>
          <p:cNvSpPr>
            <a:spLocks noChangeArrowheads="1"/>
          </p:cNvSpPr>
          <p:nvPr/>
        </p:nvSpPr>
        <p:spPr bwMode="auto">
          <a:xfrm rot="16200000" flipH="1">
            <a:off x="575440" y="1424772"/>
            <a:ext cx="571504" cy="865187"/>
          </a:xfrm>
          <a:custGeom>
            <a:avLst/>
            <a:gdLst>
              <a:gd name="T0" fmla="*/ 1476164 w 1728192"/>
              <a:gd name="T1" fmla="*/ 0 h 1008112"/>
              <a:gd name="T2" fmla="*/ 1476164 w 1728192"/>
              <a:gd name="T3" fmla="*/ 504056 h 1008112"/>
              <a:gd name="T4" fmla="*/ 126014 w 1728192"/>
              <a:gd name="T5" fmla="*/ 1008112 h 1008112"/>
              <a:gd name="T6" fmla="*/ 1728192 w 1728192"/>
              <a:gd name="T7" fmla="*/ 252028 h 1008112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0 w 1728192"/>
              <a:gd name="T13" fmla="*/ 0 h 1008112"/>
              <a:gd name="T14" fmla="*/ 1728192 w 1728192"/>
              <a:gd name="T15" fmla="*/ 1008112 h 1008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192" h="1008112">
                <a:moveTo>
                  <a:pt x="0" y="1008112"/>
                </a:moveTo>
                <a:lnTo>
                  <a:pt x="0" y="567063"/>
                </a:lnTo>
                <a:cubicBezTo>
                  <a:pt x="0" y="323478"/>
                  <a:pt x="197464" y="126014"/>
                  <a:pt x="441049" y="126015"/>
                </a:cubicBezTo>
                <a:cubicBezTo>
                  <a:pt x="441049" y="126015"/>
                  <a:pt x="441049" y="126015"/>
                  <a:pt x="441049" y="126015"/>
                </a:cubicBezTo>
                <a:lnTo>
                  <a:pt x="1476164" y="126014"/>
                </a:lnTo>
                <a:lnTo>
                  <a:pt x="1476164" y="0"/>
                </a:lnTo>
                <a:lnTo>
                  <a:pt x="1728192" y="252028"/>
                </a:lnTo>
                <a:lnTo>
                  <a:pt x="1476164" y="504056"/>
                </a:lnTo>
                <a:lnTo>
                  <a:pt x="1476164" y="378042"/>
                </a:lnTo>
                <a:lnTo>
                  <a:pt x="441049" y="378042"/>
                </a:lnTo>
                <a:lnTo>
                  <a:pt x="441048" y="378042"/>
                </a:lnTo>
                <a:cubicBezTo>
                  <a:pt x="336655" y="378042"/>
                  <a:pt x="252028" y="462669"/>
                  <a:pt x="252028" y="567062"/>
                </a:cubicBezTo>
                <a:lnTo>
                  <a:pt x="252028" y="1008112"/>
                </a:lnTo>
                <a:close/>
              </a:path>
            </a:pathLst>
          </a:cu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Стрелка вправо 13"/>
          <p:cNvSpPr>
            <a:spLocks noChangeArrowheads="1"/>
          </p:cNvSpPr>
          <p:nvPr/>
        </p:nvSpPr>
        <p:spPr bwMode="auto">
          <a:xfrm rot="5400000">
            <a:off x="1681140" y="1533514"/>
            <a:ext cx="500066" cy="719138"/>
          </a:xfrm>
          <a:prstGeom prst="rightArrow">
            <a:avLst>
              <a:gd name="adj1" fmla="val 23431"/>
              <a:gd name="adj2" fmla="val 29716"/>
            </a:avLst>
          </a:pr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Прямоугольник 1"/>
          <p:cNvSpPr/>
          <p:nvPr/>
        </p:nvSpPr>
        <p:spPr>
          <a:xfrm>
            <a:off x="357158" y="285728"/>
            <a:ext cx="8460680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Структура бюджета района по «программному» принципу</a:t>
            </a:r>
          </a:p>
        </p:txBody>
      </p:sp>
      <p:sp>
        <p:nvSpPr>
          <p:cNvPr id="9" name="Прямоугольник 1"/>
          <p:cNvSpPr/>
          <p:nvPr/>
        </p:nvSpPr>
        <p:spPr>
          <a:xfrm>
            <a:off x="2786050" y="785795"/>
            <a:ext cx="3594702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Бюджет района</a:t>
            </a:r>
          </a:p>
        </p:txBody>
      </p:sp>
      <p:sp>
        <p:nvSpPr>
          <p:cNvPr id="10" name="Стрелка вправо 13"/>
          <p:cNvSpPr>
            <a:spLocks noChangeArrowheads="1"/>
          </p:cNvSpPr>
          <p:nvPr/>
        </p:nvSpPr>
        <p:spPr bwMode="auto">
          <a:xfrm rot="5400000">
            <a:off x="4323553" y="891365"/>
            <a:ext cx="215900" cy="576263"/>
          </a:xfrm>
          <a:prstGeom prst="rightArrow">
            <a:avLst>
              <a:gd name="adj1" fmla="val 50000"/>
              <a:gd name="adj2" fmla="val 19796"/>
            </a:avLst>
          </a:pr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Прямоугольник 1"/>
          <p:cNvSpPr/>
          <p:nvPr/>
        </p:nvSpPr>
        <p:spPr>
          <a:xfrm>
            <a:off x="7072330" y="1214421"/>
            <a:ext cx="1785950" cy="3571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3"/>
          <p:cNvSpPr>
            <a:spLocks noChangeArrowheads="1"/>
          </p:cNvSpPr>
          <p:nvPr/>
        </p:nvSpPr>
        <p:spPr bwMode="auto">
          <a:xfrm rot="5400000">
            <a:off x="3931437" y="1569233"/>
            <a:ext cx="500066" cy="647700"/>
          </a:xfrm>
          <a:prstGeom prst="rightArrow">
            <a:avLst>
              <a:gd name="adj1" fmla="val 25285"/>
              <a:gd name="adj2" fmla="val 30810"/>
            </a:avLst>
          </a:pr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2571736" y="2143116"/>
            <a:ext cx="1071570" cy="44291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молодежной политики, физической культуры, спорта и туризма в Александровском районе" на 2014-2020 годы              (2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подпрог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раммы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00958" y="2714620"/>
            <a:ext cx="1499474" cy="37581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Непрограм-мные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 содержание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Совета депутатов, аппарата управления, Счетной палаты Александровского  района)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15074" y="2071678"/>
            <a:ext cx="1143008" cy="44291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"Устойчивое развитие территории Александровского района" на 2014-2020 годы (4 подпрограммы)</a:t>
            </a:r>
          </a:p>
          <a:p>
            <a:pPr algn="ctr">
              <a:defRPr/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14876" y="2071678"/>
            <a:ext cx="1357322" cy="44291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"Совершенствование муниципального управления и профилактика правонарушений на территории Александровского района" на 2014-2020 годы (3 подпрограммы)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>
            <a:spLocks noChangeArrowheads="1"/>
          </p:cNvSpPr>
          <p:nvPr/>
        </p:nvSpPr>
        <p:spPr bwMode="auto">
          <a:xfrm rot="5400000">
            <a:off x="2824148" y="1533514"/>
            <a:ext cx="500066" cy="719138"/>
          </a:xfrm>
          <a:prstGeom prst="rightArrow">
            <a:avLst>
              <a:gd name="adj1" fmla="val 23431"/>
              <a:gd name="adj2" fmla="val 29716"/>
            </a:avLst>
          </a:pr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" name="Стрелка вправо 24"/>
          <p:cNvSpPr>
            <a:spLocks noChangeArrowheads="1"/>
          </p:cNvSpPr>
          <p:nvPr/>
        </p:nvSpPr>
        <p:spPr bwMode="auto">
          <a:xfrm rot="5400000">
            <a:off x="5038726" y="1533514"/>
            <a:ext cx="500066" cy="719138"/>
          </a:xfrm>
          <a:prstGeom prst="rightArrow">
            <a:avLst>
              <a:gd name="adj1" fmla="val 23431"/>
              <a:gd name="adj2" fmla="val 29716"/>
            </a:avLst>
          </a:prstGeom>
          <a:solidFill>
            <a:srgbClr val="BFE1EB"/>
          </a:solidFill>
          <a:ln w="25400" algn="ctr">
            <a:solidFill>
              <a:srgbClr val="3792A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8429652" y="6500834"/>
            <a:ext cx="57150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основные направления бюджетной и налоговой политики  Александровского района на 2015-2017 годы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500833"/>
            <a:ext cx="642942" cy="214315"/>
          </a:xfrm>
        </p:spPr>
        <p:txBody>
          <a:bodyPr/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13</a:t>
            </a:fld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142976" y="1571613"/>
          <a:ext cx="4572032" cy="64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142976" y="2285993"/>
          <a:ext cx="5357850" cy="714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4138374883"/>
              </p:ext>
            </p:extLst>
          </p:nvPr>
        </p:nvGraphicFramePr>
        <p:xfrm>
          <a:off x="1142976" y="3105835"/>
          <a:ext cx="585791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="" xmlns:p14="http://schemas.microsoft.com/office/powerpoint/2010/main" val="2305906641"/>
              </p:ext>
            </p:extLst>
          </p:nvPr>
        </p:nvGraphicFramePr>
        <p:xfrm>
          <a:off x="1142976" y="3857629"/>
          <a:ext cx="6500858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428596" y="1571613"/>
          <a:ext cx="785818" cy="64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pSp>
        <p:nvGrpSpPr>
          <p:cNvPr id="3" name="Группа 17"/>
          <p:cNvGrpSpPr/>
          <p:nvPr/>
        </p:nvGrpSpPr>
        <p:grpSpPr>
          <a:xfrm>
            <a:off x="357159" y="2285992"/>
            <a:ext cx="857256" cy="642942"/>
            <a:chOff x="30442" y="0"/>
            <a:chExt cx="755375" cy="62361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71437" y="0"/>
              <a:ext cx="714380" cy="6236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30442" y="30442"/>
              <a:ext cx="653495" cy="5627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/>
                <a:t> 2</a:t>
              </a:r>
              <a:endParaRPr lang="ru-RU" sz="2600" kern="1200" dirty="0"/>
            </a:p>
          </p:txBody>
        </p:sp>
      </p:grpSp>
      <p:grpSp>
        <p:nvGrpSpPr>
          <p:cNvPr id="5" name="Группа 20"/>
          <p:cNvGrpSpPr/>
          <p:nvPr/>
        </p:nvGrpSpPr>
        <p:grpSpPr>
          <a:xfrm>
            <a:off x="357158" y="3071810"/>
            <a:ext cx="857255" cy="642942"/>
            <a:chOff x="30442" y="0"/>
            <a:chExt cx="755375" cy="623610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71437" y="0"/>
              <a:ext cx="714380" cy="6236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3" name="Скругленный прямоугольник 4"/>
            <p:cNvSpPr/>
            <p:nvPr/>
          </p:nvSpPr>
          <p:spPr>
            <a:xfrm>
              <a:off x="30442" y="30442"/>
              <a:ext cx="653495" cy="5627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/>
                <a:t> 3</a:t>
              </a:r>
              <a:endParaRPr lang="ru-RU" sz="2600" kern="1200" dirty="0"/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428597" y="3857628"/>
            <a:ext cx="785818" cy="642942"/>
            <a:chOff x="71437" y="0"/>
            <a:chExt cx="714380" cy="62361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71437" y="0"/>
              <a:ext cx="714380" cy="6236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6" name="Скругленный прямоугольник 4"/>
            <p:cNvSpPr/>
            <p:nvPr/>
          </p:nvSpPr>
          <p:spPr>
            <a:xfrm>
              <a:off x="99113" y="30442"/>
              <a:ext cx="584824" cy="5627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/>
                <a:t>4</a:t>
              </a:r>
              <a:endParaRPr lang="ru-RU" sz="2600" kern="1200" dirty="0"/>
            </a:p>
          </p:txBody>
        </p:sp>
      </p:grpSp>
      <p:grpSp>
        <p:nvGrpSpPr>
          <p:cNvPr id="7" name="Группа 26"/>
          <p:cNvGrpSpPr/>
          <p:nvPr/>
        </p:nvGrpSpPr>
        <p:grpSpPr>
          <a:xfrm>
            <a:off x="428596" y="4786322"/>
            <a:ext cx="7929618" cy="571504"/>
            <a:chOff x="71437" y="0"/>
            <a:chExt cx="714380" cy="62361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71437" y="0"/>
              <a:ext cx="714380" cy="6236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9" name="Скругленный прямоугольник 4"/>
            <p:cNvSpPr/>
            <p:nvPr/>
          </p:nvSpPr>
          <p:spPr>
            <a:xfrm>
              <a:off x="99113" y="30442"/>
              <a:ext cx="680268" cy="5627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Главные приоритеты бюджетной политики на 2015-2017 годы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Стрелка вниз 29"/>
          <p:cNvSpPr/>
          <p:nvPr/>
        </p:nvSpPr>
        <p:spPr>
          <a:xfrm>
            <a:off x="1785918" y="535782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715140" y="535782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3" name="Схема 32"/>
          <p:cNvGraphicFramePr/>
          <p:nvPr/>
        </p:nvGraphicFramePr>
        <p:xfrm>
          <a:off x="428596" y="5691156"/>
          <a:ext cx="3143272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5357818" y="5691157"/>
          <a:ext cx="3143272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pic>
        <p:nvPicPr>
          <p:cNvPr id="5122" name="Picture 2" descr="C:\Documents and Settings\Евсеева Татьяна\Рабочий стол\картинки для презентации\человечки для презентации\o-chem-govoryat-prezentatsii.jpg"/>
          <p:cNvPicPr>
            <a:picLocks noChangeAspect="1" noChangeArrowheads="1"/>
          </p:cNvPicPr>
          <p:nvPr/>
        </p:nvPicPr>
        <p:blipFill>
          <a:blip r:embed="rId37" cstate="email"/>
          <a:srcRect/>
          <a:stretch>
            <a:fillRect/>
          </a:stretch>
        </p:blipFill>
        <p:spPr bwMode="auto">
          <a:xfrm>
            <a:off x="6929454" y="1357298"/>
            <a:ext cx="2009806" cy="1507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Экономика\Desktop\Прогноз 2013\Степанова Н.В\схт\DSC063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4181510"/>
            <a:ext cx="3083804" cy="2676490"/>
          </a:xfrm>
          <a:prstGeom prst="rect">
            <a:avLst/>
          </a:prstGeom>
          <a:noFill/>
        </p:spPr>
      </p:pic>
      <p:pic>
        <p:nvPicPr>
          <p:cNvPr id="5122" name="Picture 32" descr="http://avi.udm.ru/images/all/Gerber-2006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50" y="2071678"/>
            <a:ext cx="35226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20" descr="http://newstula.ru/pic/2009_09/10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071688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4214813" y="1928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1121A-2640-4FC9-8F57-364F16939D28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1027" name="Picture 3" descr="C:\Users\Экономика\Desktop\Александровский район Гринцов\ФОТО РАБОТА\13967020093-max-95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3065001" cy="1916832"/>
          </a:xfrm>
          <a:prstGeom prst="rect">
            <a:avLst/>
          </a:prstGeom>
          <a:noFill/>
        </p:spPr>
      </p:pic>
      <p:pic>
        <p:nvPicPr>
          <p:cNvPr id="1028" name="Picture 4" descr="C:\Users\Экономика\Desktop\Александровский район Гринцов\ФОТО РАБОТА\63503533892613584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28926" y="1"/>
            <a:ext cx="2990913" cy="1916832"/>
          </a:xfrm>
          <a:prstGeom prst="rect">
            <a:avLst/>
          </a:prstGeom>
          <a:noFill/>
        </p:spPr>
      </p:pic>
      <p:pic>
        <p:nvPicPr>
          <p:cNvPr id="4" name="Picture 6" descr="C:\Users\Экономика\Desktop\Александровский район Гринцов\ФОТО РАБОТА\3723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72198" y="0"/>
            <a:ext cx="3071802" cy="2071654"/>
          </a:xfrm>
          <a:prstGeom prst="rect">
            <a:avLst/>
          </a:prstGeom>
          <a:noFill/>
        </p:spPr>
      </p:pic>
      <p:pic>
        <p:nvPicPr>
          <p:cNvPr id="1033" name="Picture 9" descr="C:\Users\Экономика\Desktop\Стабилизация 1 августа\IMG_395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43636" y="4214794"/>
            <a:ext cx="3000364" cy="2643206"/>
          </a:xfrm>
          <a:prstGeom prst="rect">
            <a:avLst/>
          </a:prstGeom>
          <a:noFill/>
        </p:spPr>
      </p:pic>
      <p:sp>
        <p:nvSpPr>
          <p:cNvPr id="5132" name="TextBox 10"/>
          <p:cNvSpPr txBox="1">
            <a:spLocks noChangeArrowheads="1"/>
          </p:cNvSpPr>
          <p:nvPr/>
        </p:nvSpPr>
        <p:spPr bwMode="auto">
          <a:xfrm>
            <a:off x="0" y="1643051"/>
            <a:ext cx="9144000" cy="1231106"/>
          </a:xfrm>
          <a:prstGeom prst="rect">
            <a:avLst/>
          </a:prstGeom>
          <a:solidFill>
            <a:srgbClr val="1D2DA3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социально-экономического развития  Александровского района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Прогнозирование налоговых и неналоговых доходов бюджета района 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очередной финансовый год и на плановый период осуществляется на основе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показателей прогноза социально-экономического развития  Александровского  района</a:t>
            </a:r>
            <a:endParaRPr lang="ru-RU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6" name="Picture 3" descr="http://rlun.pnzreg.ru/files/lunino_pnzreg_ru/zhkh/remont_4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0" y="4312423"/>
            <a:ext cx="3131840" cy="2545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email"/>
          <a:srcRect t="-1722"/>
          <a:stretch>
            <a:fillRect/>
          </a:stretch>
        </p:blipFill>
        <p:spPr bwMode="auto">
          <a:xfrm>
            <a:off x="214282" y="1857364"/>
            <a:ext cx="4357718" cy="4221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786314" y="2643182"/>
            <a:ext cx="392909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 района 14 750 чел.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3571876"/>
            <a:ext cx="392909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Среднемесячная заработная плата 14935,2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4572008"/>
            <a:ext cx="392909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Муниципальные образования- 40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Муниципальные учреждения-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самоуправления-6, казенные-2 ,бюджетные- 27, автономные-5)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7290" y="71435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     Характеристика  района</a:t>
            </a:r>
            <a:endParaRPr lang="ru-RU" sz="4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2000240"/>
            <a:ext cx="392909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Площадь района 3,1 тыс.кв. км.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A2362-B18E-4459-9EE2-39264553F131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700" y="1285860"/>
            <a:ext cx="9144000" cy="571504"/>
          </a:xfrm>
          <a:prstGeom prst="rect">
            <a:avLst/>
          </a:prstGeom>
          <a:solidFill>
            <a:srgbClr val="00006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Прогноз </a:t>
            </a:r>
            <a:r>
              <a:rPr lang="ru-RU" sz="2400" dirty="0" smtClean="0"/>
              <a:t> развития 2015-2017 </a:t>
            </a:r>
            <a:r>
              <a:rPr lang="ru-RU" sz="2400" dirty="0"/>
              <a:t>годы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66"/>
          </a:solidFill>
          <a:ln>
            <a:solidFill>
              <a:srgbClr val="1D2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7" name="Chart 8"/>
          <p:cNvGraphicFramePr>
            <a:graphicFrameLocks/>
          </p:cNvGraphicFramePr>
          <p:nvPr/>
        </p:nvGraphicFramePr>
        <p:xfrm>
          <a:off x="3929058" y="1785926"/>
          <a:ext cx="52149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1" y="214290"/>
            <a:ext cx="8715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социально-экономического развития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Александровского района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7"/>
          <p:cNvGraphicFramePr>
            <a:graphicFrameLocks/>
          </p:cNvGraphicFramePr>
          <p:nvPr/>
        </p:nvGraphicFramePr>
        <p:xfrm>
          <a:off x="142844" y="2000240"/>
          <a:ext cx="400052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14282" y="3071810"/>
          <a:ext cx="428628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214290"/>
            <a:ext cx="335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Объем производства сельскохозяйственной продукции по всем категориям хозяйств, млн. рублей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4" descr="C:\Users\Экономика\Desktop\Прогноз 2013\Степанова Н.В\фотографии алекс\животные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357298"/>
            <a:ext cx="3071834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6248" y="285728"/>
            <a:ext cx="4643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объемов промышленной  продукции 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" descr="C:\Users\Экономика\Desktop\Прогноз 2013\Степанова Н.В\схт\IMG_616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4429132"/>
            <a:ext cx="3724377" cy="222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4643438" y="1214422"/>
          <a:ext cx="428628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571481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A04A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района на 2015 год (тыс.рублей)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28597" y="1785926"/>
            <a:ext cx="3643337" cy="2286016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  <a:p>
            <a:pPr algn="ctr"/>
            <a:r>
              <a:rPr lang="ru-RU" sz="32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363 292,6</a:t>
            </a:r>
            <a:endParaRPr lang="ru-RU" sz="32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643438" y="1857364"/>
            <a:ext cx="4214842" cy="2214578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2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  <a:p>
            <a:pPr algn="ctr"/>
            <a:r>
              <a:rPr lang="ru-RU" sz="32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363 292,6</a:t>
            </a:r>
          </a:p>
          <a:p>
            <a:pPr eaLnBrk="0" hangingPunct="0"/>
            <a:endParaRPr lang="ru-RU" sz="3200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928926" y="4714883"/>
            <a:ext cx="3657600" cy="100013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200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Дефицит</a:t>
            </a:r>
          </a:p>
          <a:p>
            <a:pPr algn="ctr" eaLnBrk="0" hangingPunct="0"/>
            <a:r>
              <a:rPr lang="ru-RU" sz="3200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0</a:t>
            </a:r>
            <a:endParaRPr lang="ru-RU" sz="3200" dirty="0">
              <a:solidFill>
                <a:srgbClr val="FFC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10800000">
            <a:off x="3714744" y="3500438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6286520"/>
            <a:ext cx="71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Бюджет на 2015 год сбалансированный – без дефицита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786050" y="1500174"/>
          <a:ext cx="5925524" cy="4933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9" y="714356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Объемы поступлений доходов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бюджета района в 2015 году</a:t>
            </a:r>
            <a:endParaRPr lang="ru-RU" sz="32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5" descr="68485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500438"/>
            <a:ext cx="291391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1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785794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«Бюджет для граждан?»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857364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  <a:ea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Бюджет для граждан»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- информационный сборник, который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познакомит Вас с положениями основного финансового документа муниципального  образования Александровский район – решения Совета депутатов  муниципального  образования Александровский район о бюджете  района на 2015 год и плановый период 2016 и 2017 годов.</a:t>
            </a:r>
            <a:endParaRPr lang="ru-RU" sz="2400" b="1" dirty="0" smtClean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 сборнике в доступной форме представлено описание доходов, расходов бюджета и их структуры, приоритетные направления  расходования бюджетных средств, объемы бюджетных ассигнований, направляемых на финансирование социально-значимых мероприятий в сфере образования,  культуры  и  других сферах.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     «Бюджет для граждан» нацелен на широкий круг пользователей - всех граждан  Александровского района, интересы которых в той или иной мере затронуты районным бюджетом.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" name="Picture 25" descr="18b8088ba1a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174865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71472" y="1000108"/>
          <a:ext cx="778674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9" y="14285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Структура безвозмездных перечислений, поступающих в бюджет Александровского района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785794"/>
          <a:ext cx="850112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35716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Структура доходов бюджета Александровского района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2015 год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Диаграмма 2"/>
          <p:cNvGraphicFramePr/>
          <p:nvPr/>
        </p:nvGraphicFramePr>
        <p:xfrm>
          <a:off x="142844" y="1000108"/>
          <a:ext cx="885831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142852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 расходов бюджета  Александровского  района по разделам бюджетной классификации расходов бюджетов в 2015 году, тыс. рублей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DA0E7-767B-44BA-BB5D-2B2892EFBC39}" type="slidenum">
              <a:rPr lang="ru-RU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700" y="0"/>
            <a:ext cx="9144000" cy="571480"/>
          </a:xfrm>
          <a:prstGeom prst="rect">
            <a:avLst/>
          </a:prstGeom>
          <a:solidFill>
            <a:srgbClr val="00006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 smtClean="0"/>
              <a:t>Ивестиции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0066"/>
          </a:solidFill>
          <a:ln>
            <a:solidFill>
              <a:srgbClr val="1D2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318" name="TextBox 15"/>
          <p:cNvSpPr txBox="1">
            <a:spLocks noChangeArrowheads="1"/>
          </p:cNvSpPr>
          <p:nvPr/>
        </p:nvSpPr>
        <p:spPr bwMode="auto">
          <a:xfrm>
            <a:off x="571500" y="642919"/>
            <a:ext cx="3643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Динамика инвестиций </a:t>
            </a:r>
          </a:p>
          <a:p>
            <a:pPr algn="ctr"/>
            <a:r>
              <a:rPr lang="ru-RU" sz="1400" dirty="0"/>
              <a:t>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67200" y="3348038"/>
          <a:ext cx="609600" cy="16192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hart 3"/>
          <p:cNvGraphicFramePr>
            <a:graphicFrameLocks/>
          </p:cNvGraphicFramePr>
          <p:nvPr/>
        </p:nvGraphicFramePr>
        <p:xfrm>
          <a:off x="214282" y="1285860"/>
          <a:ext cx="571504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E:\стадион\полёт\IMG_098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290" y="571480"/>
            <a:ext cx="3214710" cy="2143140"/>
          </a:xfrm>
          <a:prstGeom prst="rect">
            <a:avLst/>
          </a:prstGeom>
          <a:noFill/>
        </p:spPr>
      </p:pic>
      <p:pic>
        <p:nvPicPr>
          <p:cNvPr id="3" name="Picture 2" descr="C:\Users\Экономика\Desktop\Для рейтинга 2 кв\Документ1 2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3857628"/>
            <a:ext cx="3214678" cy="2411008"/>
          </a:xfrm>
          <a:prstGeom prst="rect">
            <a:avLst/>
          </a:prstGeom>
          <a:noFill/>
        </p:spPr>
      </p:pic>
      <p:pic>
        <p:nvPicPr>
          <p:cNvPr id="15" name="Рисунок 14" descr="http://pnhgrp.com/lee_wilson/Wilson%20Safety/My%20Stationery/Bubbles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714876" y="714356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Фонд оплаты труда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    тыс.руб.  </a:t>
            </a:r>
            <a:endParaRPr lang="ru-RU" sz="24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4500562" y="1714488"/>
          <a:ext cx="435771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214282" y="1714488"/>
          <a:ext cx="392909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4282" y="714356"/>
            <a:ext cx="5118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Налог на доходы физических лиц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 тыс.руб.</a:t>
            </a:r>
            <a:endParaRPr lang="ru-RU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428604"/>
            <a:ext cx="5572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Объём бюджетных ассигнований на исполнение публичных нормативных обязательств</a:t>
            </a:r>
            <a:endParaRPr lang="ru-RU" sz="24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1785926"/>
          <a:ext cx="7500990" cy="4572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0609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Georgia" pitchFamily="18" charset="0"/>
                <a:cs typeface="Arial" charset="0"/>
              </a:rPr>
              <a:t>Параметры районного бюджета на плановый период </a:t>
            </a:r>
            <a:b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Georgia" pitchFamily="18" charset="0"/>
                <a:cs typeface="Arial" charset="0"/>
              </a:rPr>
            </a:b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Georgia" pitchFamily="18" charset="0"/>
                <a:cs typeface="Arial" charset="0"/>
              </a:rPr>
              <a:t>2016 и 2017 годов, тыс. рублей</a:t>
            </a:r>
          </a:p>
        </p:txBody>
      </p:sp>
      <p:graphicFrame>
        <p:nvGraphicFramePr>
          <p:cNvPr id="23" name="Содержимое 22"/>
          <p:cNvGraphicFramePr>
            <a:graphicFrameLocks noGrp="1"/>
          </p:cNvGraphicFramePr>
          <p:nvPr>
            <p:ph idx="1"/>
          </p:nvPr>
        </p:nvGraphicFramePr>
        <p:xfrm>
          <a:off x="0" y="2060575"/>
          <a:ext cx="9144000" cy="458529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275856"/>
                <a:gridCol w="1332148"/>
                <a:gridCol w="1404156"/>
                <a:gridCol w="1548172"/>
                <a:gridCol w="1583668"/>
              </a:tblGrid>
              <a:tr h="7969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Показатели</a:t>
                      </a:r>
                      <a:endParaRPr lang="ru-RU" sz="1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874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 </a:t>
                      </a:r>
                    </a:p>
                    <a:p>
                      <a:pPr algn="ctr"/>
                      <a:r>
                        <a:rPr lang="ru-RU" sz="1400" dirty="0" smtClean="0"/>
                        <a:t>на 2016 год</a:t>
                      </a:r>
                      <a:endParaRPr lang="ru-RU" sz="1400" dirty="0"/>
                    </a:p>
                  </a:txBody>
                  <a:tcPr>
                    <a:solidFill>
                      <a:srgbClr val="874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на 2017 год</a:t>
                      </a:r>
                      <a:endParaRPr lang="ru-RU" sz="1400" dirty="0"/>
                    </a:p>
                  </a:txBody>
                  <a:tcPr>
                    <a:solidFill>
                      <a:srgbClr val="874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Темп роста прогноза 2016 года к 2015 году, %</a:t>
                      </a:r>
                      <a:endParaRPr lang="ru-RU" sz="1400" dirty="0"/>
                    </a:p>
                  </a:txBody>
                  <a:tcPr marL="36000" marR="36000">
                    <a:solidFill>
                      <a:srgbClr val="874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Темп роста прогноза 2017 года к 2016 году, %</a:t>
                      </a:r>
                      <a:endParaRPr lang="ru-RU" sz="1400" dirty="0"/>
                    </a:p>
                  </a:txBody>
                  <a:tcPr marL="36000" marR="36000">
                    <a:solidFill>
                      <a:srgbClr val="874BFF"/>
                    </a:solidFill>
                  </a:tcPr>
                </a:tc>
              </a:tr>
              <a:tr h="56520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 Black" pitchFamily="34" charset="0"/>
                        </a:rPr>
                        <a:t>Налоговые и неналоговые доходы</a:t>
                      </a:r>
                      <a:r>
                        <a:rPr lang="ru-RU" sz="1400" dirty="0" smtClean="0">
                          <a:latin typeface="Arial Black" pitchFamily="34" charset="0"/>
                        </a:rPr>
                        <a:t>,</a:t>
                      </a:r>
                      <a:r>
                        <a:rPr lang="ru-RU" sz="1400" baseline="0" dirty="0" smtClean="0">
                          <a:latin typeface="Arial Black" pitchFamily="34" charset="0"/>
                        </a:rPr>
                        <a:t> из них:</a:t>
                      </a:r>
                      <a:endParaRPr lang="ru-RU" sz="140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40 049,1</a:t>
                      </a:r>
                      <a:endParaRPr lang="ru-RU" sz="20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43 824,0</a:t>
                      </a:r>
                      <a:endParaRPr lang="ru-RU" sz="20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104,9</a:t>
                      </a:r>
                      <a:endParaRPr lang="ru-RU" sz="20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109,4</a:t>
                      </a:r>
                      <a:endParaRPr lang="ru-RU" sz="20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</a:tr>
              <a:tr h="37184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Налоговые доходы, в том числе:</a:t>
                      </a:r>
                      <a:endParaRPr lang="ru-RU" sz="1600" dirty="0"/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31 169,0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34 780,4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105,9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111,6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6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  НДФЛ</a:t>
                      </a:r>
                      <a:endParaRPr lang="ru-RU" sz="1600" dirty="0"/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24 762,0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28 683,0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97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   Акцизы</a:t>
                      </a:r>
                      <a:endParaRPr lang="ru-RU" sz="1600" dirty="0"/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132,7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97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   УСН</a:t>
                      </a:r>
                      <a:endParaRPr lang="ru-RU" sz="1600" dirty="0"/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3 101,9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3 232,8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97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   ЕНВД</a:t>
                      </a:r>
                      <a:endParaRPr lang="ru-RU" sz="1600" dirty="0"/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1 738,5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1282,9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6223">
                <a:tc>
                  <a:txBody>
                    <a:bodyPr/>
                    <a:lstStyle/>
                    <a:p>
                      <a:pPr marL="0" algn="l"/>
                      <a:endParaRPr lang="ru-RU" sz="1600" dirty="0"/>
                    </a:p>
                  </a:txBody>
                  <a:tcPr marR="0"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184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Неналоговые доходы, в том числе:</a:t>
                      </a:r>
                      <a:endParaRPr lang="ru-RU" sz="1600" dirty="0"/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8 880,1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9 043,6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101,8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900" b="1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101,8</a:t>
                      </a:r>
                      <a:endParaRPr lang="ru-RU" sz="1900" b="1" kern="1200" dirty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32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 Black" pitchFamily="34" charset="0"/>
                        </a:rPr>
                        <a:t>Безвозмездные поступления</a:t>
                      </a:r>
                      <a:endParaRPr lang="ru-RU" sz="140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844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330 018,6</a:t>
                      </a:r>
                      <a:endParaRPr lang="ru-RU" sz="18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313 952,0</a:t>
                      </a:r>
                      <a:endParaRPr lang="ru-RU" sz="18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101,5</a:t>
                      </a:r>
                      <a:endParaRPr lang="ru-RU" sz="18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95,1</a:t>
                      </a:r>
                      <a:endParaRPr lang="ru-RU" sz="1800" b="1" kern="1200" dirty="0">
                        <a:solidFill>
                          <a:srgbClr val="3333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57290" y="785793"/>
          <a:ext cx="6444716" cy="111089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11179"/>
                <a:gridCol w="1611179"/>
                <a:gridCol w="1611179"/>
                <a:gridCol w="1611179"/>
              </a:tblGrid>
              <a:tr h="32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ДОХОДЫ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РАСХОДЫ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ДЕФИЦИТ</a:t>
                      </a:r>
                      <a:endParaRPr lang="ru-RU" sz="1800" b="1" kern="1200" dirty="0" smtClean="0">
                        <a:solidFill>
                          <a:srgbClr val="0000FF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93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2016 год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72000" marR="72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</a:rPr>
                        <a:t>370 067,7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</a:rPr>
                        <a:t>370 067,7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23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2017 год</a:t>
                      </a:r>
                      <a:endParaRPr lang="ru-RU" sz="1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72000" marR="72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357</a:t>
                      </a:r>
                      <a:r>
                        <a:rPr lang="ru-RU" sz="1800" b="1" baseline="0" dirty="0" smtClean="0">
                          <a:solidFill>
                            <a:srgbClr val="00B050"/>
                          </a:solidFill>
                        </a:rPr>
                        <a:t> 776,0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357</a:t>
                      </a:r>
                      <a:r>
                        <a:rPr lang="ru-RU" sz="1800" b="1" baseline="0" dirty="0" smtClean="0">
                          <a:solidFill>
                            <a:srgbClr val="00B050"/>
                          </a:solidFill>
                        </a:rPr>
                        <a:t> 776,0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714348" y="1357298"/>
          <a:ext cx="757242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35716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Дотация на выравнивание бюджетной обеспеченности 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поселений за счет средств областного бюджета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71472" y="1428736"/>
          <a:ext cx="828680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57148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Monotype Corsiva" pitchFamily="66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Дорожный  фонд  Александровского  района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714348" y="1357298"/>
          <a:ext cx="77153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64291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Субсидия на поддержку сельскохозяйственного производства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571480"/>
            <a:ext cx="64294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Объём дотаций на выравнивание бюджетной обеспеченности поселений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48" y="1785926"/>
          <a:ext cx="76438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бюджет?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Районный бюджет - это план доходов и расходов администрации Александровского  района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Евсеева Татьяна\Рабочий стол\картинки для презентации\26648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1428736"/>
            <a:ext cx="2470406" cy="1928826"/>
          </a:xfrm>
          <a:prstGeom prst="rect">
            <a:avLst/>
          </a:prstGeom>
          <a:noFill/>
        </p:spPr>
      </p:pic>
      <p:graphicFrame>
        <p:nvGraphicFramePr>
          <p:cNvPr id="8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2192549"/>
              </p:ext>
            </p:extLst>
          </p:nvPr>
        </p:nvGraphicFramePr>
        <p:xfrm>
          <a:off x="0" y="1928802"/>
          <a:ext cx="345074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Содержимое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0946442"/>
              </p:ext>
            </p:extLst>
          </p:nvPr>
        </p:nvGraphicFramePr>
        <p:xfrm>
          <a:off x="5500694" y="1857365"/>
          <a:ext cx="3407268" cy="296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Текст 4"/>
          <p:cNvSpPr txBox="1">
            <a:spLocks/>
          </p:cNvSpPr>
          <p:nvPr/>
        </p:nvSpPr>
        <p:spPr>
          <a:xfrm>
            <a:off x="142845" y="4357694"/>
            <a:ext cx="3500462" cy="142876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случае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превышения расходов над доходами образуется дефицит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 необходимы источники покрытия дефицита, можно, например,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использовать остатки средств или привлечь средства в долг 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29292" y="4286256"/>
            <a:ext cx="3214708" cy="1161314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случае превышения доходов над расходами образуется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 (можно накапливать резервы, погашать имеющиеся долги)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6000768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- основополагающее требование, предъявляемое к органам, составляющим и утверждающим бюджет.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86182" y="3571876"/>
            <a:ext cx="188913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9397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Открытые муниципальные информационные ресурсы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428736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 Александровского района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//aleksandrovka56.ru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Официальный сайт для размещения информации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государственных и муниципальных учреждениях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//bus.gov.ru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бюджет? Какие бывают бюджеты?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сумка, кошелек.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– это план доходов и расходов на определенный период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en.coolreferat.com/ref-2_487700895-44540.coolpi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2327" y="1785925"/>
            <a:ext cx="7414449" cy="5002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vsezdorovo.net/fon/tum/pink/pinktum4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329642" cy="1225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основывается бюджет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Александровского районного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928934"/>
            <a:ext cx="8329642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Бюджет составляется и утверждается на  три года и основывается на :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000504"/>
            <a:ext cx="1785950" cy="2010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4000504"/>
            <a:ext cx="2000264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Прогнозе социально- экономического развития Александровского 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4000504"/>
            <a:ext cx="1857388" cy="22467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и налоговой политики в Александровского района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4429132"/>
            <a:ext cx="214314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Александровского 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643042" y="5500702"/>
            <a:ext cx="835532" cy="642942"/>
          </a:xfrm>
          <a:prstGeom prst="rightArrow">
            <a:avLst>
              <a:gd name="adj1" fmla="val 2608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714744" y="5715016"/>
            <a:ext cx="978408" cy="484632"/>
          </a:xfrm>
          <a:prstGeom prst="rightArrow">
            <a:avLst>
              <a:gd name="adj1" fmla="val 3310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286512" y="5500702"/>
            <a:ext cx="857256" cy="714380"/>
          </a:xfrm>
          <a:prstGeom prst="rightArrow">
            <a:avLst>
              <a:gd name="adj1" fmla="val 19433"/>
              <a:gd name="adj2" fmla="val 44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1643051"/>
            <a:ext cx="878687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(местный бюджет) предназначен для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исполнения расходных обязательств муниципального образования.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и утверждение бюджета района- сложный и многоуровневый процесс, основанный на правовых нормах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857224" y="3571876"/>
            <a:ext cx="484632" cy="428628"/>
          </a:xfrm>
          <a:prstGeom prst="downArrow">
            <a:avLst>
              <a:gd name="adj1" fmla="val 21839"/>
              <a:gd name="adj2" fmla="val 43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511550" y="2061051"/>
          <a:ext cx="2120900" cy="3604260"/>
        </p:xfrm>
        <a:graphic>
          <a:graphicData uri="http://schemas.openxmlformats.org/drawingml/2006/table">
            <a:tbl>
              <a:tblPr/>
              <a:tblGrid>
                <a:gridCol w="2120900"/>
              </a:tblGrid>
              <a:tr h="2571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Александровский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Георгиевский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Добринский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Ждановский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Зеленорощинский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Каликинский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Марксовский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Новомихайловский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Романовский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Султакаевский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Тукаевский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Хортицкий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Чебоксаровский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err="1">
                          <a:latin typeface="Times New Roman"/>
                        </a:rPr>
                        <a:t>Яфаровский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pnhgrp.com/lee_wilson/Wilson%20Safety/My%20Stationery/Bubble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71435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500042"/>
            <a:ext cx="6643734" cy="1143008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Консолидированный  бюджет  Александровского  района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2223595">
            <a:off x="7178459" y="2026757"/>
            <a:ext cx="693143" cy="11439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9759390">
            <a:off x="869117" y="1695714"/>
            <a:ext cx="621108" cy="1755728"/>
          </a:xfrm>
          <a:prstGeom prst="triangle">
            <a:avLst>
              <a:gd name="adj" fmla="val 51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2844" y="3357562"/>
            <a:ext cx="2071702" cy="200026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сельских поселений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143636" y="3143248"/>
            <a:ext cx="2857520" cy="28575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Бюджет муниципального района</a:t>
            </a:r>
          </a:p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8335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2285992"/>
            <a:ext cx="3929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Александровский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Георгиевский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Добринский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Ждановский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Зеленорощинский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Каликинский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Марксовский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Новомихайловский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Романовский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Султакаевский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Тукаевский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Хортицкий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Чебоксаровский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Яфаровский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1357290" y="2571744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571604" y="2786058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1643042" y="3000372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1857356" y="3286124"/>
            <a:ext cx="1428760" cy="50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2143108" y="3643314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2143108" y="3929066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2214546" y="4214818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2143108" y="4429132"/>
            <a:ext cx="714380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2000232" y="4643446"/>
            <a:ext cx="1214446" cy="73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000232" y="492919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928794" y="507207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785918" y="5214950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1571604" y="5286388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1357290" y="5357826"/>
            <a:ext cx="185738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939939324"/>
              </p:ext>
            </p:extLst>
          </p:nvPr>
        </p:nvGraphicFramePr>
        <p:xfrm>
          <a:off x="571472" y="857232"/>
          <a:ext cx="814393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8429652" y="6500834"/>
            <a:ext cx="57150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происходит составление районного бюджета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461951"/>
            <a:ext cx="2286016" cy="292079"/>
          </a:xfrm>
        </p:spPr>
        <p:txBody>
          <a:bodyPr/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7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001024" y="5447770"/>
            <a:ext cx="1142976" cy="1410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чего складываются доходы бюджета?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00826" y="6357957"/>
            <a:ext cx="2357454" cy="500043"/>
          </a:xfrm>
        </p:spPr>
        <p:txBody>
          <a:bodyPr/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8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14298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Доходы бюджета- безвозмездные и безвозвратные поступления денежных средств в бюджет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071678"/>
            <a:ext cx="2357454" cy="36933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РФ ( налог на доходы физических лиц, налоги на вмененный доход и др.)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071678"/>
            <a:ext cx="2714644" cy="39703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уплаты пошлин и сборов, установленных  законодательством РФ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доходы от использования муниципального имущества, плата за негативное воздействие на окружающую среду, штрафы за нарушение законодательства и др.)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2071678"/>
            <a:ext cx="2500330" cy="36933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межбюджетные трансферты в виде дотаций,  субвенций, субсидий).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24" y="5447770"/>
            <a:ext cx="1142976" cy="1410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8358214" y="6500834"/>
            <a:ext cx="57150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распределяются расходы по основным функциям государства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233642" cy="220641"/>
          </a:xfrm>
        </p:spPr>
        <p:txBody>
          <a:bodyPr/>
          <a:lstStyle/>
          <a:p>
            <a:fld id="{0DF55276-7436-4E82-921F-7D04667C0D27}" type="slidenum">
              <a:rPr lang="ru-RU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pPr/>
              <a:t>9</a:t>
            </a:fld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9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бюджета-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источниками финансирования дефицита бюджета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000240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расходов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осуществляется в соответствии с расходными обязательствами, законодательно закрепленными за соответствующими уровнями бюджетов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714620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разделам, по ведомствам, по муниципальным программам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20257" y="4851787"/>
            <a:ext cx="2021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699429" y="4872681"/>
            <a:ext cx="21642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369334" y="4723732"/>
            <a:ext cx="2092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1924320" y="4862233"/>
            <a:ext cx="2092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516719" y="4769900"/>
            <a:ext cx="20927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коммунальное хозяйство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3016785" y="4862233"/>
            <a:ext cx="2092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3745989" y="4969390"/>
            <a:ext cx="1878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4246056" y="4969390"/>
            <a:ext cx="1878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Культура и искусство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 rot="16200000">
            <a:off x="4924716" y="5005109"/>
            <a:ext cx="1807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5506670" y="4923223"/>
            <a:ext cx="1878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5981463" y="4805619"/>
            <a:ext cx="20213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6756834" y="4958941"/>
            <a:ext cx="18070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314324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расходов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1" descr="C:\Documents and Settings\Евсеева Татьяна\Local Settings\Temporary Internet Files\Content.Word\Новый рисунок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3571875"/>
            <a:ext cx="4539377" cy="44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4" descr="C:\Documents and Settings\Евсеева Татьяна\Local Settings\Temporary Internet Files\Content.Word\Новый рисун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3571876"/>
            <a:ext cx="17859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6644" y="3571877"/>
            <a:ext cx="6429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1748</Words>
  <Application>Microsoft Office PowerPoint</Application>
  <PresentationFormat>Экран (4:3)</PresentationFormat>
  <Paragraphs>355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Как происходит составление районного бюджета</vt:lpstr>
      <vt:lpstr>Из чего складываются доходы бюджета?</vt:lpstr>
      <vt:lpstr>Как распределяются расходы по основным функциям государства</vt:lpstr>
      <vt:lpstr>Что такое программный бюджет</vt:lpstr>
      <vt:lpstr>Слайд 11</vt:lpstr>
      <vt:lpstr>Слайд 12</vt:lpstr>
      <vt:lpstr>Каковы основные направления бюджетной и налоговой политики  Александровского района на 2015-2017 годы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Параметры районного бюджета на плановый период  2016 и 2017 годов, тыс. рублей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113</cp:revision>
  <dcterms:modified xsi:type="dcterms:W3CDTF">2015-10-05T12:06:49Z</dcterms:modified>
</cp:coreProperties>
</file>