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  <p:sldMasterId id="2147484134" r:id="rId2"/>
  </p:sldMasterIdLst>
  <p:notesMasterIdLst>
    <p:notesMasterId r:id="rId34"/>
  </p:notesMasterIdLst>
  <p:sldIdLst>
    <p:sldId id="266" r:id="rId3"/>
    <p:sldId id="325" r:id="rId4"/>
    <p:sldId id="349" r:id="rId5"/>
    <p:sldId id="318" r:id="rId6"/>
    <p:sldId id="319" r:id="rId7"/>
    <p:sldId id="326" r:id="rId8"/>
    <p:sldId id="327" r:id="rId9"/>
    <p:sldId id="321" r:id="rId10"/>
    <p:sldId id="329" r:id="rId11"/>
    <p:sldId id="300" r:id="rId12"/>
    <p:sldId id="301" r:id="rId13"/>
    <p:sldId id="305" r:id="rId14"/>
    <p:sldId id="311" r:id="rId15"/>
    <p:sldId id="312" r:id="rId16"/>
    <p:sldId id="314" r:id="rId17"/>
    <p:sldId id="313" r:id="rId18"/>
    <p:sldId id="275" r:id="rId19"/>
    <p:sldId id="270" r:id="rId20"/>
    <p:sldId id="278" r:id="rId21"/>
    <p:sldId id="279" r:id="rId22"/>
    <p:sldId id="280" r:id="rId23"/>
    <p:sldId id="281" r:id="rId24"/>
    <p:sldId id="315" r:id="rId25"/>
    <p:sldId id="316" r:id="rId26"/>
    <p:sldId id="304" r:id="rId27"/>
    <p:sldId id="272" r:id="rId28"/>
    <p:sldId id="277" r:id="rId29"/>
    <p:sldId id="289" r:id="rId30"/>
    <p:sldId id="527" r:id="rId31"/>
    <p:sldId id="528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24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07070967689714"/>
          <c:y val="0.1187469892495641"/>
          <c:w val="0.82259165272891743"/>
          <c:h val="0.5501018196616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547535.41994000005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7-4944-93D9-0FCCECB120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556578.89473000006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7-4944-93D9-0FCCECB12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6579440"/>
        <c:axId val="206579832"/>
        <c:axId val="0"/>
      </c:bar3DChart>
      <c:catAx>
        <c:axId val="20657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206579832"/>
        <c:crosses val="autoZero"/>
        <c:auto val="1"/>
        <c:lblAlgn val="ctr"/>
        <c:lblOffset val="100"/>
        <c:noMultiLvlLbl val="0"/>
      </c:catAx>
      <c:valAx>
        <c:axId val="2065798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6579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161869369924881"/>
          <c:y val="0.803808365108034"/>
          <c:w val="0.58806143170737724"/>
          <c:h val="8.4687520904408328E-2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78-4055-BE8F-D22EA5612D4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78-4055-BE8F-D22EA5612D4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78-4055-BE8F-D22EA5612D4A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278-4055-BE8F-D22EA5612D4A}"/>
              </c:ext>
            </c:extLst>
          </c:dPt>
          <c:cat>
            <c:strRef>
              <c:f>Лист1!$A$2:$A$5</c:f>
              <c:strCache>
                <c:ptCount val="4"/>
                <c:pt idx="0">
                  <c:v>Исполнено за 2021 год</c:v>
                </c:pt>
                <c:pt idx="1">
                  <c:v>Первоначальный план на 2022 год</c:v>
                </c:pt>
                <c:pt idx="2">
                  <c:v>Уточненный план на 2022 год</c:v>
                </c:pt>
                <c:pt idx="3">
                  <c:v>Исполнено за 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474295</c:v>
                </c:pt>
                <c:pt idx="1">
                  <c:v>508367.6</c:v>
                </c:pt>
                <c:pt idx="2">
                  <c:v>558801.1</c:v>
                </c:pt>
                <c:pt idx="3">
                  <c:v>554307.69999999995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8-4055-BE8F-D22EA5612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057840"/>
        <c:axId val="207058232"/>
        <c:axId val="0"/>
      </c:bar3DChart>
      <c:catAx>
        <c:axId val="207057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7058232"/>
        <c:crosses val="autoZero"/>
        <c:auto val="1"/>
        <c:lblAlgn val="ctr"/>
        <c:lblOffset val="100"/>
        <c:noMultiLvlLbl val="0"/>
      </c:catAx>
      <c:valAx>
        <c:axId val="20705823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2070578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501"/>
          <c:w val="0.87816164779505379"/>
          <c:h val="0.82923935922407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0ABB-46E8-820A-EA2074159E84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0ABB-46E8-820A-EA2074159E84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0ABB-46E8-820A-EA2074159E84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0ABB-46E8-820A-EA2074159E84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9-0ABB-46E8-820A-EA2074159E84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F19917"/>
                  </a:gs>
                  <a:gs pos="99167">
                    <a:srgbClr val="FF9900"/>
                  </a:gs>
                  <a:gs pos="84000">
                    <a:schemeClr val="bg1"/>
                  </a:gs>
                </a:gsLst>
                <a:path path="circle">
                  <a:fillToRect l="100000" t="100000"/>
                </a:path>
              </a:gra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B-0ABB-46E8-820A-EA2074159E84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D-0ABB-46E8-820A-EA2074159E8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F-0ABB-46E8-820A-EA2074159E84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11-0ABB-46E8-820A-EA2074159E84}"/>
              </c:ext>
            </c:extLst>
          </c:dPt>
          <c:dLbls>
            <c:dLbl>
              <c:idx val="0"/>
              <c:layout>
                <c:manualLayout>
                  <c:x val="-5.6762342006284577E-2"/>
                  <c:y val="-0.195575648951809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BB-46E8-820A-EA2074159E84}"/>
                </c:ext>
              </c:extLst>
            </c:dLbl>
            <c:dLbl>
              <c:idx val="1"/>
              <c:layout>
                <c:manualLayout>
                  <c:x val="4.2991844668934166E-2"/>
                  <c:y val="-0.265241758463055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BB-46E8-820A-EA2074159E84}"/>
                </c:ext>
              </c:extLst>
            </c:dLbl>
            <c:dLbl>
              <c:idx val="2"/>
              <c:layout>
                <c:manualLayout>
                  <c:x val="4.5033743772382145E-2"/>
                  <c:y val="-4.28624363131080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BB-46E8-820A-EA2074159E84}"/>
                </c:ext>
              </c:extLst>
            </c:dLbl>
            <c:dLbl>
              <c:idx val="3"/>
              <c:layout>
                <c:manualLayout>
                  <c:x val="1.7695971283332487E-2"/>
                  <c:y val="-0.214177860120426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BB-46E8-820A-EA2074159E84}"/>
                </c:ext>
              </c:extLst>
            </c:dLbl>
            <c:dLbl>
              <c:idx val="4"/>
              <c:layout>
                <c:manualLayout>
                  <c:x val="-1.4290818149338034E-3"/>
                  <c:y val="8.92321324284598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BB-46E8-820A-EA2074159E84}"/>
                </c:ext>
              </c:extLst>
            </c:dLbl>
            <c:dLbl>
              <c:idx val="5"/>
              <c:layout>
                <c:manualLayout>
                  <c:x val="3.2722597778172204E-3"/>
                  <c:y val="-0.271494049177356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ABB-46E8-820A-EA2074159E84}"/>
                </c:ext>
              </c:extLst>
            </c:dLbl>
            <c:dLbl>
              <c:idx val="6"/>
              <c:layout>
                <c:manualLayout>
                  <c:x val="0"/>
                  <c:y val="-0.105628813661719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ABB-46E8-820A-EA2074159E84}"/>
                </c:ext>
              </c:extLst>
            </c:dLbl>
            <c:dLbl>
              <c:idx val="7"/>
              <c:layout>
                <c:manualLayout>
                  <c:x val="-7.8130549246805001E-2"/>
                  <c:y val="-0.119165012670698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ABB-46E8-820A-EA2074159E84}"/>
                </c:ext>
              </c:extLst>
            </c:dLbl>
            <c:dLbl>
              <c:idx val="8"/>
              <c:layout>
                <c:manualLayout>
                  <c:x val="2.7106846962359411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ABB-46E8-820A-EA2074159E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62454</c:v>
                </c:pt>
                <c:pt idx="1">
                  <c:v>0</c:v>
                </c:pt>
                <c:pt idx="2">
                  <c:v>4274.6000000000004</c:v>
                </c:pt>
                <c:pt idx="3">
                  <c:v>11663.4</c:v>
                </c:pt>
                <c:pt idx="4">
                  <c:v>1559.3</c:v>
                </c:pt>
                <c:pt idx="5">
                  <c:v>286039.2</c:v>
                </c:pt>
                <c:pt idx="6">
                  <c:v>87689.3</c:v>
                </c:pt>
                <c:pt idx="7" formatCode="General">
                  <c:v>97.5</c:v>
                </c:pt>
                <c:pt idx="8">
                  <c:v>27712.6</c:v>
                </c:pt>
                <c:pt idx="9" formatCode="General">
                  <c:v>16119.5</c:v>
                </c:pt>
                <c:pt idx="10" formatCode="General">
                  <c:v>200</c:v>
                </c:pt>
                <c:pt idx="11">
                  <c:v>56498.2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B-46E8-820A-EA2074159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C000"/>
        </a:solidFill>
      </c:spPr>
    </c:sideWall>
    <c:backWall>
      <c:thickness val="0"/>
      <c:spPr>
        <a:solidFill>
          <a:srgbClr val="FFC0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val>
            <c:numRef>
              <c:f>Лист1!$A$2:$A$14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E-4534-BAFC-5D45692668E9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2021 год (факт)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Лист1!$B$2:$B$14</c:f>
              <c:numCache>
                <c:formatCode>#,##0.00000</c:formatCode>
                <c:ptCount val="13"/>
                <c:pt idx="0">
                  <c:v>56012.45102</c:v>
                </c:pt>
                <c:pt idx="1">
                  <c:v>1733.3</c:v>
                </c:pt>
                <c:pt idx="2">
                  <c:v>4085.7821800000002</c:v>
                </c:pt>
                <c:pt idx="3">
                  <c:v>9081.3544000000002</c:v>
                </c:pt>
                <c:pt idx="4">
                  <c:v>2219.2138300000001</c:v>
                </c:pt>
                <c:pt idx="5">
                  <c:v>265336.83003999997</c:v>
                </c:pt>
                <c:pt idx="6">
                  <c:v>49593.592799999999</c:v>
                </c:pt>
                <c:pt idx="7">
                  <c:v>85.8</c:v>
                </c:pt>
                <c:pt idx="8">
                  <c:v>24640.218919999999</c:v>
                </c:pt>
                <c:pt idx="9">
                  <c:v>14918.326660000001</c:v>
                </c:pt>
                <c:pt idx="10">
                  <c:v>200</c:v>
                </c:pt>
                <c:pt idx="11">
                  <c:v>46388.123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E-4534-BAFC-5D45692668E9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Лист1!$C$2:$C$14</c:f>
              <c:numCache>
                <c:formatCode>#,##0.00000</c:formatCode>
                <c:ptCount val="13"/>
                <c:pt idx="0">
                  <c:v>6427.28</c:v>
                </c:pt>
                <c:pt idx="1">
                  <c:v>0</c:v>
                </c:pt>
                <c:pt idx="2">
                  <c:v>4326.1319999999996</c:v>
                </c:pt>
                <c:pt idx="3">
                  <c:v>12772.90329</c:v>
                </c:pt>
                <c:pt idx="4">
                  <c:v>1559.423</c:v>
                </c:pt>
                <c:pt idx="5">
                  <c:v>286443.29012999998</c:v>
                </c:pt>
                <c:pt idx="6">
                  <c:v>87689.354269999996</c:v>
                </c:pt>
                <c:pt idx="7">
                  <c:v>97.5</c:v>
                </c:pt>
                <c:pt idx="8">
                  <c:v>28860.279060000001</c:v>
                </c:pt>
                <c:pt idx="9">
                  <c:v>16136.34539</c:v>
                </c:pt>
                <c:pt idx="10">
                  <c:v>200</c:v>
                </c:pt>
                <c:pt idx="11">
                  <c:v>56498.639439999999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E-4534-BAFC-5D45692668E9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2022 год (факт)2</c:v>
                </c:pt>
              </c:strCache>
            </c:strRef>
          </c:tx>
          <c:invertIfNegative val="0"/>
          <c:val>
            <c:numRef>
              <c:f>Лист1!$D$2:$D$14</c:f>
              <c:numCache>
                <c:formatCode>#,##0.00000</c:formatCode>
                <c:ptCount val="13"/>
                <c:pt idx="0">
                  <c:v>62454.01266</c:v>
                </c:pt>
                <c:pt idx="1">
                  <c:v>0</c:v>
                </c:pt>
                <c:pt idx="2">
                  <c:v>4274.6143000000002</c:v>
                </c:pt>
                <c:pt idx="3">
                  <c:v>11663.416569999999</c:v>
                </c:pt>
                <c:pt idx="4">
                  <c:v>1559.2662700000001</c:v>
                </c:pt>
                <c:pt idx="5">
                  <c:v>286039.24489999999</c:v>
                </c:pt>
                <c:pt idx="6">
                  <c:v>87689.349260000003</c:v>
                </c:pt>
                <c:pt idx="7">
                  <c:v>97.5</c:v>
                </c:pt>
                <c:pt idx="8">
                  <c:v>27712.587960000001</c:v>
                </c:pt>
                <c:pt idx="9">
                  <c:v>16119.52018</c:v>
                </c:pt>
                <c:pt idx="10">
                  <c:v>200</c:v>
                </c:pt>
                <c:pt idx="11">
                  <c:v>56498.161659999998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BE-4534-BAFC-5D4569266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811184"/>
        <c:axId val="207060192"/>
        <c:axId val="0"/>
      </c:bar3DChart>
      <c:catAx>
        <c:axId val="11681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7060192"/>
        <c:crosses val="autoZero"/>
        <c:auto val="1"/>
        <c:lblAlgn val="ctr"/>
        <c:lblOffset val="100"/>
        <c:noMultiLvlLbl val="0"/>
      </c:catAx>
      <c:valAx>
        <c:axId val="20706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81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56669772893499"/>
          <c:y val="0.41357145632412834"/>
          <c:w val="0.14973589740017859"/>
          <c:h val="0.25894636432795065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  <a:ln w="25400">
          <a:noFill/>
        </a:ln>
      </c:spPr>
    </c:sideWall>
    <c:backWall>
      <c:thickness val="0"/>
      <c:spPr>
        <a:solidFill>
          <a:schemeClr val="bg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84989126436315"/>
          <c:y val="1.6410226370673849E-2"/>
          <c:w val="0.76992912525328205"/>
          <c:h val="0.782726233921962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288127,2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B5-4BEE-985A-0B9A86842694}"/>
                </c:ext>
              </c:extLst>
            </c:dLbl>
            <c:dLbl>
              <c:idx val="1"/>
              <c:layout>
                <c:manualLayout>
                  <c:x val="1.5458889214296483E-3"/>
                  <c:y val="1.367497328492675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/>
                      <a:t>265336,8</a:t>
                    </a:r>
                    <a:endParaRPr lang="en-US" sz="1200" dirty="0"/>
                  </a:p>
                  <a:p>
                    <a:pPr>
                      <a:defRPr sz="12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B5-4BEE-985A-0B9A86842694}"/>
                </c:ext>
              </c:extLst>
            </c:dLbl>
            <c:dLbl>
              <c:idx val="2"/>
              <c:layout>
                <c:manualLayout>
                  <c:x val="0"/>
                  <c:y val="-3.28204527413476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286039,2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B5-4BEE-985A-0B9A868426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53481,2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B5-4BEE-985A-0B9A86842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288127.2</c:v>
                </c:pt>
                <c:pt idx="1">
                  <c:v>265336.8</c:v>
                </c:pt>
                <c:pt idx="2">
                  <c:v>286039.2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5-4BEE-985A-0B9A86842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876832"/>
        <c:axId val="210877224"/>
        <c:axId val="0"/>
      </c:bar3DChart>
      <c:catAx>
        <c:axId val="21087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877224"/>
        <c:crosses val="autoZero"/>
        <c:auto val="1"/>
        <c:lblAlgn val="ctr"/>
        <c:lblOffset val="100"/>
        <c:noMultiLvlLbl val="0"/>
      </c:catAx>
      <c:valAx>
        <c:axId val="210877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87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4929316359225"/>
          <c:y val="0.27678215704457432"/>
          <c:w val="0.15730649183271589"/>
          <c:h val="6.439011027585978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/>
              <a:t>тыс. рублей</a:t>
            </a:r>
          </a:p>
        </c:rich>
      </c:tx>
      <c:layout>
        <c:manualLayout>
          <c:xMode val="edge"/>
          <c:yMode val="edge"/>
          <c:x val="0.80078978977835558"/>
          <c:y val="0.18711496749095791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933417102667937"/>
          <c:w val="0.96871121798023185"/>
          <c:h val="0.632344530521974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59343.7</c:v>
                </c:pt>
                <c:pt idx="1">
                  <c:v>49593.599999999999</c:v>
                </c:pt>
                <c:pt idx="2">
                  <c:v>87689.3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6-4161-B406-036C28588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186096"/>
        <c:axId val="212187272"/>
        <c:axId val="0"/>
      </c:bar3DChart>
      <c:catAx>
        <c:axId val="21218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187272"/>
        <c:crosses val="autoZero"/>
        <c:auto val="1"/>
        <c:lblAlgn val="ctr"/>
        <c:lblOffset val="100"/>
        <c:noMultiLvlLbl val="0"/>
      </c:catAx>
      <c:valAx>
        <c:axId val="212187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1860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27231800524287E-2"/>
          <c:y val="1.5482422986832407E-2"/>
          <c:w val="0.7568177139622253"/>
          <c:h val="0.83795581802274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813506828481038E-3"/>
                  <c:y val="-5.9258844499192227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r>
                      <a:rPr lang="en-US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24008,6</a:t>
                    </a:r>
                    <a:endParaRPr lang="en-US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  <a:p>
                    <a:pPr>
                      <a:defRPr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endParaRPr lang="en-US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F4-4E95-BDF5-1DE775A150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24839,</a:t>
                    </a: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4-4E95-BDF5-1DE775A150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24008.6</c:v>
                </c:pt>
                <c:pt idx="1">
                  <c:v>24640.2</c:v>
                </c:pt>
                <c:pt idx="2">
                  <c:v>27712.6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4-4E95-BDF5-1DE775A15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184528"/>
        <c:axId val="212184920"/>
      </c:barChart>
      <c:catAx>
        <c:axId val="21218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184920"/>
        <c:crosses val="autoZero"/>
        <c:auto val="1"/>
        <c:lblAlgn val="ctr"/>
        <c:lblOffset val="100"/>
        <c:noMultiLvlLbl val="0"/>
      </c:catAx>
      <c:valAx>
        <c:axId val="212184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18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23635163085249"/>
          <c:y val="0.28421451701708822"/>
          <c:w val="0.17768992704345138"/>
          <c:h val="7.77639351605589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580412742525"/>
          <c:y val="4.458333333333335E-2"/>
          <c:w val="0.65081532087900773"/>
          <c:h val="0.76294444444444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41935</c:v>
                </c:pt>
                <c:pt idx="1">
                  <c:v>0</c:v>
                </c:pt>
                <c:pt idx="2">
                  <c:v>7497.6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0-4D9D-A7DF-3BE6E8D978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41935</c:v>
                </c:pt>
                <c:pt idx="1">
                  <c:v>0</c:v>
                </c:pt>
                <c:pt idx="2">
                  <c:v>7497.6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0-4D9D-A7DF-3BE6E8D9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88056"/>
        <c:axId val="207445976"/>
      </c:barChart>
      <c:catAx>
        <c:axId val="212188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445976"/>
        <c:crosses val="autoZero"/>
        <c:auto val="1"/>
        <c:lblAlgn val="ctr"/>
        <c:lblOffset val="100"/>
        <c:noMultiLvlLbl val="0"/>
      </c:catAx>
      <c:valAx>
        <c:axId val="207445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188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1000"/>
            <a:satMod val="255000"/>
          </a:schemeClr>
        </a:gs>
        <a:gs pos="55000">
          <a:schemeClr val="accent6">
            <a:tint val="12000"/>
            <a:satMod val="255000"/>
          </a:schemeClr>
        </a:gs>
        <a:gs pos="100000">
          <a:schemeClr val="accent6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6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438357246604666E-3"/>
          <c:y val="8.7765260301827491E-2"/>
          <c:w val="0.96340343268171591"/>
          <c:h val="0.7684854338745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99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770765402033003E-2"/>
                  <c:y val="0.1128908621681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8-497E-86F2-AB5EEC2B6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007010980941208E-2"/>
                  <c:y val="5.571811326699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C8-497E-86F2-AB5EEC2B609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hlink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478377167955078E-2"/>
                  <c:y val="5.719060816046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C8-497E-86F2-AB5EEC2B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7447152"/>
        <c:axId val="207447544"/>
        <c:axId val="0"/>
      </c:bar3DChart>
      <c:catAx>
        <c:axId val="20744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074475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7447544"/>
        <c:scaling>
          <c:orientation val="minMax"/>
          <c:max val="9000"/>
          <c:min val="0"/>
        </c:scaling>
        <c:delete val="1"/>
        <c:axPos val="l"/>
        <c:majorGridlines>
          <c:spPr>
            <a:ln w="210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07447152"/>
        <c:crosses val="autoZero"/>
        <c:crossBetween val="between"/>
        <c:majorUnit val="1000"/>
        <c:minorUnit val="200"/>
      </c:valAx>
      <c:spPr>
        <a:noFill/>
        <a:ln w="25340">
          <a:noFill/>
        </a:ln>
      </c:spPr>
    </c:plotArea>
    <c:legend>
      <c:legendPos val="b"/>
      <c:layout>
        <c:manualLayout>
          <c:xMode val="edge"/>
          <c:yMode val="edge"/>
          <c:x val="0.32037099244988559"/>
          <c:y val="0.91799223064461533"/>
          <c:w val="0.33255265145088986"/>
          <c:h val="7.2729546031339895E-2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gradFill rotWithShape="1">
      <a:gsLst>
        <a:gs pos="0">
          <a:schemeClr val="accent6">
            <a:tint val="65000"/>
            <a:satMod val="270000"/>
          </a:schemeClr>
        </a:gs>
        <a:gs pos="25000">
          <a:schemeClr val="accent6">
            <a:tint val="60000"/>
            <a:satMod val="300000"/>
          </a:schemeClr>
        </a:gs>
        <a:gs pos="100000">
          <a:schemeClr val="accent6">
            <a:tint val="29000"/>
            <a:satMod val="400000"/>
          </a:schemeClr>
        </a:gs>
      </a:gsLst>
      <a:lin ang="16200000" scaled="1"/>
    </a:gradFill>
    <a:ln w="9525" cap="flat" cmpd="sng" algn="ctr">
      <a:solidFill>
        <a:schemeClr val="accent6">
          <a:satMod val="150000"/>
        </a:schemeClr>
      </a:solidFill>
      <a:prstDash val="solid"/>
    </a:ln>
    <a:effectLst>
      <a:outerShdw blurRad="65500" dist="381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7F56-4CA0-9263-9E62B0357F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7F56-4CA0-9263-9E62B0357F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01.01.2021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26660</c:v>
                </c:pt>
                <c:pt idx="1">
                  <c:v>32304.1</c:v>
                </c:pt>
                <c:pt idx="2">
                  <c:v>26620</c:v>
                </c:pt>
                <c:pt idx="3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6-4CA0-9263-9E62B0357F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01.01.2022 года2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30164.09</c:v>
                </c:pt>
                <c:pt idx="1">
                  <c:v>35399.4</c:v>
                </c:pt>
                <c:pt idx="2">
                  <c:v>28000</c:v>
                </c:pt>
                <c:pt idx="3">
                  <c:v>28764.59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6-4CA0-9263-9E62B0357F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01.01.2023 года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33069</c:v>
                </c:pt>
                <c:pt idx="1">
                  <c:v>36971.53</c:v>
                </c:pt>
                <c:pt idx="2">
                  <c:v>28400</c:v>
                </c:pt>
                <c:pt idx="3">
                  <c:v>32771.519999999997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6-4CA0-9263-9E62B035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overlap val="-81"/>
        <c:axId val="253476392"/>
        <c:axId val="253476784"/>
      </c:barChart>
      <c:catAx>
        <c:axId val="25347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6784"/>
        <c:crosses val="autoZero"/>
        <c:auto val="1"/>
        <c:lblAlgn val="ctr"/>
        <c:lblOffset val="100"/>
        <c:noMultiLvlLbl val="0"/>
      </c:catAx>
      <c:valAx>
        <c:axId val="25347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6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79600024164434"/>
          <c:y val="0.40434864147812666"/>
          <c:w val="0.1591556916887219"/>
          <c:h val="0.2626666019601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Лист1!$B$2:$B$3</c:f>
            </c:numRef>
          </c:val>
          <c:extLst>
            <c:ext xmlns:c16="http://schemas.microsoft.com/office/drawing/2014/chart" uri="{C3380CC4-5D6E-409C-BE32-E72D297353CC}">
              <c16:uniqueId val="{00000000-E9D5-433E-A64A-787437FE1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1-E9D5-433E-A64A-787437FE12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35000</c:v>
                </c:pt>
                <c:pt idx="1">
                  <c:v>35792.35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5-433E-A64A-787437FE12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01.01.2023 года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36000</c:v>
                </c:pt>
                <c:pt idx="1">
                  <c:v>37942.14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D5-433E-A64A-787437FE12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2023 год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Лист1!$F$2:$F$3</c:f>
              <c:numCache>
                <c:formatCode>0.00</c:formatCode>
                <c:ptCount val="2"/>
                <c:pt idx="0">
                  <c:v>39000</c:v>
                </c:pt>
                <c:pt idx="1">
                  <c:v>39500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D5-433E-A64A-787437FE1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3478744"/>
        <c:axId val="253479136"/>
      </c:barChart>
      <c:catAx>
        <c:axId val="25347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9136"/>
        <c:crosses val="autoZero"/>
        <c:auto val="1"/>
        <c:lblAlgn val="ctr"/>
        <c:lblOffset val="100"/>
        <c:noMultiLvlLbl val="0"/>
      </c:catAx>
      <c:valAx>
        <c:axId val="253479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53478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9046381287628"/>
          <c:y val="0.93389308595341269"/>
          <c:w val="0.8101384692608472"/>
          <c:h val="5.36549642632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952500">
        <a:schemeClr val="accent1">
          <a:alpha val="81000"/>
        </a:schemeClr>
      </a:glow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35923733363953"/>
          <c:y val="9.9985151378093051E-2"/>
          <c:w val="0.80000162626747495"/>
          <c:h val="0.53568109415742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Уточненные данные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558801.14657999994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B-4595-A594-8358A151BB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554307.67376000003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B-4595-A594-8358A151B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6580616"/>
        <c:axId val="206581008"/>
        <c:axId val="0"/>
      </c:bar3DChart>
      <c:catAx>
        <c:axId val="206580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206581008"/>
        <c:crosses val="autoZero"/>
        <c:auto val="1"/>
        <c:lblAlgn val="ctr"/>
        <c:lblOffset val="100"/>
        <c:noMultiLvlLbl val="0"/>
      </c:catAx>
      <c:valAx>
        <c:axId val="20658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6580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636805974963813E-2"/>
          <c:y val="0.80482436649129663"/>
          <c:w val="0.83272608318011165"/>
          <c:h val="0.17729791767861386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15161268423991"/>
          <c:y val="4.227989731442406E-2"/>
          <c:w val="0.81929973130457812"/>
          <c:h val="0.40527389515018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B3D-4D4C-82E1-0CFAAC4E4EFF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-11265.70696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D-4D4C-82E1-0CFAAC4E4EFF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2271.2309700000001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3D-4D4C-82E1-0CFAAC4E4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5322688"/>
        <c:axId val="205323080"/>
        <c:axId val="0"/>
      </c:bar3DChart>
      <c:catAx>
        <c:axId val="20532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205323080"/>
        <c:crosses val="autoZero"/>
        <c:auto val="1"/>
        <c:lblAlgn val="ctr"/>
        <c:lblOffset val="100"/>
        <c:noMultiLvlLbl val="0"/>
      </c:catAx>
      <c:valAx>
        <c:axId val="2053230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5322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78790383660581"/>
          <c:y val="0.69088793322759745"/>
          <c:w val="0.75453170194725416"/>
          <c:h val="0.26273557977303519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8.8184646150427731E-2"/>
                  <c:y val="-2.48407453944866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930-460E-A184-1BB7C6F61FBE}"/>
                </c:ext>
              </c:extLst>
            </c:dLbl>
            <c:dLbl>
              <c:idx val="1"/>
              <c:layout>
                <c:manualLayout>
                  <c:x val="-8.4792928990795897E-3"/>
                  <c:y val="-3.2292969012832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30-460E-A184-1BB7C6F61FBE}"/>
                </c:ext>
              </c:extLst>
            </c:dLbl>
            <c:dLbl>
              <c:idx val="2"/>
              <c:layout>
                <c:manualLayout>
                  <c:x val="0.23105632493825473"/>
                  <c:y val="-0.330992761367672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930-460E-A184-1BB7C6F61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#,##0.00000</c:formatCode>
                <c:ptCount val="3"/>
                <c:pt idx="0">
                  <c:v>91038.387069999997</c:v>
                </c:pt>
                <c:pt idx="1">
                  <c:v>29149.698609999999</c:v>
                </c:pt>
                <c:pt idx="2">
                  <c:v>436390.80904999998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7-46DC-B73C-DD4FF5E19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5058433678313772E-4"/>
          <c:y val="0.77357875728987857"/>
          <c:w val="0.40230719556801381"/>
          <c:h val="0.2203942275994834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38993459106132E-2"/>
          <c:y val="4.5965378846794802E-2"/>
          <c:w val="0.65837991567245213"/>
          <c:h val="0.93011540384401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19987946900786205"/>
                  <c:y val="-0.118498118264637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9D-4100-B825-B83458D04FCE}"/>
                </c:ext>
              </c:extLst>
            </c:dLbl>
            <c:dLbl>
              <c:idx val="1"/>
              <c:layout>
                <c:manualLayout>
                  <c:x val="3.192519296653352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9D-4100-B825-B83458D04FCE}"/>
                </c:ext>
              </c:extLst>
            </c:dLbl>
            <c:dLbl>
              <c:idx val="2"/>
              <c:layout>
                <c:manualLayout>
                  <c:x val="0.10549194197637164"/>
                  <c:y val="-0.179125062493056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9D-4100-B825-B83458D04FCE}"/>
                </c:ext>
              </c:extLst>
            </c:dLbl>
            <c:dLbl>
              <c:idx val="3"/>
              <c:layout>
                <c:manualLayout>
                  <c:x val="1.8044674285431991E-2"/>
                  <c:y val="-2.75577019220086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9D-4100-B825-B83458D04FCE}"/>
                </c:ext>
              </c:extLst>
            </c:dLbl>
            <c:dLbl>
              <c:idx val="4"/>
              <c:layout>
                <c:manualLayout>
                  <c:x val="9.7163630767710726E-3"/>
                  <c:y val="-1.9290391345406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9D-4100-B825-B83458D04FCE}"/>
                </c:ext>
              </c:extLst>
            </c:dLbl>
            <c:dLbl>
              <c:idx val="5"/>
              <c:layout>
                <c:manualLayout>
                  <c:x val="2.7761037362203033E-3"/>
                  <c:y val="-1.6534621153205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9D-4100-B825-B83458D04FCE}"/>
                </c:ext>
              </c:extLst>
            </c:dLbl>
            <c:dLbl>
              <c:idx val="6"/>
              <c:layout>
                <c:manualLayout>
                  <c:x val="-3.1809154515456998E-18"/>
                  <c:y val="-2.7557701922008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9D-4100-B825-B83458D04FCE}"/>
                </c:ext>
              </c:extLst>
            </c:dLbl>
            <c:dLbl>
              <c:idx val="8"/>
              <c:layout>
                <c:manualLayout>
                  <c:x val="-1.526857054921171E-2"/>
                  <c:y val="5.51154038440172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9D-4100-B825-B83458D04FCE}"/>
                </c:ext>
              </c:extLst>
            </c:dLbl>
            <c:dLbl>
              <c:idx val="9"/>
              <c:layout>
                <c:manualLayout>
                  <c:x val="0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79D-4100-B825-B83458D04FCE}"/>
                </c:ext>
              </c:extLst>
            </c:dLbl>
            <c:dLbl>
              <c:idx val="10"/>
              <c:layout>
                <c:manualLayout>
                  <c:x val="1.2492466812991378E-2"/>
                  <c:y val="-5.51154038440173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9D-4100-B825-B83458D04FCE}"/>
                </c:ext>
              </c:extLst>
            </c:dLbl>
            <c:dLbl>
              <c:idx val="11"/>
              <c:layout>
                <c:manualLayout>
                  <c:x val="5.1357919120075618E-2"/>
                  <c:y val="-7.99173355738251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9D-4100-B825-B83458D04FCE}"/>
                </c:ext>
              </c:extLst>
            </c:dLbl>
            <c:dLbl>
              <c:idx val="12"/>
              <c:layout>
                <c:manualLayout>
                  <c:x val="9.7163630767710715E-2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79D-4100-B825-B83458D04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Налог,взимаемый в связи с применением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Налог,взимаемый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Платежи при пользовании природными ресурсами</c:v>
                </c:pt>
                <c:pt idx="9">
                  <c:v>Доходы от оказания платных услуг и компенсации затрат государства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Штрафы,санкции,возмещение ущерба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#,##0.00000</c:formatCode>
                <c:ptCount val="13"/>
                <c:pt idx="0">
                  <c:v>60532.638650000001</c:v>
                </c:pt>
                <c:pt idx="1">
                  <c:v>18.78612</c:v>
                </c:pt>
                <c:pt idx="2">
                  <c:v>16466.71111</c:v>
                </c:pt>
                <c:pt idx="3">
                  <c:v>8.5547599999999999</c:v>
                </c:pt>
                <c:pt idx="4" formatCode="#,##0.0000">
                  <c:v>2350.09438</c:v>
                </c:pt>
                <c:pt idx="5">
                  <c:v>1006.8278299999999</c:v>
                </c:pt>
                <c:pt idx="6" formatCode="#,##0.0000">
                  <c:v>1472.6263899999999</c:v>
                </c:pt>
                <c:pt idx="7">
                  <c:v>13174.96134</c:v>
                </c:pt>
                <c:pt idx="8">
                  <c:v>125.88367</c:v>
                </c:pt>
                <c:pt idx="9">
                  <c:v>24.39583</c:v>
                </c:pt>
                <c:pt idx="10">
                  <c:v>15153.81164</c:v>
                </c:pt>
                <c:pt idx="11">
                  <c:v>669.14612999999997</c:v>
                </c:pt>
                <c:pt idx="1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31-4E69-96B4-B5638752E608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2691675208103956"/>
          <c:y val="3.0460157204755027E-2"/>
          <c:w val="0.27169519605085035"/>
          <c:h val="0.93632391539828908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50275864524053E-2"/>
                  <c:y val="-2.475358488433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62-4C35-9790-3DA264F2F845}"/>
                </c:ext>
              </c:extLst>
            </c:dLbl>
            <c:dLbl>
              <c:idx val="1"/>
              <c:layout>
                <c:manualLayout>
                  <c:x val="6.1050600411022941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84208.2</c:v>
                </c:pt>
                <c:pt idx="1">
                  <c:v>91038.387069999997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62-4C35-9790-3DA264F2F8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550438137773499E-2"/>
                  <c:y val="-4.022457543703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62-4C35-9790-3DA264F2F845}"/>
                </c:ext>
              </c:extLst>
            </c:dLbl>
            <c:dLbl>
              <c:idx val="1"/>
              <c:layout>
                <c:manualLayout>
                  <c:x val="3.7950373228473722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19726.900000000001</c:v>
                </c:pt>
                <c:pt idx="1">
                  <c:v>29149.698609999999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62-4C35-9790-3DA264F2F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5814688"/>
        <c:axId val="205815080"/>
        <c:axId val="0"/>
      </c:bar3DChart>
      <c:catAx>
        <c:axId val="20581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815080"/>
        <c:crosses val="autoZero"/>
        <c:auto val="1"/>
        <c:lblAlgn val="ctr"/>
        <c:lblOffset val="100"/>
        <c:noMultiLvlLbl val="0"/>
      </c:catAx>
      <c:valAx>
        <c:axId val="2058150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81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12829149740071"/>
          <c:y val="0.17707364776275092"/>
          <c:w val="0.33515754511286766"/>
          <c:h val="0.2042700780157768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773180569390608E-2"/>
                  <c:y val="-6.348890207698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32-4B1F-B029-BC2CF1410DA5}"/>
                </c:ext>
              </c:extLst>
            </c:dLbl>
            <c:dLbl>
              <c:idx val="1"/>
              <c:layout>
                <c:manualLayout>
                  <c:x val="-2.9906292638828959E-3"/>
                  <c:y val="-9.2974976528717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32-4B1F-B029-BC2CF1410DA5}"/>
                </c:ext>
              </c:extLst>
            </c:dLbl>
            <c:dLbl>
              <c:idx val="2"/>
              <c:layout>
                <c:manualLayout>
                  <c:x val="-2.0159012463775213E-3"/>
                  <c:y val="-8.0877089606077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32-4B1F-B029-BC2CF1410DA5}"/>
                </c:ext>
              </c:extLst>
            </c:dLbl>
            <c:dLbl>
              <c:idx val="3"/>
              <c:layout>
                <c:manualLayout>
                  <c:x val="-6.0096900721012163E-3"/>
                  <c:y val="-2.953469305098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32-4B1F-B029-BC2CF1410DA5}"/>
                </c:ext>
              </c:extLst>
            </c:dLbl>
            <c:dLbl>
              <c:idx val="5"/>
              <c:layout>
                <c:manualLayout>
                  <c:x val="-4.4264149557770418E-3"/>
                  <c:y val="-2.09155733751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32-4B1F-B029-BC2CF1410DA5}"/>
                </c:ext>
              </c:extLst>
            </c:dLbl>
            <c:dLbl>
              <c:idx val="6"/>
              <c:layout>
                <c:manualLayout>
                  <c:x val="3.8438029796804868E-3"/>
                  <c:y val="-2.314812435325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32-4B1F-B029-BC2CF1410DA5}"/>
                </c:ext>
              </c:extLst>
            </c:dLbl>
            <c:dLbl>
              <c:idx val="7"/>
              <c:layout>
                <c:manualLayout>
                  <c:x val="-3.1039051210217596E-3"/>
                  <c:y val="-1.903829416884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732-4B1F-B029-BC2CF1410DA5}"/>
                </c:ext>
              </c:extLst>
            </c:dLbl>
            <c:dLbl>
              <c:idx val="8"/>
              <c:layout>
                <c:manualLayout>
                  <c:x val="9.3113487745310683E-3"/>
                  <c:y val="-6.5274151436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32-4B1F-B029-BC2CF1410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или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108732.65300000001</c:v>
                </c:pt>
                <c:pt idx="1">
                  <c:v>55060.4</c:v>
                </c:pt>
                <c:pt idx="2">
                  <c:v>0</c:v>
                </c:pt>
                <c:pt idx="3">
                  <c:v>28371</c:v>
                </c:pt>
                <c:pt idx="4">
                  <c:v>1645</c:v>
                </c:pt>
                <c:pt idx="5">
                  <c:v>12054.1</c:v>
                </c:pt>
                <c:pt idx="6">
                  <c:v>117.9</c:v>
                </c:pt>
                <c:pt idx="7">
                  <c:v>24.4</c:v>
                </c:pt>
                <c:pt idx="8">
                  <c:v>10979.852999999999</c:v>
                </c:pt>
                <c:pt idx="9">
                  <c:v>480</c:v>
                </c:pt>
                <c:pt idx="1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32-4B1F-B029-BC2CF1410D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986308895808482E-2"/>
                  <c:y val="-1.815191059668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32-4B1F-B029-BC2CF1410DA5}"/>
                </c:ext>
              </c:extLst>
            </c:dLbl>
            <c:dLbl>
              <c:idx val="1"/>
              <c:layout>
                <c:manualLayout>
                  <c:x val="4.4768402805526512E-2"/>
                  <c:y val="-5.420367248480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732-4B1F-B029-BC2CF1410DA5}"/>
                </c:ext>
              </c:extLst>
            </c:dLbl>
            <c:dLbl>
              <c:idx val="2"/>
              <c:layout>
                <c:manualLayout>
                  <c:x val="1.0373965039666026E-2"/>
                  <c:y val="-2.295261848542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32-4B1F-B029-BC2CF1410DA5}"/>
                </c:ext>
              </c:extLst>
            </c:dLbl>
            <c:dLbl>
              <c:idx val="3"/>
              <c:layout>
                <c:manualLayout>
                  <c:x val="2.7245470859755205E-2"/>
                  <c:y val="-7.544796742117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32-4B1F-B029-BC2CF1410DA5}"/>
                </c:ext>
              </c:extLst>
            </c:dLbl>
            <c:dLbl>
              <c:idx val="4"/>
              <c:layout>
                <c:manualLayout>
                  <c:x val="1.4902190513128639E-2"/>
                  <c:y val="-9.3227249988007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32-4B1F-B029-BC2CF1410DA5}"/>
                </c:ext>
              </c:extLst>
            </c:dLbl>
            <c:dLbl>
              <c:idx val="5"/>
              <c:layout>
                <c:manualLayout>
                  <c:x val="4.3278501070502524E-2"/>
                  <c:y val="-6.660441385556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32-4B1F-B029-BC2CF1410DA5}"/>
                </c:ext>
              </c:extLst>
            </c:dLbl>
            <c:dLbl>
              <c:idx val="6"/>
              <c:layout>
                <c:manualLayout>
                  <c:x val="2.0431445377941896E-2"/>
                  <c:y val="-6.7863059627337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32-4B1F-B029-BC2CF1410DA5}"/>
                </c:ext>
              </c:extLst>
            </c:dLbl>
            <c:dLbl>
              <c:idx val="7"/>
              <c:layout>
                <c:manualLayout>
                  <c:x val="1.1950767240551427E-2"/>
                  <c:y val="-1.120638494457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32-4B1F-B029-BC2CF1410DA5}"/>
                </c:ext>
              </c:extLst>
            </c:dLbl>
            <c:dLbl>
              <c:idx val="8"/>
              <c:layout>
                <c:manualLayout>
                  <c:x val="8.3253461479796814E-3"/>
                  <c:y val="-2.155439128423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732-4B1F-B029-BC2CF1410DA5}"/>
                </c:ext>
              </c:extLst>
            </c:dLbl>
            <c:dLbl>
              <c:idx val="9"/>
              <c:layout>
                <c:manualLayout>
                  <c:x val="9.6409956332534456E-3"/>
                  <c:y val="-4.465045374705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F4-49DA-95E1-E0F2BF3558C7}"/>
                </c:ext>
              </c:extLst>
            </c:dLbl>
            <c:dLbl>
              <c:idx val="10"/>
              <c:layout>
                <c:manualLayout>
                  <c:x val="4.7828960623960803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F4-49DA-95E1-E0F2BF355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или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120188.08568</c:v>
                </c:pt>
                <c:pt idx="1">
                  <c:v>60532.638650000001</c:v>
                </c:pt>
                <c:pt idx="2">
                  <c:v>18.78612</c:v>
                </c:pt>
                <c:pt idx="3">
                  <c:v>29014.335910000002</c:v>
                </c:pt>
                <c:pt idx="4">
                  <c:v>1472.6263899999999</c:v>
                </c:pt>
                <c:pt idx="5">
                  <c:v>13174.96134</c:v>
                </c:pt>
                <c:pt idx="6">
                  <c:v>125.88367</c:v>
                </c:pt>
                <c:pt idx="7">
                  <c:v>24.39583</c:v>
                </c:pt>
                <c:pt idx="8">
                  <c:v>15153.81164</c:v>
                </c:pt>
                <c:pt idx="9">
                  <c:v>669.14612999999997</c:v>
                </c:pt>
                <c:pt idx="10" formatCode="General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32-4B1F-B029-BC2CF1410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815864"/>
        <c:axId val="205816256"/>
        <c:axId val="0"/>
      </c:bar3DChart>
      <c:catAx>
        <c:axId val="20581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5816256"/>
        <c:crosses val="autoZero"/>
        <c:auto val="1"/>
        <c:lblAlgn val="ctr"/>
        <c:lblOffset val="100"/>
        <c:noMultiLvlLbl val="0"/>
      </c:catAx>
      <c:valAx>
        <c:axId val="20581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1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32 341,5 т. 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A6-46D2-AD6A-BDF0DB192B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36 685,0 т.р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A6-46D2-AD6A-BDF0DB192B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36 440,2 т. 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A6-46D2-AD6A-BDF0DB192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год</c:v>
                </c:pt>
                <c:pt idx="1">
                  <c:v>План 2022 год</c:v>
                </c:pt>
                <c:pt idx="2">
                  <c:v>Факт 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59118.5</c:v>
                </c:pt>
                <c:pt idx="1">
                  <c:v>55060.4</c:v>
                </c:pt>
                <c:pt idx="2">
                  <c:v>60532.638650000001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6-46D2-AD6A-BDF0DB192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7665592"/>
        <c:axId val="207665984"/>
        <c:axId val="60833712"/>
      </c:bar3DChart>
      <c:catAx>
        <c:axId val="20766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207665984"/>
        <c:crosses val="autoZero"/>
        <c:auto val="1"/>
        <c:lblAlgn val="ctr"/>
        <c:lblOffset val="100"/>
        <c:noMultiLvlLbl val="0"/>
      </c:catAx>
      <c:valAx>
        <c:axId val="20766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207665592"/>
        <c:crosses val="autoZero"/>
        <c:crossBetween val="between"/>
      </c:valAx>
      <c:serAx>
        <c:axId val="60833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076659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143799</c:v>
                </c:pt>
                <c:pt idx="1">
                  <c:v>185306.82222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C-4655-81A0-7C0694626C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13749.7819</c:v>
                </c:pt>
                <c:pt idx="1">
                  <c:v>17396.415280000001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C-4655-81A0-7C0694626C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178544.96520000001</c:v>
                </c:pt>
                <c:pt idx="1">
                  <c:v>181653.77673000001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C-4655-81A0-7C0694626C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40680.825960000002</c:v>
                </c:pt>
                <c:pt idx="1">
                  <c:v>52033.794820000003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3C-4655-81A0-7C0694626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667160"/>
        <c:axId val="207667552"/>
        <c:axId val="0"/>
      </c:bar3DChart>
      <c:catAx>
        <c:axId val="20766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7667552"/>
        <c:crosses val="autoZero"/>
        <c:auto val="1"/>
        <c:lblAlgn val="ctr"/>
        <c:lblOffset val="100"/>
        <c:noMultiLvlLbl val="0"/>
      </c:catAx>
      <c:valAx>
        <c:axId val="20766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7667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6D03A-5F3B-435C-97E6-970E09C56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D8C73-AD41-415A-8265-0CCFD3C93ED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году составили </a:t>
          </a:r>
        </a:p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286 039,24490 тыс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. руб.</a:t>
          </a:r>
        </a:p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(51,6%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от общей суммы расходов)</a:t>
          </a:r>
        </a:p>
      </dgm:t>
    </dgm:pt>
    <dgm:pt modelId="{64EB3E98-7D77-413F-8CA0-E022F2CF3CB2}" type="parTrans" cxnId="{C3CCEB0C-1EFF-4944-9738-D14B6EEC60FB}">
      <dgm:prSet/>
      <dgm:spPr/>
      <dgm:t>
        <a:bodyPr/>
        <a:lstStyle/>
        <a:p>
          <a:endParaRPr lang="ru-RU"/>
        </a:p>
      </dgm:t>
    </dgm:pt>
    <dgm:pt modelId="{C7234432-1A82-48AD-BD10-0E33EF2501B9}" type="sibTrans" cxnId="{C3CCEB0C-1EFF-4944-9738-D14B6EEC60FB}">
      <dgm:prSet/>
      <dgm:spPr/>
      <dgm:t>
        <a:bodyPr/>
        <a:lstStyle/>
        <a:p>
          <a:endParaRPr lang="ru-RU"/>
        </a:p>
      </dgm:t>
    </dgm:pt>
    <dgm:pt modelId="{23A04BDF-16F3-455D-882A-0DC98D2D33A1}" type="pres">
      <dgm:prSet presAssocID="{3B86D03A-5F3B-435C-97E6-970E09C56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4C33-E25A-4F25-BB4C-C0EE3B98AD35}" type="pres">
      <dgm:prSet presAssocID="{5AAD8C73-AD41-415A-8265-0CCFD3C93ED8}" presName="parentText" presStyleLbl="node1" presStyleIdx="0" presStyleCnt="1" custScaleY="103378" custLinFactNeighborX="-592" custLinFactNeighborY="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CEB0C-1EFF-4944-9738-D14B6EEC60FB}" srcId="{3B86D03A-5F3B-435C-97E6-970E09C56712}" destId="{5AAD8C73-AD41-415A-8265-0CCFD3C93ED8}" srcOrd="0" destOrd="0" parTransId="{64EB3E98-7D77-413F-8CA0-E022F2CF3CB2}" sibTransId="{C7234432-1A82-48AD-BD10-0E33EF2501B9}"/>
    <dgm:cxn modelId="{2E3086C0-2DAA-4FF0-96C8-21A3719F5BE2}" type="presOf" srcId="{3B86D03A-5F3B-435C-97E6-970E09C56712}" destId="{23A04BDF-16F3-455D-882A-0DC98D2D33A1}" srcOrd="0" destOrd="0" presId="urn:microsoft.com/office/officeart/2005/8/layout/vList2"/>
    <dgm:cxn modelId="{D4415B98-B5EA-43A9-8BAE-2081A3146D9D}" type="presOf" srcId="{5AAD8C73-AD41-415A-8265-0CCFD3C93ED8}" destId="{47DA4C33-E25A-4F25-BB4C-C0EE3B98AD35}" srcOrd="0" destOrd="0" presId="urn:microsoft.com/office/officeart/2005/8/layout/vList2"/>
    <dgm:cxn modelId="{BA0698C0-9451-4D30-8E94-F67072D68E11}" type="presParOf" srcId="{23A04BDF-16F3-455D-882A-0DC98D2D33A1}" destId="{47DA4C33-E25A-4F25-BB4C-C0EE3B98AD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4C33-E25A-4F25-BB4C-C0EE3B98AD35}">
      <dsp:nvSpPr>
        <dsp:cNvPr id="0" name=""/>
        <dsp:cNvSpPr/>
      </dsp:nvSpPr>
      <dsp:spPr>
        <a:xfrm>
          <a:off x="0" y="41641"/>
          <a:ext cx="5000660" cy="139820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году составили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286 039,24490 тыс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. руб.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(51,6% 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от общей суммы расходов)</a:t>
          </a:r>
        </a:p>
      </dsp:txBody>
      <dsp:txXfrm>
        <a:off x="68255" y="109896"/>
        <a:ext cx="4864150" cy="126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0.64269</cdr:x>
      <cdr:y>0.397</cdr:y>
    </cdr:from>
    <cdr:to>
      <cdr:x>0.73993</cdr:x>
      <cdr:y>0.55685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79888" y="1843464"/>
          <a:ext cx="798866" cy="74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0.44732</cdr:x>
      <cdr:y>0.14619</cdr:y>
    </cdr:from>
    <cdr:to>
      <cdr:x>0.56252</cdr:x>
      <cdr:y>0.22232</cdr:y>
    </cdr:to>
    <cdr:sp macro="" textlink="">
      <cdr:nvSpPr>
        <cdr:cNvPr id="5" name="TextBox 4"/>
        <cdr:cNvSpPr txBox="1"/>
      </cdr:nvSpPr>
      <cdr:spPr>
        <a:xfrm xmlns:a="http://schemas.openxmlformats.org/drawingml/2006/main" rot="20232045">
          <a:off x="3674853" y="678810"/>
          <a:ext cx="946446" cy="35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</cdr:x>
      <cdr:y>0.30928</cdr:y>
    </cdr:from>
    <cdr:to>
      <cdr:x>0.528</cdr:x>
      <cdr:y>0.39765</cdr:y>
    </cdr:to>
    <cdr:sp macro="" textlink="">
      <cdr:nvSpPr>
        <cdr:cNvPr id="4" name="TextBox 3"/>
        <cdr:cNvSpPr txBox="1"/>
      </cdr:nvSpPr>
      <cdr:spPr>
        <a:xfrm xmlns:a="http://schemas.openxmlformats.org/drawingml/2006/main" rot="19538167">
          <a:off x="3857652" y="1000132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</cdr:x>
      <cdr:y>0.85714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 flipV="1">
          <a:off x="7143800" y="2571768"/>
          <a:ext cx="17859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0.0084</cdr:x>
      <cdr:y>0</cdr:y>
    </cdr:from>
    <cdr:to>
      <cdr:x>1</cdr:x>
      <cdr:y>0.2549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129" y="-857256"/>
          <a:ext cx="8429713" cy="928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0.45529</cdr:x>
      <cdr:y>0.2</cdr:y>
    </cdr:from>
    <cdr:to>
      <cdr:x>0.60976</cdr:x>
      <cdr:y>0.28333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000560" y="857256"/>
          <a:ext cx="1357322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0.19894</cdr:x>
      <cdr:y>0.04561</cdr:y>
    </cdr:from>
    <cdr:to>
      <cdr:x>0.38397</cdr:x>
      <cdr:y>0.2334</cdr:y>
    </cdr:to>
    <cdr:sp macro="" textlink="">
      <cdr:nvSpPr>
        <cdr:cNvPr id="6" name="TextBox 5"/>
        <cdr:cNvSpPr txBox="1"/>
      </cdr:nvSpPr>
      <cdr:spPr>
        <a:xfrm xmlns:a="http://schemas.openxmlformats.org/drawingml/2006/main" rot="521370">
          <a:off x="1748034" y="195496"/>
          <a:ext cx="1625872" cy="804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0.48797</cdr:x>
      <cdr:y>0.44809</cdr:y>
    </cdr:from>
    <cdr:to>
      <cdr:x>0.59855</cdr:x>
      <cdr:y>0.50708</cdr:y>
    </cdr:to>
    <cdr:sp macro="" textlink="">
      <cdr:nvSpPr>
        <cdr:cNvPr id="8" name="TextBox 7"/>
        <cdr:cNvSpPr txBox="1"/>
      </cdr:nvSpPr>
      <cdr:spPr>
        <a:xfrm xmlns:a="http://schemas.openxmlformats.org/drawingml/2006/main" rot="572021">
          <a:off x="4287765" y="1920642"/>
          <a:ext cx="971586" cy="252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0.80992</cdr:x>
      <cdr:y>0.70769</cdr:y>
    </cdr:from>
    <cdr:to>
      <cdr:x>1</cdr:x>
      <cdr:y>1</cdr:y>
    </cdr:to>
    <cdr:pic>
      <cdr:nvPicPr>
        <cdr:cNvPr id="2" name="object 27">
          <a:extLst xmlns:a="http://schemas.openxmlformats.org/drawingml/2006/main">
            <a:ext uri="{FF2B5EF4-FFF2-40B4-BE49-F238E27FC236}">
              <a16:creationId xmlns:a16="http://schemas.microsoft.com/office/drawing/2014/main" id="{B56760F6-A7ED-4661-8C79-0179581E7F6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7056783" y="3312368"/>
          <a:ext cx="1656185" cy="136815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B623-7E48-4908-99EB-DB8E89E2D5E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C619-D682-4E79-801E-BA91E419E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4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97175-0C2D-4446-83AA-0A8AE8931CA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7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5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4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46512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61734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1398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815063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2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5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84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3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8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6776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332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08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24877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3914" r:id="rId12"/>
    <p:sldLayoutId id="2147483953" r:id="rId13"/>
    <p:sldLayoutId id="2147483888" r:id="rId14"/>
    <p:sldLayoutId id="2147483673" r:id="rId15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bsolute-reconciliation.org/sitebuilder/images/imagesCAIJT1OC-730x5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5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785794"/>
            <a:ext cx="6313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358"/>
            <a:ext cx="1643074" cy="20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15" y="4992767"/>
            <a:ext cx="8215370" cy="14157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проекту Решения Совета депутатов МО Александровский район от «Об исполнении бюджета муниципального образования Александровский район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год»</a:t>
            </a:r>
            <a:endParaRPr lang="ru-RU" dirty="0"/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71612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8580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812" y="548680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37688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08578"/>
              </p:ext>
            </p:extLst>
          </p:nvPr>
        </p:nvGraphicFramePr>
        <p:xfrm>
          <a:off x="317977" y="1268760"/>
          <a:ext cx="8563297" cy="48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332656"/>
            <a:ext cx="8840229" cy="6926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Александровского района в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удельному весу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Autofit/>
          </a:bodyPr>
          <a:lstStyle/>
          <a:p>
            <a:pPr algn="ctr" fontAlgn="ctr"/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Расходы районного бюджета по разделам и подразделам классификации расходов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</a:rPr>
              <a:t>бюджета за 2022 год, </a:t>
            </a:r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4264443"/>
              </p:ext>
            </p:extLst>
          </p:nvPr>
        </p:nvGraphicFramePr>
        <p:xfrm>
          <a:off x="539553" y="980729"/>
          <a:ext cx="8064894" cy="455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64 217,28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62 454,01266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-1 763,26734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2 234,58030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2 234,58030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752,75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745,39272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-7,35728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22 370,42618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21 991,99240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-378,43378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72,0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72,0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13 452,61942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12 761,27143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-691,34799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0967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376,80270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-376,80270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9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24 958,10140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24 648,77581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-309,32559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8964682"/>
              </p:ext>
            </p:extLst>
          </p:nvPr>
        </p:nvGraphicFramePr>
        <p:xfrm>
          <a:off x="357158" y="428604"/>
          <a:ext cx="8329641" cy="5025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4 326,132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4 274,61430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-51,51770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4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3 620,732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3 569,21430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-51,51770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4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12 772,90329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11 663,41657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-1 109,48672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4 991,49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4 077,40463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-914,08537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469,70648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863,78872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-105,91776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89,48359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-89,48359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6 722,22322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6 722,22322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8585189"/>
              </p:ext>
            </p:extLst>
          </p:nvPr>
        </p:nvGraphicFramePr>
        <p:xfrm>
          <a:off x="357158" y="428604"/>
          <a:ext cx="8463313" cy="544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6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3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</a:t>
                      </a:r>
                    </a:p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1 559,423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1 559,26627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-0,15673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34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1 559,423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1 559,26627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-0,15673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6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286 443,29013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286 039,24490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-404,04523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47 564,35607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47 513,85607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-50,5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204 226,03303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203 872,48780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-353,54523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12561,34084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12 561,34084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23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691,95151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691,95151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21 399,60868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21 399,60868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3357151"/>
              </p:ext>
            </p:extLst>
          </p:nvPr>
        </p:nvGraphicFramePr>
        <p:xfrm>
          <a:off x="357158" y="428604"/>
          <a:ext cx="8329641" cy="555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Культура, 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87 689,35427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87 689,34926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-0,00501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72 540,40171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72 540,39670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-0,00501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1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14 025,95256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14 025,95256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95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97,5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97,5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28 860,27906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27 712,58796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-1 147,69110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1 929,13922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1 929,13922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364,23984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364,08484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-0,15500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26 492,035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25 344,49890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-1 147,53610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74,865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74,865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21038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1914285"/>
              </p:ext>
            </p:extLst>
          </p:nvPr>
        </p:nvGraphicFramePr>
        <p:xfrm>
          <a:off x="357159" y="116633"/>
          <a:ext cx="8535322" cy="577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16 136,34539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16 119,52018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-16,82521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16 021,72699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16 004,90178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-16 82521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114,61840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114,61840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56 498,63944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56 498,16166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-0,47778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41 935,0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41 935,0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Иные дотации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7 066,0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7 065,52222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-0,47778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274902"/>
                  </a:ext>
                </a:extLst>
              </a:tr>
              <a:tr h="26185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7 497,63944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7 497,63944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558 801,14658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554 307,67376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-4 493,47282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26"/>
            <a:ext cx="9144000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95138"/>
              </p:ext>
            </p:extLst>
          </p:nvPr>
        </p:nvGraphicFramePr>
        <p:xfrm>
          <a:off x="571473" y="1214422"/>
          <a:ext cx="8429685" cy="5429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1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98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332656"/>
            <a:ext cx="82868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Исполнение бюджета муниципального образования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Александровский район по расходам за </a:t>
            </a:r>
            <a:r>
              <a:rPr lang="ru-RU" sz="1600" b="1" dirty="0" smtClean="0">
                <a:solidFill>
                  <a:schemeClr val="tx1"/>
                </a:solidFill>
              </a:rPr>
              <a:t>2021– 2022 </a:t>
            </a:r>
            <a:r>
              <a:rPr lang="ru-RU" sz="1600" b="1" dirty="0">
                <a:solidFill>
                  <a:schemeClr val="tx1"/>
                </a:solidFill>
              </a:rPr>
              <a:t>годы, тыс. руб.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94299" y="218110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</a:rPr>
              <a:t>Тыс.рублей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35713"/>
              </p:ext>
            </p:extLst>
          </p:nvPr>
        </p:nvGraphicFramePr>
        <p:xfrm>
          <a:off x="323530" y="980728"/>
          <a:ext cx="8677628" cy="54996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</a:t>
                      </a:r>
                      <a:r>
                        <a:rPr lang="ru-RU" sz="1200" u="none" strike="noStrike" dirty="0" smtClean="0"/>
                        <a:t>2021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Уточненный план на </a:t>
                      </a:r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</a:t>
                      </a:r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 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Динамика к </a:t>
                      </a:r>
                      <a:r>
                        <a:rPr lang="ru-RU" sz="1200" u="none" strike="noStrike" dirty="0" smtClean="0"/>
                        <a:t>2021 </a:t>
                      </a:r>
                      <a:r>
                        <a:rPr lang="ru-RU" sz="1200" u="none" strike="noStrike" dirty="0"/>
                        <a:t>году, %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56 012,45102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64 217,28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62 454,01266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111,5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1 733,3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0,0</a:t>
                      </a:r>
                    </a:p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0,0</a:t>
                      </a:r>
                    </a:p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4 085,78218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4 326,132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4 274,61430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1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9 081,35440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12 772,90329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11 663,41657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128,4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2 219,21383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1 559,423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1 550,26627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69,9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265 336,83004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286 443,29013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286 039,24490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107,8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Культура и 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49 593,59280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87 689,35427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87 689,34926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176,8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Здравоохранение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24 640,21892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28 860,27906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27 712,58796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14 918,32666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16 136,34539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16 119,52018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1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46 388,123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56 498,63944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56 498,16166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121,8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ИТОГО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474 294,99285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558 801,14658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554 307,67376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116,9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4988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4286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cap="small" dirty="0">
                <a:solidFill>
                  <a:schemeClr val="tx1"/>
                </a:solidFill>
                <a:latin typeface="Times New Roman" pitchFamily="18" charset="0"/>
              </a:rPr>
              <a:t>Динамика расходов бюджета по разделам за </a:t>
            </a:r>
            <a:r>
              <a:rPr lang="ru-RU" sz="2200" b="1" cap="small" dirty="0" smtClean="0">
                <a:solidFill>
                  <a:schemeClr val="tx1"/>
                </a:solidFill>
                <a:latin typeface="Times New Roman" pitchFamily="18" charset="0"/>
              </a:rPr>
              <a:t>2021-2022 </a:t>
            </a:r>
            <a:r>
              <a:rPr lang="ru-RU" sz="2200" b="1" cap="small" dirty="0">
                <a:solidFill>
                  <a:schemeClr val="tx1"/>
                </a:solidFill>
                <a:latin typeface="Times New Roman" pitchFamily="18" charset="0"/>
              </a:rPr>
              <a:t>годы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1096548"/>
              </p:ext>
            </p:extLst>
          </p:nvPr>
        </p:nvGraphicFramePr>
        <p:xfrm>
          <a:off x="428596" y="785794"/>
          <a:ext cx="8183562" cy="532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9786400"/>
              </p:ext>
            </p:extLst>
          </p:nvPr>
        </p:nvGraphicFramePr>
        <p:xfrm>
          <a:off x="285720" y="274638"/>
          <a:ext cx="5000660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8630798"/>
              </p:ext>
            </p:extLst>
          </p:nvPr>
        </p:nvGraphicFramePr>
        <p:xfrm>
          <a:off x="457200" y="1785926"/>
          <a:ext cx="4829176" cy="44008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1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47 513,85607 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7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203 872,48780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8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12 561,34084 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691,95151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7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21 399,60868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945" name="Picture 1" descr="C:\Documents and Settings\Admin\Мои документы\Загрузки\презентация\a2eab31020320d6131263e8cd31eab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000504"/>
            <a:ext cx="3018034" cy="2005024"/>
          </a:xfrm>
          <a:prstGeom prst="rect">
            <a:avLst/>
          </a:prstGeom>
          <a:noFill/>
        </p:spPr>
      </p:pic>
      <p:pic>
        <p:nvPicPr>
          <p:cNvPr id="82946" name="Picture 2" descr="C:\Documents and Settings\Admin\Мои документы\Загрузки\презентация\inde4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642918"/>
            <a:ext cx="3000396" cy="1996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" y="1409379"/>
            <a:ext cx="9081035" cy="54486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80" y="260648"/>
            <a:ext cx="7921311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Основные показатели бюджета муниципального образования Александровский район за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год (тыс.рублей)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4763329"/>
              </p:ext>
            </p:extLst>
          </p:nvPr>
        </p:nvGraphicFramePr>
        <p:xfrm>
          <a:off x="285720" y="2512267"/>
          <a:ext cx="2919144" cy="23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42022"/>
              </p:ext>
            </p:extLst>
          </p:nvPr>
        </p:nvGraphicFramePr>
        <p:xfrm>
          <a:off x="214282" y="4714884"/>
          <a:ext cx="5779590" cy="19910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Отклонение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Доходы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547 535,41994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556 578,89473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9 043,47479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Расходы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558 801,14658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307,67376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-4 493,47282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Дефицит(-),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(+)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-11 265,70696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2 271,23097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6559613"/>
              </p:ext>
            </p:extLst>
          </p:nvPr>
        </p:nvGraphicFramePr>
        <p:xfrm>
          <a:off x="2931956" y="2421416"/>
          <a:ext cx="3280087" cy="23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8464"/>
              </p:ext>
            </p:extLst>
          </p:nvPr>
        </p:nvGraphicFramePr>
        <p:xfrm>
          <a:off x="3275857" y="2165023"/>
          <a:ext cx="2796341" cy="70971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957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57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558 801,14658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554 307,67376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99,2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81590" y="1285861"/>
            <a:ext cx="297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Расходы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357299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06211"/>
              </p:ext>
            </p:extLst>
          </p:nvPr>
        </p:nvGraphicFramePr>
        <p:xfrm>
          <a:off x="251520" y="2210764"/>
          <a:ext cx="2918127" cy="5963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42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547 535,41994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556 578,89473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101,7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8184" y="1285860"/>
            <a:ext cx="280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Дефицит(</a:t>
            </a:r>
            <a:r>
              <a:rPr lang="ru-RU" sz="1600" dirty="0" err="1"/>
              <a:t>профицит</a:t>
            </a:r>
            <a:r>
              <a:rPr lang="ru-RU" sz="1600" dirty="0"/>
              <a:t>) бюджета МО Александровский район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05063"/>
              </p:ext>
            </p:extLst>
          </p:nvPr>
        </p:nvGraphicFramePr>
        <p:xfrm>
          <a:off x="6228184" y="2143116"/>
          <a:ext cx="2701534" cy="7340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88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-11 265,70696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2 271,23097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63582869"/>
              </p:ext>
            </p:extLst>
          </p:nvPr>
        </p:nvGraphicFramePr>
        <p:xfrm>
          <a:off x="6043452" y="2852936"/>
          <a:ext cx="3005052" cy="18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2198" y="4572008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Объем </a:t>
            </a:r>
            <a:r>
              <a:rPr lang="ru-RU" sz="1400" b="1" dirty="0"/>
              <a:t>муниципального долга</a:t>
            </a:r>
            <a:r>
              <a:rPr lang="ru-RU" sz="1400" dirty="0"/>
              <a:t>  на </a:t>
            </a:r>
            <a:r>
              <a:rPr lang="ru-RU" sz="1400" dirty="0" smtClean="0"/>
              <a:t>01.01.2023 </a:t>
            </a:r>
            <a:r>
              <a:rPr lang="ru-RU" sz="1400" dirty="0"/>
              <a:t>года составил 0,00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632" y="3210454"/>
            <a:ext cx="2295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9605" y="297166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2462" y="3500438"/>
            <a:ext cx="714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110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254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ОБРАЗОВАНИЕ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6740998"/>
              </p:ext>
            </p:extLst>
          </p:nvPr>
        </p:nvGraphicFramePr>
        <p:xfrm>
          <a:off x="785786" y="2000240"/>
          <a:ext cx="8215338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http://cs230.vk.me/v230703/ec/Q_m06XDcf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71480"/>
            <a:ext cx="2714644" cy="192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1" name="Picture 1" descr="C:\Documents and Settings\Admin\Мои документы\Загрузки\презентация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2873427" cy="1508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38" y="131762"/>
            <a:ext cx="8858312" cy="9397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КУЛЬТУРУ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3207081"/>
              </p:ext>
            </p:extLst>
          </p:nvPr>
        </p:nvGraphicFramePr>
        <p:xfrm>
          <a:off x="357158" y="2857496"/>
          <a:ext cx="850112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2" name="AutoShape 8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8" name="AutoShape 14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3" name="Picture 1" descr="C:\Documents and Settings\Admin\Мои документы\Загрузки\презентация\kazaki-oren-ob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118" y="857232"/>
            <a:ext cx="2704162" cy="1906434"/>
          </a:xfrm>
          <a:prstGeom prst="rect">
            <a:avLst/>
          </a:prstGeom>
          <a:noFill/>
        </p:spPr>
      </p:pic>
      <p:pic>
        <p:nvPicPr>
          <p:cNvPr id="79874" name="Picture 2" descr="C:\Documents and Settings\Admin\Мои документы\Загрузки\презентация\2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1981198" cy="1789738"/>
          </a:xfrm>
          <a:prstGeom prst="rect">
            <a:avLst/>
          </a:prstGeom>
          <a:noFill/>
        </p:spPr>
      </p:pic>
      <p:pic>
        <p:nvPicPr>
          <p:cNvPr id="79875" name="Picture 3" descr="C:\Documents and Settings\Admin\Мои документы\Загрузки\презентация\index7845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2"/>
            <a:ext cx="2834079" cy="1885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540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СОЦИАЛЬНУЮ ПОЛИТИКУ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1627208"/>
              </p:ext>
            </p:extLst>
          </p:nvPr>
        </p:nvGraphicFramePr>
        <p:xfrm>
          <a:off x="357126" y="2071678"/>
          <a:ext cx="878687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143108" y="257174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49" name="Picture 1" descr="C:\Documents and Settings\Admin\Мои документы\Загрузки\презентация\Забота о подрастающем поколен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85860"/>
            <a:ext cx="2264157" cy="1698693"/>
          </a:xfrm>
          <a:prstGeom prst="rect">
            <a:avLst/>
          </a:prstGeom>
          <a:noFill/>
        </p:spPr>
      </p:pic>
      <p:pic>
        <p:nvPicPr>
          <p:cNvPr id="78850" name="Picture 2" descr="C:\Documents and Settings\Admin\Мои документы\Загрузки\презентация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794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межбюджетных трансфертов бюджетам поселений из районного </a:t>
            </a:r>
            <a:r>
              <a:rPr lang="ru-RU" sz="2000" b="1" dirty="0" smtClean="0">
                <a:solidFill>
                  <a:schemeClr val="tx1"/>
                </a:solidFill>
              </a:rPr>
              <a:t>бюджета в 2022 году, </a:t>
            </a:r>
            <a:r>
              <a:rPr lang="ru-RU" sz="2000" b="1" dirty="0">
                <a:solidFill>
                  <a:schemeClr val="tx1"/>
                </a:solidFill>
              </a:rPr>
              <a:t>тыс. рублей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3143461"/>
              </p:ext>
            </p:extLst>
          </p:nvPr>
        </p:nvGraphicFramePr>
        <p:xfrm>
          <a:off x="785786" y="150017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926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районного бюджета 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 тыс. рублей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4333418"/>
              </p:ext>
            </p:extLst>
          </p:nvPr>
        </p:nvGraphicFramePr>
        <p:xfrm>
          <a:off x="571472" y="2143116"/>
          <a:ext cx="8229600" cy="397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ведомства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Процент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Финансовый отдел администрации Александровского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68 447,86735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67 766,32838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293 662,64770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292 111,09765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культуры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92 989,77903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92 989,61902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Администрация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101 444,71099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99 202,13128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Совет депутатов муниципального образования Александровский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752,75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745,39272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Счетная палата Александровского района Оренбургской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1 503,39151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1 493,10471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558 801,14658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307,67376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78719"/>
              </p:ext>
            </p:extLst>
          </p:nvPr>
        </p:nvGraphicFramePr>
        <p:xfrm>
          <a:off x="611188" y="1700213"/>
          <a:ext cx="7318375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Лист" r:id="rId3" imgW="6943731" imgH="2895600" progId="Excel.Sheet.8">
                  <p:embed/>
                </p:oleObj>
              </mc:Choice>
              <mc:Fallback>
                <p:oleObj name="Лист" r:id="rId3" imgW="6943731" imgH="2895600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7318375" cy="320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712200" cy="576262"/>
          </a:xfrm>
        </p:spPr>
        <p:txBody>
          <a:bodyPr>
            <a:norm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(тыс. рублей)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11560" y="293968"/>
            <a:ext cx="8208188" cy="54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программных и непрограммных расходов  районного бюджета</a:t>
            </a:r>
          </a:p>
        </p:txBody>
      </p:sp>
      <p:grpSp>
        <p:nvGrpSpPr>
          <p:cNvPr id="3" name="Группа 9"/>
          <p:cNvGrpSpPr/>
          <p:nvPr/>
        </p:nvGrpSpPr>
        <p:grpSpPr>
          <a:xfrm>
            <a:off x="2500298" y="1571612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Всего расходы за </a:t>
              </a:r>
              <a:r>
                <a:rPr lang="ru-RU" b="1" dirty="0" smtClean="0"/>
                <a:t>2022 </a:t>
              </a:r>
              <a:r>
                <a:rPr lang="ru-RU" b="1" dirty="0"/>
                <a:t>год:      </a:t>
              </a:r>
              <a:r>
                <a:rPr lang="ru-RU" b="1" dirty="0" smtClean="0"/>
                <a:t>554 307,67376 тыс</a:t>
              </a:r>
              <a:r>
                <a:rPr lang="ru-RU" b="1" dirty="0"/>
                <a:t>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142976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Программные расходы по 10 муниципальным программам</a:t>
              </a:r>
              <a:r>
                <a:rPr lang="en-US" b="1" dirty="0"/>
                <a:t>:</a:t>
              </a:r>
              <a:endParaRPr lang="ru-RU" b="1" dirty="0"/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786314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Не программные расходы:</a:t>
              </a: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1571604" y="4199138"/>
            <a:ext cx="1928826" cy="1145219"/>
            <a:chOff x="0" y="127484"/>
            <a:chExt cx="4829179" cy="888029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27484"/>
              <a:ext cx="4829179" cy="81818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351" y="170834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 smtClean="0"/>
                <a:t>551 850,47582</a:t>
              </a:r>
              <a:endParaRPr lang="ru-RU" b="1" dirty="0"/>
            </a:p>
            <a:p>
              <a:pPr algn="ctr">
                <a:buNone/>
              </a:pPr>
              <a:r>
                <a:rPr lang="ru-RU" b="1" dirty="0"/>
                <a:t>тыс. рублей (</a:t>
              </a:r>
              <a:r>
                <a:rPr lang="ru-RU" b="1" dirty="0" smtClean="0"/>
                <a:t>99,6%)</a:t>
              </a:r>
              <a:endParaRPr lang="ru-RU" b="1" dirty="0"/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527744" y="4189019"/>
            <a:ext cx="1922988" cy="1120176"/>
            <a:chOff x="0" y="127484"/>
            <a:chExt cx="5416383" cy="92497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26241" y="284309"/>
              <a:ext cx="5090142" cy="768145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 smtClean="0"/>
                <a:t>2 457,19794 тыс</a:t>
              </a:r>
              <a:r>
                <a:rPr lang="ru-RU" b="1" dirty="0"/>
                <a:t>. рублей (</a:t>
              </a:r>
              <a:r>
                <a:rPr lang="ru-RU" b="1" dirty="0" smtClean="0"/>
                <a:t>0,4%)</a:t>
              </a:r>
              <a:endParaRPr lang="ru-RU" b="1" dirty="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1" y="2392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43174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50030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80149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36811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323025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536811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46" y="1013812"/>
            <a:ext cx="1189302" cy="162754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94210" name="Picture 2" descr="C:\Documents and Settings\Admin\Мои документы\Загрузки\презентация\images7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636"/>
            <a:ext cx="2514600" cy="1533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28026"/>
              </p:ext>
            </p:extLst>
          </p:nvPr>
        </p:nvGraphicFramePr>
        <p:xfrm>
          <a:off x="428596" y="261409"/>
          <a:ext cx="7959828" cy="6370395"/>
        </p:xfrm>
        <a:graphic>
          <a:graphicData uri="http://schemas.openxmlformats.org/drawingml/2006/table">
            <a:tbl>
              <a:tblPr lastRow="1"/>
              <a:tblGrid>
                <a:gridCol w="491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07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Исполнение муниципальных программ Александровского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района за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13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(тыс. рублей)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 муниципальной программы (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исполнение, %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2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«Развитие системы образования Александровского района» на 2019–2024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297 782,84536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296 231,29531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99,5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культуры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87 599,49717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87 599,33716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16 561,86897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16 545,04376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99,9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"Экономическое развитие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4 860,84263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4 860,84263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"Устойчивое развитие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26 022,31566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24 861,12323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95,5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53 526,79310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52 839,33322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98,7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эффективности в муниципальном образовании Александровского района Оренбургской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области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99,57833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99,57833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1 139,75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1 139,58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4306"/>
                  </a:ext>
                </a:extLst>
              </a:tr>
              <a:tr h="71233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</a:p>
                    <a:p>
                      <a:pPr algn="l" fontAlgn="auto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68 732,51385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67 674,34218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98,5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30418"/>
                  </a:ext>
                </a:extLst>
              </a:tr>
              <a:tr h="18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556 326,00507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551 850,47582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99,2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8498686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Динамика муниципального долга Александровского района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за </a:t>
            </a:r>
            <a:r>
              <a:rPr lang="ru-RU" sz="2400" i="1" dirty="0" smtClean="0">
                <a:solidFill>
                  <a:schemeClr val="tx1"/>
                </a:solidFill>
              </a:rPr>
              <a:t>2020 </a:t>
            </a:r>
            <a:r>
              <a:rPr lang="ru-RU" sz="2400" i="1" dirty="0">
                <a:solidFill>
                  <a:schemeClr val="tx1"/>
                </a:solidFill>
              </a:rPr>
              <a:t>– </a:t>
            </a:r>
            <a:r>
              <a:rPr lang="ru-RU" sz="2400" i="1" dirty="0" smtClean="0">
                <a:solidFill>
                  <a:schemeClr val="tx1"/>
                </a:solidFill>
              </a:rPr>
              <a:t>2022 </a:t>
            </a:r>
            <a:r>
              <a:rPr lang="ru-RU" sz="2400" i="1" dirty="0">
                <a:solidFill>
                  <a:schemeClr val="tx1"/>
                </a:solidFill>
              </a:rPr>
              <a:t>годы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 rot="10800000" flipV="1">
            <a:off x="6804025" y="484099"/>
            <a:ext cx="1655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6" name="Object 16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52984853"/>
              </p:ext>
            </p:extLst>
          </p:nvPr>
        </p:nvGraphicFramePr>
        <p:xfrm>
          <a:off x="714348" y="1714488"/>
          <a:ext cx="7966075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3187" name="Picture 3" descr="C:\Documents and Settings\Admin\Мои документы\Загрузки\презентация\index1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188640"/>
            <a:ext cx="7416872" cy="108012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работников, поименованных в Указах Президента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802836"/>
              </p:ext>
            </p:extLst>
          </p:nvPr>
        </p:nvGraphicFramePr>
        <p:xfrm>
          <a:off x="179513" y="126876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054E627E-EFB0-45D0-95E4-E97BDA6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04587086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332656"/>
            <a:ext cx="8062912" cy="1096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/>
              <a:t>Исполнение доходов муниципального образования Александровский район за </a:t>
            </a:r>
            <a:r>
              <a:rPr lang="ru-RU" sz="2400" b="1" i="1" dirty="0" smtClean="0"/>
              <a:t>2022 </a:t>
            </a:r>
            <a:r>
              <a:rPr lang="ru-RU" sz="2400" b="1" i="1" dirty="0"/>
              <a:t>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1386342"/>
              </p:ext>
            </p:extLst>
          </p:nvPr>
        </p:nvGraphicFramePr>
        <p:xfrm>
          <a:off x="539552" y="1268760"/>
          <a:ext cx="7488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5058" name="Picture 2" descr="C:\Users\KOMP1\Pictures\6f6402ee-8abc-405b-aa90-aeb087f14fe9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20" y="4869160"/>
            <a:ext cx="244827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8340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92088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дополнительного образования учреждений Александровского района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95654"/>
              </p:ext>
            </p:extLst>
          </p:nvPr>
        </p:nvGraphicFramePr>
        <p:xfrm>
          <a:off x="683569" y="980728"/>
          <a:ext cx="78488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22AD0339-814E-43F3-A71E-6ED6117D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pattFill prst="pct80">
            <a:fgClr>
              <a:srgbClr val="0909E7"/>
            </a:fgClr>
            <a:bgClr>
              <a:schemeClr val="accent3"/>
            </a:bgClr>
          </a:pattFill>
          <a:ln>
            <a:noFill/>
          </a:ln>
          <a:effectLst/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06714836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nhgrp.com/lee_wilson/Wilson%20Safety/My%20Stationery/Bubbl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29600" cy="939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428736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Администрация Александровского района: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aleksandrovka56.ru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bus.gov.ru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доходов бюджета муниципального образования Александровский район по налоговым и неналоговым доходам за </a:t>
            </a:r>
            <a:r>
              <a:rPr lang="ru-RU" sz="2000" b="1" dirty="0" smtClean="0">
                <a:solidFill>
                  <a:schemeClr val="tx1"/>
                </a:solidFill>
              </a:rPr>
              <a:t>2022 </a:t>
            </a:r>
            <a:r>
              <a:rPr lang="ru-RU" sz="2000" b="1" dirty="0">
                <a:solidFill>
                  <a:schemeClr val="tx1"/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3057231"/>
              </p:ext>
            </p:extLst>
          </p:nvPr>
        </p:nvGraphicFramePr>
        <p:xfrm>
          <a:off x="-5514" y="1484784"/>
          <a:ext cx="914951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3859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32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Динамика поступления налоговых и неналоговых доходов в бюджет муниципального образования Александровский район за </a:t>
            </a:r>
            <a:r>
              <a:rPr lang="ru-RU" sz="2000" dirty="0" smtClean="0">
                <a:solidFill>
                  <a:schemeClr val="tx1"/>
                </a:solidFill>
              </a:rPr>
              <a:t>2021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2022 </a:t>
            </a:r>
            <a:r>
              <a:rPr lang="ru-RU" sz="2000" dirty="0">
                <a:solidFill>
                  <a:schemeClr val="tx1"/>
                </a:solidFill>
              </a:rPr>
              <a:t>годы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50409"/>
              </p:ext>
            </p:extLst>
          </p:nvPr>
        </p:nvGraphicFramePr>
        <p:xfrm>
          <a:off x="395536" y="1628800"/>
          <a:ext cx="769689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250" name="Picture 2" descr="C:\Documents and Settings\Admin\Мои документы\Загрузки\презентация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786322"/>
            <a:ext cx="27051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42550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1706966"/>
              </p:ext>
            </p:extLst>
          </p:nvPr>
        </p:nvGraphicFramePr>
        <p:xfrm>
          <a:off x="574390" y="764704"/>
          <a:ext cx="8095492" cy="549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8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85 076,4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91 038,38707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5 961,98707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55 060,4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60 532,63865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5 472,23865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 реализуемые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18,78612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18,78612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28 371,0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29 014,33591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643,33591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1 645,0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1 472,62639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-172,37361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328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12 054,1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13 174,96134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1 120,86134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125,88367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7,98367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6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24,39583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-0,00417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10 979,853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15 153,81164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4 173,95864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669,14613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189,14613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53200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Налоговые и неналоговые доходы </a:t>
            </a:r>
            <a:r>
              <a:rPr lang="ru-RU" sz="2000" dirty="0" smtClean="0">
                <a:solidFill>
                  <a:schemeClr val="tx1"/>
                </a:solidFill>
              </a:rPr>
              <a:t>2022 </a:t>
            </a:r>
            <a:r>
              <a:rPr lang="ru-RU" sz="2000" dirty="0">
                <a:solidFill>
                  <a:schemeClr val="tx1"/>
                </a:solidFill>
              </a:rPr>
              <a:t>года,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8126797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34528" cy="59740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Налоговые и неналоговые доходы,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5200260"/>
              </p:ext>
            </p:extLst>
          </p:nvPr>
        </p:nvGraphicFramePr>
        <p:xfrm>
          <a:off x="251520" y="836712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4986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Налог на доходы физических 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/>
              <a:t>	В структуре поступлений налоговых и неналоговых доходов НДФЛ составляет </a:t>
            </a:r>
            <a:r>
              <a:rPr lang="ru-RU" sz="2000" dirty="0" smtClean="0"/>
              <a:t>50,36 </a:t>
            </a:r>
            <a:r>
              <a:rPr lang="ru-RU" sz="2000" dirty="0"/>
              <a:t>%.</a:t>
            </a:r>
          </a:p>
          <a:p>
            <a:pPr marL="64008" indent="0">
              <a:buNone/>
            </a:pPr>
            <a:r>
              <a:rPr lang="ru-RU" sz="2000" dirty="0"/>
              <a:t>	 Норматив отчислений в бюджет МО Александровский район на </a:t>
            </a:r>
            <a:r>
              <a:rPr lang="ru-RU" sz="2000" dirty="0" smtClean="0"/>
              <a:t>2021 </a:t>
            </a:r>
            <a:r>
              <a:rPr lang="ru-RU" sz="2000" dirty="0"/>
              <a:t>год – </a:t>
            </a:r>
            <a:r>
              <a:rPr lang="ru-RU" sz="2000" dirty="0" smtClean="0"/>
              <a:t>49,3%. </a:t>
            </a:r>
            <a:r>
              <a:rPr lang="ru-RU" sz="2000" dirty="0"/>
              <a:t>на </a:t>
            </a:r>
            <a:r>
              <a:rPr lang="ru-RU" sz="2000" dirty="0" smtClean="0"/>
              <a:t>2022 </a:t>
            </a:r>
            <a:r>
              <a:rPr lang="ru-RU" sz="2000" dirty="0"/>
              <a:t>год – </a:t>
            </a:r>
            <a:r>
              <a:rPr lang="ru-RU" sz="2000" dirty="0" smtClean="0"/>
              <a:t>50,1%.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4637379"/>
              </p:ext>
            </p:extLst>
          </p:nvPr>
        </p:nvGraphicFramePr>
        <p:xfrm>
          <a:off x="899592" y="24208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53" name="Picture 1" descr="C:\Documents and Settings\Admin\Мои документы\Загрузки\презентация\prinyat-byudshet-kryma-na-2019-god-on-na-77-budet-dotirovan-iz-moskvy__1_2018-12-17-14-20-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634598"/>
            <a:ext cx="2153521" cy="100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2674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260648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МО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«Александровский район» в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18429"/>
              </p:ext>
            </p:extLst>
          </p:nvPr>
        </p:nvGraphicFramePr>
        <p:xfrm>
          <a:off x="251620" y="4797152"/>
          <a:ext cx="8640760" cy="135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3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143 799,0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13 749,8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178 544,9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40 680,8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185 306,8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17 396,4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181 653,8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52 033,8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19140615"/>
              </p:ext>
            </p:extLst>
          </p:nvPr>
        </p:nvGraphicFramePr>
        <p:xfrm>
          <a:off x="827584" y="980728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43212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3897</TotalTime>
  <Words>1752</Words>
  <Application>Microsoft Office PowerPoint</Application>
  <PresentationFormat>Экран (4:3)</PresentationFormat>
  <Paragraphs>754</Paragraphs>
  <Slides>31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Arial</vt:lpstr>
      <vt:lpstr>Calibri</vt:lpstr>
      <vt:lpstr>Cambria</vt:lpstr>
      <vt:lpstr>Century Gothic</vt:lpstr>
      <vt:lpstr>Constantia</vt:lpstr>
      <vt:lpstr>Courier New</vt:lpstr>
      <vt:lpstr>Franklin Gothic Book</vt:lpstr>
      <vt:lpstr>Monotype Corsiva</vt:lpstr>
      <vt:lpstr>Palatino Linotype</vt:lpstr>
      <vt:lpstr>Perpetua</vt:lpstr>
      <vt:lpstr>Times New Roman</vt:lpstr>
      <vt:lpstr>Wingdings 2</vt:lpstr>
      <vt:lpstr>Справедливость</vt:lpstr>
      <vt:lpstr>Исполнительная</vt:lpstr>
      <vt:lpstr>Лист Microsoft Excel 97–2003</vt:lpstr>
      <vt:lpstr>Презентация PowerPoint</vt:lpstr>
      <vt:lpstr>Основные показатели бюджета муниципального образования Александровский район за 2022 год (тыс.рублей)</vt:lpstr>
      <vt:lpstr>Презентация PowerPoint</vt:lpstr>
      <vt:lpstr>Структура доходов бюджета муниципального образования Александровский район по налоговым и неналоговым доходам за 2022 год</vt:lpstr>
      <vt:lpstr>Динамика поступления налоговых и неналоговых доходов в бюджет муниципального образования Александровский район за 2021 и 2022 годы (тыс.руб.)</vt:lpstr>
      <vt:lpstr>Налоговые и неналоговые доходы 2022 года, тыс.руб.</vt:lpstr>
      <vt:lpstr>Налоговые и неналоговые доходы, тыс. руб.</vt:lpstr>
      <vt:lpstr>Налог на доходы физических лиц</vt:lpstr>
      <vt:lpstr>Презентация PowerPoint</vt:lpstr>
      <vt:lpstr>Презентация PowerPoint</vt:lpstr>
      <vt:lpstr>Презентация PowerPoint</vt:lpstr>
      <vt:lpstr>Расходы районного бюджета по разделам и подразделам классификации расходов бюджета за 2022 год,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бюджета по разделам за 2021-2022 годы</vt:lpstr>
      <vt:lpstr>Презентация PowerPoint</vt:lpstr>
      <vt:lpstr>Расходы бюджета муниципального района в 2020 – 2022 годах на ОБРАЗОВАНИЕ</vt:lpstr>
      <vt:lpstr>Динамика расходов бюджета Александровского района  на КУЛЬТУРУ</vt:lpstr>
      <vt:lpstr>Динамика расходов бюджета  Александровского района  на СОЦИАЛЬНУЮ ПОЛИТИКУ</vt:lpstr>
      <vt:lpstr>Структура межбюджетных трансфертов бюджетам поселений из районного бюджета в 2022 году, тыс. рублей</vt:lpstr>
      <vt:lpstr>Ведомственная структура расходов районного бюджета за 2022 год, тыс. рублей </vt:lpstr>
      <vt:lpstr>Расходы на реализацию муниципальных программ (тыс. рублей)</vt:lpstr>
      <vt:lpstr>Презентация PowerPoint</vt:lpstr>
      <vt:lpstr>Презентация PowerPoint</vt:lpstr>
      <vt:lpstr>Презентация PowerPoint</vt:lpstr>
      <vt:lpstr>Средняя заработная плата работников, поименованных в Указах Президента </vt:lpstr>
      <vt:lpstr>Средняя заработная плата работников дополнительного образования учреждений Александровского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KOMP1</dc:creator>
  <cp:lastModifiedBy>Пользователь</cp:lastModifiedBy>
  <cp:revision>584</cp:revision>
  <dcterms:created xsi:type="dcterms:W3CDTF">2016-03-15T11:11:10Z</dcterms:created>
  <dcterms:modified xsi:type="dcterms:W3CDTF">2023-04-14T09:33:40Z</dcterms:modified>
</cp:coreProperties>
</file>