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drawings/drawing9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drawings/drawing10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drawings/drawing1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drawings/drawing12.xml" ContentType="application/vnd.openxmlformats-officedocument.drawingml.chartshapes+xml"/>
  <Override PartName="/ppt/charts/chart2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3.xml" ContentType="application/vnd.openxmlformats-officedocument.drawingml.chartshapes+xml"/>
  <Override PartName="/ppt/media/image53.jpg" ContentType="image/jp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2" r:id="rId2"/>
  </p:sldMasterIdLst>
  <p:notesMasterIdLst>
    <p:notesMasterId r:id="rId73"/>
  </p:notesMasterIdLst>
  <p:sldIdLst>
    <p:sldId id="384" r:id="rId3"/>
    <p:sldId id="524" r:id="rId4"/>
    <p:sldId id="523" r:id="rId5"/>
    <p:sldId id="470" r:id="rId6"/>
    <p:sldId id="472" r:id="rId7"/>
    <p:sldId id="474" r:id="rId8"/>
    <p:sldId id="476" r:id="rId9"/>
    <p:sldId id="478" r:id="rId10"/>
    <p:sldId id="480" r:id="rId11"/>
    <p:sldId id="482" r:id="rId12"/>
    <p:sldId id="484" r:id="rId13"/>
    <p:sldId id="463" r:id="rId14"/>
    <p:sldId id="464" r:id="rId15"/>
    <p:sldId id="465" r:id="rId16"/>
    <p:sldId id="466" r:id="rId17"/>
    <p:sldId id="528" r:id="rId18"/>
    <p:sldId id="530" r:id="rId19"/>
    <p:sldId id="403" r:id="rId20"/>
    <p:sldId id="491" r:id="rId21"/>
    <p:sldId id="493" r:id="rId22"/>
    <p:sldId id="495" r:id="rId23"/>
    <p:sldId id="434" r:id="rId24"/>
    <p:sldId id="435" r:id="rId25"/>
    <p:sldId id="436" r:id="rId26"/>
    <p:sldId id="437" r:id="rId27"/>
    <p:sldId id="439" r:id="rId28"/>
    <p:sldId id="497" r:id="rId29"/>
    <p:sldId id="440" r:id="rId30"/>
    <p:sldId id="388" r:id="rId31"/>
    <p:sldId id="499" r:id="rId32"/>
    <p:sldId id="389" r:id="rId33"/>
    <p:sldId id="390" r:id="rId34"/>
    <p:sldId id="413" r:id="rId35"/>
    <p:sldId id="391" r:id="rId36"/>
    <p:sldId id="392" r:id="rId37"/>
    <p:sldId id="393" r:id="rId38"/>
    <p:sldId id="394" r:id="rId39"/>
    <p:sldId id="395" r:id="rId40"/>
    <p:sldId id="396" r:id="rId41"/>
    <p:sldId id="503" r:id="rId42"/>
    <p:sldId id="355" r:id="rId43"/>
    <p:sldId id="397" r:id="rId44"/>
    <p:sldId id="398" r:id="rId45"/>
    <p:sldId id="416" r:id="rId46"/>
    <p:sldId id="446" r:id="rId47"/>
    <p:sldId id="447" r:id="rId48"/>
    <p:sldId id="448" r:id="rId49"/>
    <p:sldId id="449" r:id="rId50"/>
    <p:sldId id="450" r:id="rId51"/>
    <p:sldId id="451" r:id="rId52"/>
    <p:sldId id="452" r:id="rId53"/>
    <p:sldId id="453" r:id="rId54"/>
    <p:sldId id="454" r:id="rId55"/>
    <p:sldId id="455" r:id="rId56"/>
    <p:sldId id="462" r:id="rId57"/>
    <p:sldId id="457" r:id="rId58"/>
    <p:sldId id="458" r:id="rId59"/>
    <p:sldId id="459" r:id="rId60"/>
    <p:sldId id="460" r:id="rId61"/>
    <p:sldId id="259" r:id="rId62"/>
    <p:sldId id="505" r:id="rId63"/>
    <p:sldId id="507" r:id="rId64"/>
    <p:sldId id="509" r:id="rId65"/>
    <p:sldId id="511" r:id="rId66"/>
    <p:sldId id="513" r:id="rId67"/>
    <p:sldId id="534" r:id="rId68"/>
    <p:sldId id="517" r:id="rId69"/>
    <p:sldId id="522" r:id="rId70"/>
    <p:sldId id="519" r:id="rId71"/>
    <p:sldId id="400" r:id="rId7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F757"/>
    <a:srgbClr val="0909E7"/>
    <a:srgbClr val="FF33CC"/>
    <a:srgbClr val="CC0000"/>
    <a:srgbClr val="754A3B"/>
    <a:srgbClr val="BBC62A"/>
    <a:srgbClr val="660066"/>
    <a:srgbClr val="CC0099"/>
    <a:srgbClr val="00FF00"/>
    <a:srgbClr val="9F9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9657" autoAdjust="0"/>
  </p:normalViewPr>
  <p:slideViewPr>
    <p:cSldViewPr>
      <p:cViewPr varScale="1">
        <p:scale>
          <a:sx n="106" d="100"/>
          <a:sy n="106" d="100"/>
        </p:scale>
        <p:origin x="1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7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8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9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0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1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2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3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4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name5\Desktop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name5\Desktop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name5\Desktop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effectLst/>
              </a:rPr>
              <a:t>Объем производства продукции растениеводства, млн. руб.</a:t>
            </a:r>
            <a:endParaRPr lang="ru-RU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2480.4</c:v>
                </c:pt>
                <c:pt idx="1">
                  <c:v>2491.2399999999998</c:v>
                </c:pt>
                <c:pt idx="2">
                  <c:v>3234.75</c:v>
                </c:pt>
                <c:pt idx="3">
                  <c:v>3418.43</c:v>
                </c:pt>
                <c:pt idx="4">
                  <c:v>3764.85</c:v>
                </c:pt>
                <c:pt idx="5">
                  <c:v>4166.2700000000004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E-4D51-8B64-AD27C0B1B1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3521.3</c:v>
                </c:pt>
                <c:pt idx="4">
                  <c:v>3892.59</c:v>
                </c:pt>
                <c:pt idx="5">
                  <c:v>4368.1099999999997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6E-4D51-8B64-AD27C0B1B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519688"/>
        <c:axId val="241520080"/>
      </c:barChart>
      <c:catAx>
        <c:axId val="24151968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241520080"/>
        <c:crosses val="autoZero"/>
        <c:auto val="1"/>
        <c:lblAlgn val="ctr"/>
        <c:lblOffset val="0"/>
        <c:noMultiLvlLbl val="0"/>
      </c:catAx>
      <c:valAx>
        <c:axId val="241520080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1519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53490271415052E-3"/>
          <c:y val="0.15797781727956153"/>
          <c:w val="0.53946008583025029"/>
          <c:h val="0.7707314927971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47C-4A32-A3EE-007CD8313C0C}"/>
              </c:ext>
            </c:extLst>
          </c:dPt>
          <c:dPt>
            <c:idx val="1"/>
            <c:bubble3D val="0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C47C-4A32-A3EE-007CD8313C0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C47C-4A32-A3EE-007CD8313C0C}"/>
              </c:ext>
            </c:extLst>
          </c:dPt>
          <c:dLbls>
            <c:dLbl>
              <c:idx val="0"/>
              <c:layout>
                <c:manualLayout>
                  <c:x val="-6.3898290978962644E-2"/>
                  <c:y val="-7.29963638423080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7C-4A32-A3EE-007CD8313C0C}"/>
                </c:ext>
              </c:extLst>
            </c:dLbl>
            <c:dLbl>
              <c:idx val="1"/>
              <c:layout>
                <c:manualLayout>
                  <c:x val="2.5147402721520096E-2"/>
                  <c:y val="-0.196852264182011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7C-4A32-A3EE-007CD8313C0C}"/>
                </c:ext>
              </c:extLst>
            </c:dLbl>
            <c:dLbl>
              <c:idx val="2"/>
              <c:layout>
                <c:manualLayout>
                  <c:x val="0.10237662718326809"/>
                  <c:y val="-0.143158586038322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7C-4A32-A3EE-007CD8313C0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0.192</c:v>
                </c:pt>
                <c:pt idx="1">
                  <c:v>2.7E-2</c:v>
                </c:pt>
                <c:pt idx="2">
                  <c:v>0.78100000000000003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7C-4A32-A3EE-007CD8313C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55515510021208"/>
          <c:y val="2.2337795800466652E-2"/>
          <c:w val="0.37464566590672038"/>
          <c:h val="0.93496495064526397"/>
        </c:manualLayout>
      </c:layout>
      <c:overlay val="0"/>
    </c:legend>
    <c:plotVisOnly val="1"/>
    <c:dispBlanksAs val="zero"/>
    <c:showDLblsOverMax val="0"/>
  </c:chart>
  <c:spPr>
    <a:noFill/>
    <a:ln w="6350" cap="flat" cmpd="sng" algn="ctr">
      <a:solidFill>
        <a:srgbClr val="B13F9A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476107355592992"/>
          <c:w val="0.53946008583025029"/>
          <c:h val="0.7707314927971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561-48A7-AFDE-7538AE93852E}"/>
              </c:ext>
            </c:extLst>
          </c:dPt>
          <c:dPt>
            <c:idx val="1"/>
            <c:bubble3D val="0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4561-48A7-AFDE-7538AE93852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4561-48A7-AFDE-7538AE93852E}"/>
              </c:ext>
            </c:extLst>
          </c:dPt>
          <c:dLbls>
            <c:dLbl>
              <c:idx val="0"/>
              <c:layout>
                <c:manualLayout>
                  <c:x val="-3.5365588034078084E-2"/>
                  <c:y val="-9.36009029056372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61-48A7-AFDE-7538AE93852E}"/>
                </c:ext>
              </c:extLst>
            </c:dLbl>
            <c:dLbl>
              <c:idx val="1"/>
              <c:layout>
                <c:manualLayout>
                  <c:x val="1.5899000988194294E-2"/>
                  <c:y val="-5.35090172505977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61-48A7-AFDE-7538AE93852E}"/>
                </c:ext>
              </c:extLst>
            </c:dLbl>
            <c:dLbl>
              <c:idx val="2"/>
              <c:layout>
                <c:manualLayout>
                  <c:x val="0.11494021323788406"/>
                  <c:y val="-0.199739959448950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61-48A7-AFDE-7538AE93852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</c:v>
                </c:pt>
                <c:pt idx="1">
                  <c:v>2.8000000000000001E-2</c:v>
                </c:pt>
                <c:pt idx="2">
                  <c:v>0.77200000000000002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61-48A7-AFDE-7538AE93852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529521126435814"/>
          <c:y val="2.2337795800466652E-2"/>
          <c:w val="0.39490542093138897"/>
          <c:h val="0.93979308033286513"/>
        </c:manualLayout>
      </c:layout>
      <c:overlay val="0"/>
    </c:legend>
    <c:plotVisOnly val="1"/>
    <c:dispBlanksAs val="zero"/>
    <c:showDLblsOverMax val="0"/>
  </c:chart>
  <c:spPr>
    <a:noFill/>
    <a:ln w="6350" cap="flat" cmpd="sng" algn="ctr">
      <a:solidFill>
        <a:srgbClr val="B13F9A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25400" h="50800" prst="angle"/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(уточненный план)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85076.4</c:v>
                </c:pt>
                <c:pt idx="1">
                  <c:v>90678.6</c:v>
                </c:pt>
                <c:pt idx="2">
                  <c:v>92654.8</c:v>
                </c:pt>
                <c:pt idx="3">
                  <c:v>95105.9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0-4DCB-8AB8-B6F1A5D50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1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1521219864459526E-2"/>
                  <c:y val="-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E0-4DCB-8AB8-B6F1A5D5049C}"/>
                </c:ext>
              </c:extLst>
            </c:dLbl>
            <c:dLbl>
              <c:idx val="1"/>
              <c:layout>
                <c:manualLayout>
                  <c:x val="2.3201010072954949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E0-4DCB-8AB8-B6F1A5D5049C}"/>
                </c:ext>
              </c:extLst>
            </c:dLbl>
            <c:dLbl>
              <c:idx val="2"/>
              <c:layout>
                <c:manualLayout>
                  <c:x val="2.9079986482983409E-2"/>
                  <c:y val="-8.3988683797038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E0-4DCB-8AB8-B6F1A5D5049C}"/>
                </c:ext>
              </c:extLst>
            </c:dLbl>
            <c:dLbl>
              <c:idx val="3"/>
              <c:layout>
                <c:manualLayout>
                  <c:x val="2.8135068325741586E-2"/>
                  <c:y val="-4.1992688643060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E0-4DCB-8AB8-B6F1A5D50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(уточненный план)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23656.3</c:v>
                </c:pt>
                <c:pt idx="1">
                  <c:v>12598</c:v>
                </c:pt>
                <c:pt idx="2">
                  <c:v>13007</c:v>
                </c:pt>
                <c:pt idx="3">
                  <c:v>13502.3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E0-4DCB-8AB8-B6F1A5D504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5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679707545722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E0-4DCB-8AB8-B6F1A5D5049C}"/>
                </c:ext>
              </c:extLst>
            </c:dLbl>
            <c:dLbl>
              <c:idx val="1"/>
              <c:layout>
                <c:manualLayout>
                  <c:x val="-3.149575642388948E-3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E0-4DCB-8AB8-B6F1A5D5049C}"/>
                </c:ext>
              </c:extLst>
            </c:dLbl>
            <c:dLbl>
              <c:idx val="2"/>
              <c:layout>
                <c:manualLayout>
                  <c:x val="3.1494516482295674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E0-4DCB-8AB8-B6F1A5D5049C}"/>
                </c:ext>
              </c:extLst>
            </c:dLbl>
            <c:dLbl>
              <c:idx val="3"/>
              <c:layout>
                <c:manualLayout>
                  <c:x val="1.5747258241148982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E0-4DCB-8AB8-B6F1A5D50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(уточненный план)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438802.8</c:v>
                </c:pt>
                <c:pt idx="1">
                  <c:v>455132.4</c:v>
                </c:pt>
                <c:pt idx="2">
                  <c:v>376225.5</c:v>
                </c:pt>
                <c:pt idx="3">
                  <c:v>367415.7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E0-4DCB-8AB8-B6F1A5D504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43906256"/>
        <c:axId val="243906648"/>
        <c:axId val="0"/>
      </c:bar3DChart>
      <c:catAx>
        <c:axId val="243906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43906648"/>
        <c:crosses val="autoZero"/>
        <c:auto val="1"/>
        <c:lblAlgn val="ctr"/>
        <c:lblOffset val="100"/>
        <c:noMultiLvlLbl val="0"/>
      </c:catAx>
      <c:valAx>
        <c:axId val="24390664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4390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(уточненный план)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185307.3</c:v>
                </c:pt>
                <c:pt idx="1">
                  <c:v>173491</c:v>
                </c:pt>
                <c:pt idx="2">
                  <c:v>111606</c:v>
                </c:pt>
                <c:pt idx="3">
                  <c:v>112631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49B-4831-AC49-7951561049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4.7241774723443429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9B-4831-AC49-79515610493B}"/>
                </c:ext>
              </c:extLst>
            </c:dLbl>
            <c:dLbl>
              <c:idx val="3"/>
              <c:layout>
                <c:manualLayout>
                  <c:x val="6.2989032964591305E-3"/>
                  <c:y val="2.5560767000123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9B-4831-AC49-795156104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(уточненный план)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17637.7</c:v>
                </c:pt>
                <c:pt idx="1">
                  <c:v>33279.800000000003</c:v>
                </c:pt>
                <c:pt idx="2">
                  <c:v>23105.3</c:v>
                </c:pt>
                <c:pt idx="3">
                  <c:v>13086.3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D49B-4831-AC49-7951561049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(уточненный план)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183793.6</c:v>
                </c:pt>
                <c:pt idx="1">
                  <c:v>204674</c:v>
                </c:pt>
                <c:pt idx="2">
                  <c:v>197826.6</c:v>
                </c:pt>
                <c:pt idx="3">
                  <c:v>198010.8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D49B-4831-AC49-79515610493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(уточненный план)</c:v>
                </c:pt>
                <c:pt idx="1">
                  <c:v>2023 год </c:v>
                </c:pt>
                <c:pt idx="2">
                  <c:v>2024 год </c:v>
                </c:pt>
                <c:pt idx="3">
                  <c:v>2025 год 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52064.2</c:v>
                </c:pt>
                <c:pt idx="1">
                  <c:v>43687.6</c:v>
                </c:pt>
                <c:pt idx="2">
                  <c:v>43687.6</c:v>
                </c:pt>
                <c:pt idx="3">
                  <c:v>43687.6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9B-4831-AC49-7951561049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3907824"/>
        <c:axId val="243908216"/>
        <c:axId val="0"/>
      </c:bar3DChart>
      <c:catAx>
        <c:axId val="24390782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243908216"/>
        <c:crosses val="autoZero"/>
        <c:auto val="0"/>
        <c:lblAlgn val="ctr"/>
        <c:lblOffset val="100"/>
        <c:noMultiLvlLbl val="0"/>
      </c:catAx>
      <c:valAx>
        <c:axId val="24390821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243907824"/>
        <c:crosses val="autoZero"/>
        <c:crossBetween val="between"/>
      </c:valAx>
      <c:spPr>
        <a:noFill/>
        <a:ln cmpd="sng"/>
      </c:spPr>
    </c:plotArea>
    <c:legend>
      <c:legendPos val="b"/>
      <c:overlay val="0"/>
      <c:spPr>
        <a:ln>
          <a:noFill/>
        </a:ln>
      </c:spPr>
      <c:txPr>
        <a:bodyPr/>
        <a:lstStyle/>
        <a:p>
          <a:pPr>
            <a:defRPr sz="1600" b="0">
              <a:solidFill>
                <a:schemeClr val="tx1">
                  <a:lumMod val="95000"/>
                  <a:lumOff val="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5715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951137740628344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0424115976220951E-2"/>
                  <c:y val="-5.2382601372707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C3-496C-9166-A07229937E6D}"/>
                </c:ext>
              </c:extLst>
            </c:dLbl>
            <c:dLbl>
              <c:idx val="1"/>
              <c:layout>
                <c:manualLayout>
                  <c:x val="-6.5969640740416641E-2"/>
                  <c:y val="-8.65451674853428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C3-496C-9166-A07229937E6D}"/>
                </c:ext>
              </c:extLst>
            </c:dLbl>
            <c:dLbl>
              <c:idx val="2"/>
              <c:layout>
                <c:manualLayout>
                  <c:x val="1.7501441801849225E-2"/>
                  <c:y val="-7.97126542628157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3-496C-9166-A07229937E6D}"/>
                </c:ext>
              </c:extLst>
            </c:dLbl>
            <c:dLbl>
              <c:idx val="3"/>
              <c:layout>
                <c:manualLayout>
                  <c:x val="-4.4614895931879431E-3"/>
                  <c:y val="-4.09950793351623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C3-496C-9166-A07229937E6D}"/>
                </c:ext>
              </c:extLst>
            </c:dLbl>
            <c:dLbl>
              <c:idx val="4"/>
              <c:layout>
                <c:manualLayout>
                  <c:x val="1.166762786789948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C3-496C-9166-A07229937E6D}"/>
                </c:ext>
              </c:extLst>
            </c:dLbl>
            <c:dLbl>
              <c:idx val="5"/>
              <c:layout>
                <c:manualLayout>
                  <c:x val="-0.10938401126155767"/>
                  <c:y val="-0.26874552008606467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 smtClean="0">
                        <a:latin typeface="Times New Roman" pitchFamily="18" charset="0"/>
                        <a:cs typeface="Times New Roman" pitchFamily="18" charset="0"/>
                      </a:rPr>
                      <a:t>57 777,5</a:t>
                    </a:r>
                    <a:endParaRPr lang="en-US" sz="10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C3-496C-9166-A07229937E6D}"/>
                </c:ext>
              </c:extLst>
            </c:dLbl>
            <c:dLbl>
              <c:idx val="6"/>
              <c:layout>
                <c:manualLayout>
                  <c:x val="1.4584534834874356E-3"/>
                  <c:y val="-2.04975396675811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C3-496C-9166-A07229937E6D}"/>
                </c:ext>
              </c:extLst>
            </c:dLbl>
            <c:dLbl>
              <c:idx val="7"/>
              <c:layout>
                <c:manualLayout>
                  <c:x val="-8.750720900924611E-3"/>
                  <c:y val="-2.50525484825992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C3-496C-9166-A07229937E6D}"/>
                </c:ext>
              </c:extLst>
            </c:dLbl>
            <c:dLbl>
              <c:idx val="9"/>
              <c:layout>
                <c:manualLayout>
                  <c:x val="4.3753604504623064E-3"/>
                  <c:y val="-3.64400705201443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C3-496C-9166-A07229937E6D}"/>
                </c:ext>
              </c:extLst>
            </c:dLbl>
            <c:dLbl>
              <c:idx val="10"/>
              <c:layout>
                <c:manualLayout>
                  <c:x val="5.833813933949742E-2"/>
                  <c:y val="-5.92151145952345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C3-496C-9166-A07229937E6D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C3-496C-9166-A07229937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Лист1!$B$2:$B$11</c:f>
              <c:numCache>
                <c:formatCode>_-* #,##0.00_р_._-;\-* #,##0.00_р_._-;_-* "-"??_р_._-;_-@_-</c:formatCode>
                <c:ptCount val="10"/>
                <c:pt idx="0">
                  <c:v>68944.7</c:v>
                </c:pt>
                <c:pt idx="1">
                  <c:v>4841</c:v>
                </c:pt>
                <c:pt idx="2">
                  <c:v>12691.9</c:v>
                </c:pt>
                <c:pt idx="3">
                  <c:v>3169.7</c:v>
                </c:pt>
                <c:pt idx="4">
                  <c:v>314021.5</c:v>
                </c:pt>
                <c:pt idx="5">
                  <c:v>57777.5</c:v>
                </c:pt>
                <c:pt idx="6">
                  <c:v>26490.799999999999</c:v>
                </c:pt>
                <c:pt idx="7">
                  <c:v>17395.400000000001</c:v>
                </c:pt>
                <c:pt idx="8">
                  <c:v>200</c:v>
                </c:pt>
                <c:pt idx="9">
                  <c:v>52789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C3-496C-9166-A07229937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1879856965906874"/>
          <c:y val="0"/>
          <c:w val="0.26769706979469338"/>
          <c:h val="0.98455834078602844"/>
        </c:manualLayout>
      </c:layout>
      <c:overlay val="0"/>
      <c:spPr>
        <a:noFill/>
      </c:spPr>
      <c:txPr>
        <a:bodyPr/>
        <a:lstStyle/>
        <a:p>
          <a:pPr>
            <a:defRPr sz="1000" kern="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318467789081266E-2"/>
          <c:y val="2.7792762430918952E-2"/>
          <c:w val="0.61927518314135055"/>
          <c:h val="0.77770810396658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11.5</c:v>
                </c:pt>
                <c:pt idx="1">
                  <c:v>12.3</c:v>
                </c:pt>
                <c:pt idx="2">
                  <c:v>11.3</c:v>
                </c:pt>
                <c:pt idx="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C-4336-A44A-BE9E3ECC36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0.8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C-4336-A44A-BE9E3ECC36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2.2999999999999998</c:v>
                </c:pt>
                <c:pt idx="2">
                  <c:v>2.1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FC-4336-A44A-BE9E3ECC36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0.3</c:v>
                </c:pt>
                <c:pt idx="1">
                  <c:v>0.6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FC-4336-A44A-BE9E3ECC364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51.3</c:v>
                </c:pt>
                <c:pt idx="1">
                  <c:v>56.2</c:v>
                </c:pt>
                <c:pt idx="2">
                  <c:v>55.1</c:v>
                </c:pt>
                <c:pt idx="3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FC-4336-A44A-BE9E3ECC364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15.7</c:v>
                </c:pt>
                <c:pt idx="1">
                  <c:v>10.3</c:v>
                </c:pt>
                <c:pt idx="2">
                  <c:v>10.8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FC-4336-A44A-BE9E3ECC364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FC-4336-A44A-BE9E3ECC364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5.2</c:v>
                </c:pt>
                <c:pt idx="1">
                  <c:v>4.7</c:v>
                </c:pt>
                <c:pt idx="2">
                  <c:v>5.5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FC-4336-A44A-BE9E3ECC364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2.9</c:v>
                </c:pt>
                <c:pt idx="1">
                  <c:v>3.1</c:v>
                </c:pt>
                <c:pt idx="2">
                  <c:v>4.5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FC-4336-A44A-BE9E3ECC364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FC-4336-A44A-BE9E3ECC3643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10.1</c:v>
                </c:pt>
                <c:pt idx="1">
                  <c:v>9.5</c:v>
                </c:pt>
                <c:pt idx="2">
                  <c:v>8.1999999999999993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C-4336-A44A-BE9E3ECC3643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2">
                  <c:v>1.1000000000000001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FC-4336-A44A-BE9E3ECC3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825472"/>
        <c:axId val="269826256"/>
      </c:barChart>
      <c:catAx>
        <c:axId val="26982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269826256"/>
        <c:crosses val="autoZero"/>
        <c:auto val="1"/>
        <c:lblAlgn val="ctr"/>
        <c:lblOffset val="100"/>
        <c:noMultiLvlLbl val="0"/>
      </c:catAx>
      <c:valAx>
        <c:axId val="269826256"/>
        <c:scaling>
          <c:orientation val="minMax"/>
        </c:scaling>
        <c:delete val="0"/>
        <c:axPos val="l"/>
        <c:majorGridlines/>
        <c:numFmt formatCode="_-* #,##0.00_р_._-;\-* #,##0.0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6982547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1565964673434679"/>
          <c:y val="3.0979253517900318E-2"/>
          <c:w val="0.28434035326565893"/>
          <c:h val="0.95205168399922191"/>
        </c:manualLayout>
      </c:layout>
      <c:overlay val="0"/>
      <c:txPr>
        <a:bodyPr/>
        <a:lstStyle/>
        <a:p>
          <a:pPr>
            <a:defRPr sz="8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43783.6</c:v>
                </c:pt>
                <c:pt idx="1">
                  <c:v>29595.8</c:v>
                </c:pt>
                <c:pt idx="2">
                  <c:v>32428.400000000001</c:v>
                </c:pt>
                <c:pt idx="3">
                  <c:v>32428.400000000001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C-4D24-8101-503126D5CA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библиотечного обслуживания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77088730838003E-2"/>
                  <c:y val="4.6379208091455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6B-41E4-8A04-E7C92A22B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31790.9</c:v>
                </c:pt>
                <c:pt idx="1">
                  <c:v>11481.7</c:v>
                </c:pt>
                <c:pt idx="2">
                  <c:v>5320</c:v>
                </c:pt>
                <c:pt idx="3">
                  <c:v>5320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C-4D24-8101-503126D5CA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музейного обслуживания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6.029297051889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6B-41E4-8A04-E7C92A22B009}"/>
                </c:ext>
              </c:extLst>
            </c:dLbl>
            <c:dLbl>
              <c:idx val="1"/>
              <c:layout>
                <c:manualLayout>
                  <c:x val="1.6555063379169396E-3"/>
                  <c:y val="-8.812049537376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B-41E4-8A04-E7C92A22B009}"/>
                </c:ext>
              </c:extLst>
            </c:dLbl>
            <c:dLbl>
              <c:idx val="2"/>
              <c:layout>
                <c:manualLayout>
                  <c:x val="-1.6555063379170003E-3"/>
                  <c:y val="-7.4206550351021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31709151261004E-2"/>
                      <c:h val="7.5806998220791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16B-41E4-8A04-E7C92A22B009}"/>
                </c:ext>
              </c:extLst>
            </c:dLbl>
            <c:dLbl>
              <c:idx val="3"/>
              <c:layout>
                <c:manualLayout>
                  <c:x val="6.6220253516680013E-3"/>
                  <c:y val="-8.812049537376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6B-41E4-8A04-E7C92A22B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1380.5</c:v>
                </c:pt>
                <c:pt idx="1">
                  <c:v>1350</c:v>
                </c:pt>
                <c:pt idx="2">
                  <c:v>1100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AC-4D24-8101-503126D5CA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Кинематография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1123</c:v>
                </c:pt>
                <c:pt idx="1">
                  <c:v>935</c:v>
                </c:pt>
                <c:pt idx="2">
                  <c:v>935</c:v>
                </c:pt>
                <c:pt idx="3">
                  <c:v>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AC-4D24-8101-503126D5CA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Другиевопросы в области культуры, кинематографии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14026</c:v>
                </c:pt>
                <c:pt idx="1">
                  <c:v>14415</c:v>
                </c:pt>
                <c:pt idx="2">
                  <c:v>12384.7</c:v>
                </c:pt>
                <c:pt idx="3">
                  <c:v>12384.7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AC-4D24-8101-503126D5CA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69827432"/>
        <c:axId val="269827824"/>
      </c:barChart>
      <c:catAx>
        <c:axId val="26982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69827824"/>
        <c:crosses val="autoZero"/>
        <c:auto val="1"/>
        <c:lblAlgn val="ctr"/>
        <c:lblOffset val="100"/>
        <c:noMultiLvlLbl val="0"/>
      </c:catAx>
      <c:valAx>
        <c:axId val="26982782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6982743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5750688923415942"/>
          <c:y val="2.7337888339354261E-2"/>
          <c:w val="0.41786588646914813"/>
          <c:h val="0.35356893945834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50696868863439704"/>
          <c:y val="9.40541933067587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16022.9</c:v>
                </c:pt>
                <c:pt idx="1">
                  <c:v>17195.400000000001</c:v>
                </c:pt>
                <c:pt idx="2">
                  <c:v>11740.2</c:v>
                </c:pt>
                <c:pt idx="3">
                  <c:v>11740.2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8-44C1-A427-D331BC7B55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114.6</c:v>
                </c:pt>
                <c:pt idx="1">
                  <c:v>200</c:v>
                </c:pt>
                <c:pt idx="2" formatCode="#,##0">
                  <c:v>8200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D8-44C1-A427-D331BC7B55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#,##0.00">
                  <c:v>1783.6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2-40DF-B0D8-8958A5305F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69828216"/>
        <c:axId val="269828608"/>
        <c:axId val="0"/>
      </c:bar3DChart>
      <c:catAx>
        <c:axId val="26982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69828608"/>
        <c:crosses val="autoZero"/>
        <c:auto val="1"/>
        <c:lblAlgn val="ctr"/>
        <c:lblOffset val="100"/>
        <c:noMultiLvlLbl val="0"/>
      </c:catAx>
      <c:valAx>
        <c:axId val="269828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982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7698688767212E-2"/>
          <c:y val="3.9444444444444442E-2"/>
          <c:w val="0.60202586223427434"/>
          <c:h val="0.789963035870516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 бюджета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99.6</c:v>
                </c:pt>
                <c:pt idx="1">
                  <c:v>99.6</c:v>
                </c:pt>
                <c:pt idx="2">
                  <c:v>99.5</c:v>
                </c:pt>
                <c:pt idx="3">
                  <c:v>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7-432A-9D39-0EEA5BEF0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7-432A-9D39-0EEA5BEF0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41714544"/>
        <c:axId val="241713760"/>
        <c:axId val="243748744"/>
      </c:bar3DChart>
      <c:catAx>
        <c:axId val="24171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1713760"/>
        <c:crosses val="autoZero"/>
        <c:auto val="1"/>
        <c:lblAlgn val="ctr"/>
        <c:lblOffset val="100"/>
        <c:noMultiLvlLbl val="0"/>
      </c:catAx>
      <c:valAx>
        <c:axId val="24171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1714544"/>
        <c:crosses val="autoZero"/>
        <c:crossBetween val="between"/>
      </c:valAx>
      <c:serAx>
        <c:axId val="243748744"/>
        <c:scaling>
          <c:orientation val="minMax"/>
        </c:scaling>
        <c:delete val="1"/>
        <c:axPos val="b"/>
        <c:majorTickMark val="out"/>
        <c:minorTickMark val="none"/>
        <c:tickLblPos val="nextTo"/>
        <c:crossAx val="241713760"/>
        <c:crosses val="autoZero"/>
      </c:serAx>
    </c:plotArea>
    <c:legend>
      <c:legendPos val="r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6779973951810081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4.2601141147040082E-3"/>
                  <c:y val="4.166691728624383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260165,43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39533214935705"/>
                      <c:h val="0.11944437913146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EFD-498E-BE05-5A6B5D8C6286}"/>
                </c:ext>
              </c:extLst>
            </c:dLbl>
            <c:dLbl>
              <c:idx val="6"/>
              <c:layout>
                <c:manualLayout>
                  <c:x val="3.0672821625868863E-2"/>
                  <c:y val="4.8611084530246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FD-498E-BE05-5A6B5D8C628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272852.201</c:v>
                </c:pt>
                <c:pt idx="1">
                  <c:v>342265.22486999998</c:v>
                </c:pt>
                <c:pt idx="2">
                  <c:v>352462.76150000002</c:v>
                </c:pt>
                <c:pt idx="3" formatCode="#,##0.000">
                  <c:v>260165.43</c:v>
                </c:pt>
                <c:pt idx="4" formatCode="0.000">
                  <c:v>288998.14500000002</c:v>
                </c:pt>
                <c:pt idx="5">
                  <c:v>327385.56599999999</c:v>
                </c:pt>
                <c:pt idx="6">
                  <c:v>279708.06</c:v>
                </c:pt>
                <c:pt idx="7">
                  <c:v>277656.65999999997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4-42DB-97C8-462771FD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008888"/>
        <c:axId val="243009280"/>
      </c:barChart>
      <c:catAx>
        <c:axId val="24300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009280"/>
        <c:crosses val="autoZero"/>
        <c:auto val="1"/>
        <c:lblAlgn val="ctr"/>
        <c:lblOffset val="100"/>
        <c:noMultiLvlLbl val="0"/>
      </c:catAx>
      <c:valAx>
        <c:axId val="24300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008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98508278621671E-2"/>
          <c:y val="0.30359757460895098"/>
          <c:w val="0.68218443564750164"/>
          <c:h val="0.4162075193851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1124.93</c:v>
                </c:pt>
                <c:pt idx="1">
                  <c:v>1146.56</c:v>
                </c:pt>
                <c:pt idx="2">
                  <c:v>1432.34</c:v>
                </c:pt>
                <c:pt idx="3">
                  <c:v>1531.45</c:v>
                </c:pt>
                <c:pt idx="4">
                  <c:v>1612.99</c:v>
                </c:pt>
                <c:pt idx="5">
                  <c:v>1717.35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6-43A1-8B50-63C054B55C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1533.31</c:v>
                </c:pt>
                <c:pt idx="4">
                  <c:v>1648.78</c:v>
                </c:pt>
                <c:pt idx="5">
                  <c:v>1774.63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26-43A1-8B50-63C054B5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007320"/>
        <c:axId val="243007712"/>
      </c:barChart>
      <c:catAx>
        <c:axId val="243007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ru-RU"/>
          </a:p>
        </c:txPr>
        <c:crossAx val="243007712"/>
        <c:crosses val="autoZero"/>
        <c:auto val="1"/>
        <c:lblAlgn val="ctr"/>
        <c:lblOffset val="100"/>
        <c:noMultiLvlLbl val="0"/>
      </c:catAx>
      <c:valAx>
        <c:axId val="243007712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3007320"/>
        <c:crosses val="autoZero"/>
        <c:crossBetween val="between"/>
        <c:majorUnit val="500"/>
        <c:minorUnit val="0.2"/>
      </c:valAx>
    </c:plotArea>
    <c:legend>
      <c:legendPos val="r"/>
      <c:layout>
        <c:manualLayout>
          <c:xMode val="edge"/>
          <c:yMode val="edge"/>
          <c:x val="0.81451435951560869"/>
          <c:y val="0.2545572707072043"/>
          <c:w val="0.18254615227937654"/>
          <c:h val="0.64502395112862665"/>
        </c:manualLayout>
      </c:layout>
      <c:overlay val="1"/>
      <c:txPr>
        <a:bodyPr/>
        <a:lstStyle/>
        <a:p>
          <a:pPr algn="l" defTabSz="720000"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3388818649379148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7837642103490639E-3"/>
                  <c:y val="0.1931463463783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24-42BA-8DFC-B7BF6D68996A}"/>
                </c:ext>
              </c:extLst>
            </c:dLbl>
            <c:dLbl>
              <c:idx val="3"/>
              <c:layout>
                <c:manualLayout>
                  <c:x val="1.1494535054386423E-2"/>
                  <c:y val="0.247314771513195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46581,39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2879999158296"/>
                      <c:h val="0.173228129408052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123-4AB3-982B-BBF022A3B8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54369.87</c:v>
                </c:pt>
                <c:pt idx="1">
                  <c:v>50138.37</c:v>
                </c:pt>
                <c:pt idx="2">
                  <c:v>49149.48</c:v>
                </c:pt>
                <c:pt idx="3">
                  <c:v>46581.39</c:v>
                </c:pt>
                <c:pt idx="4">
                  <c:v>83826.751000000004</c:v>
                </c:pt>
                <c:pt idx="5">
                  <c:v>58006.485000000001</c:v>
                </c:pt>
                <c:pt idx="6">
                  <c:v>52497.008999999998</c:v>
                </c:pt>
                <c:pt idx="7">
                  <c:v>52497.008999999998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3-4AB3-982B-BBF022A3B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599640"/>
        <c:axId val="272598072"/>
      </c:barChart>
      <c:catAx>
        <c:axId val="27259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2598072"/>
        <c:crosses val="autoZero"/>
        <c:auto val="1"/>
        <c:lblAlgn val="ctr"/>
        <c:lblOffset val="100"/>
        <c:noMultiLvlLbl val="0"/>
      </c:catAx>
      <c:valAx>
        <c:axId val="272598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2599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0646960639206"/>
          <c:y val="0.1188050479995959"/>
          <c:w val="0.8212461205461077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1906860103835676E-2"/>
                  <c:y val="6.807674618302850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r>
                      <a:rPr lang="en-US" b="0" dirty="0"/>
                      <a:t>15302,54</a:t>
                    </a:r>
                  </a:p>
                  <a:p>
                    <a:pPr>
                      <a:defRPr sz="800"/>
                    </a:pPr>
                    <a:endParaRPr lang="en-US" b="0" dirty="0"/>
                  </a:p>
                  <a:p>
                    <a:pPr>
                      <a:defRPr sz="800"/>
                    </a:pPr>
                    <a:endParaRPr lang="en-US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60647069099958"/>
                      <c:h val="0.117500245913188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01E-47A8-AB92-F434FED0A485}"/>
                </c:ext>
              </c:extLst>
            </c:dLbl>
            <c:dLbl>
              <c:idx val="4"/>
              <c:layout>
                <c:manualLayout>
                  <c:x val="9.8389396566985685E-3"/>
                  <c:y val="0.15531079439264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1E-47A8-AB92-F434FED0A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7952.6668600000003</c:v>
                </c:pt>
                <c:pt idx="1">
                  <c:v>4453.0056500000001</c:v>
                </c:pt>
                <c:pt idx="2">
                  <c:v>1127.03</c:v>
                </c:pt>
                <c:pt idx="3" formatCode="#,##0.00">
                  <c:v>15302.54</c:v>
                </c:pt>
                <c:pt idx="4" formatCode="0.000">
                  <c:v>16910.596000000001</c:v>
                </c:pt>
                <c:pt idx="5">
                  <c:v>17746.099999999999</c:v>
                </c:pt>
                <c:pt idx="6">
                  <c:v>22031.5</c:v>
                </c:pt>
                <c:pt idx="7">
                  <c:v>12247.9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C-4E2E-B531-F928B1A2D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597680"/>
        <c:axId val="272596896"/>
      </c:barChart>
      <c:catAx>
        <c:axId val="27259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72596896"/>
        <c:crosses val="autoZero"/>
        <c:auto val="1"/>
        <c:lblAlgn val="ctr"/>
        <c:lblOffset val="100"/>
        <c:noMultiLvlLbl val="0"/>
      </c:catAx>
      <c:valAx>
        <c:axId val="27259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27259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3388818649379148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7837642103490639E-3"/>
                  <c:y val="0.1931463463783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8A-4794-A14B-0CB73D0A5372}"/>
                </c:ext>
              </c:extLst>
            </c:dLbl>
            <c:dLbl>
              <c:idx val="3"/>
              <c:layout>
                <c:manualLayout>
                  <c:x val="1.1494535054386423E-2"/>
                  <c:y val="0.247314771513195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3350,3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2879999158296"/>
                      <c:h val="0.173228129408052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123-4AB3-982B-BBF022A3B8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3693.5253699999998</c:v>
                </c:pt>
                <c:pt idx="1">
                  <c:v>3755.5653200000002</c:v>
                </c:pt>
                <c:pt idx="2">
                  <c:v>3341.5</c:v>
                </c:pt>
                <c:pt idx="3">
                  <c:v>3350.3</c:v>
                </c:pt>
                <c:pt idx="4">
                  <c:v>5128.3</c:v>
                </c:pt>
                <c:pt idx="5">
                  <c:v>5512.1</c:v>
                </c:pt>
                <c:pt idx="6">
                  <c:v>4051.5</c:v>
                </c:pt>
                <c:pt idx="7">
                  <c:v>4051.5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3-4AB3-982B-BBF022A3B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907040"/>
        <c:axId val="243905472"/>
      </c:barChart>
      <c:catAx>
        <c:axId val="24390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905472"/>
        <c:crosses val="autoZero"/>
        <c:auto val="1"/>
        <c:lblAlgn val="ctr"/>
        <c:lblOffset val="100"/>
        <c:noMultiLvlLbl val="0"/>
      </c:catAx>
      <c:valAx>
        <c:axId val="24390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90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563311444266394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20050,43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A-4184-8A3D-892DDEA432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Лист1!$B$2:$B$9</c:f>
              <c:numCache>
                <c:formatCode>0.000</c:formatCode>
                <c:ptCount val="8"/>
                <c:pt idx="0">
                  <c:v>23657.12743</c:v>
                </c:pt>
                <c:pt idx="1">
                  <c:v>16464.636490000001</c:v>
                </c:pt>
                <c:pt idx="2">
                  <c:v>23271.7</c:v>
                </c:pt>
                <c:pt idx="3">
                  <c:v>20050.43</c:v>
                </c:pt>
                <c:pt idx="4">
                  <c:v>26516.21</c:v>
                </c:pt>
                <c:pt idx="5">
                  <c:v>22988.386009999998</c:v>
                </c:pt>
                <c:pt idx="6">
                  <c:v>19897.2</c:v>
                </c:pt>
                <c:pt idx="7">
                  <c:v>19897.2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A-4184-8A3D-892DDEA43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892416"/>
        <c:axId val="240987400"/>
      </c:barChart>
      <c:catAx>
        <c:axId val="27189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987400"/>
        <c:crosses val="autoZero"/>
        <c:auto val="1"/>
        <c:lblAlgn val="ctr"/>
        <c:lblOffset val="100"/>
        <c:noMultiLvlLbl val="0"/>
      </c:catAx>
      <c:valAx>
        <c:axId val="24098740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27189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79573306550086043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47153,52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76A-4986-867F-F82A6FC1C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Лист1!$B$2:$B$9</c:f>
              <c:numCache>
                <c:formatCode>0.0000</c:formatCode>
                <c:ptCount val="8"/>
                <c:pt idx="0">
                  <c:v>92428.275519999996</c:v>
                </c:pt>
                <c:pt idx="1">
                  <c:v>39624.949209999999</c:v>
                </c:pt>
                <c:pt idx="2">
                  <c:v>45964.87</c:v>
                </c:pt>
                <c:pt idx="3" formatCode="0.000">
                  <c:v>47153.52</c:v>
                </c:pt>
                <c:pt idx="4" formatCode="0.000">
                  <c:v>54424.347999999998</c:v>
                </c:pt>
                <c:pt idx="5" formatCode="0.000">
                  <c:v>57037.091999999997</c:v>
                </c:pt>
                <c:pt idx="6">
                  <c:v>42622.245000000003</c:v>
                </c:pt>
                <c:pt idx="7">
                  <c:v>42680.245000000003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A-4986-867F-F82A6FC1C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597184"/>
        <c:axId val="241151216"/>
      </c:barChart>
      <c:catAx>
        <c:axId val="2405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ru-RU"/>
          </a:p>
        </c:txPr>
        <c:crossAx val="241151216"/>
        <c:crosses val="autoZero"/>
        <c:auto val="1"/>
        <c:lblAlgn val="ctr"/>
        <c:lblOffset val="100"/>
        <c:noMultiLvlLbl val="0"/>
      </c:catAx>
      <c:valAx>
        <c:axId val="241151216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ru-RU"/>
          </a:p>
        </c:txPr>
        <c:crossAx val="24059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4802022930812093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135,00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8DE-4D3E-86DD-88C9B84B5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Лист1!$B$2:$B$9</c:f>
              <c:numCache>
                <c:formatCode>0.000</c:formatCode>
                <c:ptCount val="8"/>
                <c:pt idx="0">
                  <c:v>149.999</c:v>
                </c:pt>
                <c:pt idx="1">
                  <c:v>116.49845999999999</c:v>
                </c:pt>
                <c:pt idx="2">
                  <c:v>159</c:v>
                </c:pt>
                <c:pt idx="3">
                  <c:v>135</c:v>
                </c:pt>
                <c:pt idx="4">
                  <c:v>155</c:v>
                </c:pt>
                <c:pt idx="5">
                  <c:v>160</c:v>
                </c:pt>
                <c:pt idx="6">
                  <c:v>160</c:v>
                </c:pt>
                <c:pt idx="7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DE-4D3E-86DD-88C9B84B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196448"/>
        <c:axId val="189137392"/>
      </c:barChart>
      <c:catAx>
        <c:axId val="24119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ru-RU"/>
          </a:p>
        </c:txPr>
        <c:crossAx val="189137392"/>
        <c:crosses val="autoZero"/>
        <c:auto val="1"/>
        <c:lblAlgn val="ctr"/>
        <c:lblOffset val="100"/>
        <c:noMultiLvlLbl val="0"/>
      </c:catAx>
      <c:valAx>
        <c:axId val="189137392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ru-RU"/>
          </a:p>
        </c:txPr>
        <c:crossAx val="24119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2748500274441"/>
          <c:y val="0.13746256911443994"/>
          <c:w val="0.81170040449296255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62626601345E-2"/>
                  <c:y val="-5.3816989242471608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492,3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7508607483012"/>
                      <c:h val="9.519723396511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42C-435E-8FB9-71F9FFC6A4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Лист1!$B$2:$B$9</c:f>
              <c:numCache>
                <c:formatCode>0.000</c:formatCode>
                <c:ptCount val="8"/>
                <c:pt idx="0">
                  <c:v>0</c:v>
                </c:pt>
                <c:pt idx="1">
                  <c:v>570.86400000000003</c:v>
                </c:pt>
                <c:pt idx="2">
                  <c:v>513.5</c:v>
                </c:pt>
                <c:pt idx="3">
                  <c:v>492.3</c:v>
                </c:pt>
                <c:pt idx="4">
                  <c:v>1410.3</c:v>
                </c:pt>
                <c:pt idx="5">
                  <c:v>965</c:v>
                </c:pt>
                <c:pt idx="6">
                  <c:v>195</c:v>
                </c:pt>
                <c:pt idx="7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3-4587-B2A9-897B0C2B7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273048"/>
        <c:axId val="274273440"/>
      </c:barChart>
      <c:catAx>
        <c:axId val="274273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4273440"/>
        <c:crosses val="autoZero"/>
        <c:auto val="1"/>
        <c:lblAlgn val="ctr"/>
        <c:lblOffset val="100"/>
        <c:noMultiLvlLbl val="0"/>
      </c:catAx>
      <c:valAx>
        <c:axId val="27427344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274273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0585661215186732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2110190484545471E-2"/>
                  <c:y val="0.2997142387112105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63209,01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4A-4EAB-BE7C-CEBD45112B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2025 год</c:v>
                </c:pt>
              </c:strCache>
            </c:strRef>
          </c:cat>
          <c:val>
            <c:numRef>
              <c:f>Лист1!$B$2:$B$9</c:f>
              <c:numCache>
                <c:formatCode>0.000</c:formatCode>
                <c:ptCount val="8"/>
                <c:pt idx="0">
                  <c:v>0</c:v>
                </c:pt>
                <c:pt idx="1">
                  <c:v>73190.035650000005</c:v>
                </c:pt>
                <c:pt idx="2">
                  <c:v>59000.1</c:v>
                </c:pt>
                <c:pt idx="3">
                  <c:v>63209.01</c:v>
                </c:pt>
                <c:pt idx="4">
                  <c:v>65686.582410000003</c:v>
                </c:pt>
                <c:pt idx="5">
                  <c:v>66101.884990000006</c:v>
                </c:pt>
                <c:pt idx="6">
                  <c:v>52813.4</c:v>
                </c:pt>
                <c:pt idx="7">
                  <c:v>53097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F-4ECE-BA28-CCBFAD03D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274616"/>
        <c:axId val="274275008"/>
      </c:barChart>
      <c:catAx>
        <c:axId val="27427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ru-RU"/>
          </a:p>
        </c:txPr>
        <c:crossAx val="274275008"/>
        <c:crosses val="autoZero"/>
        <c:auto val="1"/>
        <c:lblAlgn val="ctr"/>
        <c:lblOffset val="100"/>
        <c:noMultiLvlLbl val="0"/>
      </c:catAx>
      <c:valAx>
        <c:axId val="27427500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ru-RU"/>
          </a:p>
        </c:txPr>
        <c:crossAx val="274274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Работники учреждений культуры</c:v>
                </c:pt>
              </c:strCache>
            </c:strRef>
          </c:cat>
          <c:val>
            <c:numRef>
              <c:f>Лист1!$B$2:$B$4</c:f>
            </c:numRef>
          </c:val>
          <c:extLst>
            <c:ext xmlns:c16="http://schemas.microsoft.com/office/drawing/2014/chart" uri="{C3380CC4-5D6E-409C-BE32-E72D297353CC}">
              <c16:uniqueId val="{00000000-E9D5-433E-A64A-787437FE1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Работники учреждений культуры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1-E9D5-433E-A64A-787437FE12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01.01.2022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Работники учреждений культуры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>
                  <c:v>35000</c:v>
                </c:pt>
                <c:pt idx="1">
                  <c:v>35792.35</c:v>
                </c:pt>
                <c:pt idx="2">
                  <c:v>28764.59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5-433E-A64A-787437FE12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01.01.2023 года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Работники учреждений культуры</c:v>
                </c:pt>
              </c:strCache>
            </c:strRef>
          </c:cat>
          <c:val>
            <c:numRef>
              <c:f>Лист1!$E$2:$E$4</c:f>
              <c:numCache>
                <c:formatCode>0.00</c:formatCode>
                <c:ptCount val="3"/>
                <c:pt idx="0">
                  <c:v>36000</c:v>
                </c:pt>
                <c:pt idx="1">
                  <c:v>37942.14</c:v>
                </c:pt>
                <c:pt idx="2">
                  <c:v>32771.519999999997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D5-433E-A64A-787437FE12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2023 год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Работники учреждений культуры</c:v>
                </c:pt>
              </c:strCache>
            </c:strRef>
          </c:cat>
          <c:val>
            <c:numRef>
              <c:f>Лист1!$F$2:$F$4</c:f>
              <c:numCache>
                <c:formatCode>0.00</c:formatCode>
                <c:ptCount val="3"/>
                <c:pt idx="0">
                  <c:v>39000</c:v>
                </c:pt>
                <c:pt idx="1">
                  <c:v>39500</c:v>
                </c:pt>
                <c:pt idx="2">
                  <c:v>35100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D-4225-B2EB-374F2BC146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4275400"/>
        <c:axId val="274275792"/>
      </c:barChart>
      <c:catAx>
        <c:axId val="27427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275792"/>
        <c:crosses val="autoZero"/>
        <c:auto val="1"/>
        <c:lblAlgn val="ctr"/>
        <c:lblOffset val="100"/>
        <c:noMultiLvlLbl val="0"/>
      </c:catAx>
      <c:valAx>
        <c:axId val="2742757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74275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09046381287628"/>
          <c:y val="0.93389308595341258"/>
          <c:w val="0.57809544819472025"/>
          <c:h val="4.873958449061215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952500">
        <a:schemeClr val="accent1">
          <a:alpha val="81000"/>
        </a:schemeClr>
      </a:glow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</c:numRef>
          </c:val>
          <c:extLst>
            <c:ext xmlns:c16="http://schemas.microsoft.com/office/drawing/2014/chart" uri="{C3380CC4-5D6E-409C-BE32-E72D297353CC}">
              <c16:uniqueId val="{00000000-7F56-4CA0-9263-9E62B0357F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7F56-4CA0-9263-9E62B0357F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01.01.2021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26660</c:v>
                </c:pt>
                <c:pt idx="1">
                  <c:v>32304.1</c:v>
                </c:pt>
                <c:pt idx="2">
                  <c:v>26620</c:v>
                </c:pt>
                <c:pt idx="3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6-4CA0-9263-9E62B0357F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01.01.2022 года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30164.09</c:v>
                </c:pt>
                <c:pt idx="1">
                  <c:v>35399.4</c:v>
                </c:pt>
                <c:pt idx="2">
                  <c:v>28000</c:v>
                </c:pt>
                <c:pt idx="3">
                  <c:v>28764.59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6-4CA0-9263-9E62B0357F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01.01.2023 года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0.00</c:formatCode>
                <c:ptCount val="4"/>
                <c:pt idx="0">
                  <c:v>33069</c:v>
                </c:pt>
                <c:pt idx="1">
                  <c:v>36971.53</c:v>
                </c:pt>
                <c:pt idx="2">
                  <c:v>28400</c:v>
                </c:pt>
                <c:pt idx="3">
                  <c:v>32771.519999999997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6-4CA0-9263-9E62B0357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3"/>
        <c:overlap val="-81"/>
        <c:axId val="277398824"/>
        <c:axId val="277399608"/>
      </c:barChart>
      <c:catAx>
        <c:axId val="27739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399608"/>
        <c:crosses val="autoZero"/>
        <c:auto val="1"/>
        <c:lblAlgn val="ctr"/>
        <c:lblOffset val="100"/>
        <c:noMultiLvlLbl val="0"/>
      </c:catAx>
      <c:valAx>
        <c:axId val="27739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398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79600024164434"/>
          <c:y val="0.40434864147812666"/>
          <c:w val="0.1591556916887219"/>
          <c:h val="0.2626666019601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Объем производства промышленной продукции, млн.руб.</a:t>
            </a:r>
          </a:p>
        </c:rich>
      </c:tx>
      <c:layout>
        <c:manualLayout>
          <c:xMode val="edge"/>
          <c:yMode val="edge"/>
          <c:x val="0.17560950714494022"/>
          <c:y val="8.41809798268347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61849907650433"/>
          <c:y val="0.12055423343054285"/>
          <c:w val="0.54760292116263243"/>
          <c:h val="0.728829643547682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invertIfNegative val="0"/>
          <c:cat>
            <c:numRef>
              <c:f>Лист1!$A$4:$A$9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Лист1!$B$4:$B$9</c:f>
              <c:numCache>
                <c:formatCode>General</c:formatCode>
                <c:ptCount val="6"/>
                <c:pt idx="0">
                  <c:v>165.8</c:v>
                </c:pt>
                <c:pt idx="1">
                  <c:v>171</c:v>
                </c:pt>
                <c:pt idx="2">
                  <c:v>180.9</c:v>
                </c:pt>
                <c:pt idx="3">
                  <c:v>190.8</c:v>
                </c:pt>
                <c:pt idx="4">
                  <c:v>202.4</c:v>
                </c:pt>
                <c:pt idx="5">
                  <c:v>215.6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0-46F4-B002-A14C51B72574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Обеспечение электрической энергией,газом и паром</c:v>
                </c:pt>
              </c:strCache>
            </c:strRef>
          </c:tx>
          <c:invertIfNegative val="0"/>
          <c:cat>
            <c:numRef>
              <c:f>Лист1!$A$4:$A$9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Лист1!$C$4:$C$9</c:f>
              <c:numCache>
                <c:formatCode>General</c:formatCode>
                <c:ptCount val="6"/>
                <c:pt idx="0">
                  <c:v>15.5</c:v>
                </c:pt>
                <c:pt idx="1">
                  <c:v>16.5</c:v>
                </c:pt>
                <c:pt idx="2">
                  <c:v>17.2</c:v>
                </c:pt>
                <c:pt idx="3">
                  <c:v>18</c:v>
                </c:pt>
                <c:pt idx="4">
                  <c:v>18.899999999999999</c:v>
                </c:pt>
                <c:pt idx="5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0-46F4-B002-A14C51B72574}"/>
            </c:ext>
          </c:extLst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Водоснабжение</c:v>
                </c:pt>
              </c:strCache>
            </c:strRef>
          </c:tx>
          <c:invertIfNegative val="0"/>
          <c:cat>
            <c:numRef>
              <c:f>Лист1!$A$4:$A$9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Лист1!$D$4:$D$9</c:f>
              <c:numCache>
                <c:formatCode>General</c:formatCode>
                <c:ptCount val="6"/>
                <c:pt idx="0">
                  <c:v>17.3</c:v>
                </c:pt>
                <c:pt idx="1">
                  <c:v>18.8</c:v>
                </c:pt>
                <c:pt idx="2">
                  <c:v>19.600000000000001</c:v>
                </c:pt>
                <c:pt idx="3">
                  <c:v>20.399999999999999</c:v>
                </c:pt>
                <c:pt idx="4">
                  <c:v>21.4</c:v>
                </c:pt>
                <c:pt idx="5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0-46F4-B002-A14C51B72574}"/>
            </c:ext>
          </c:extLst>
        </c:ser>
        <c:ser>
          <c:idx val="3"/>
          <c:order val="3"/>
          <c:tx>
            <c:strRef>
              <c:f>Лист1!$E$3</c:f>
              <c:strCache>
                <c:ptCount val="1"/>
              </c:strCache>
            </c:strRef>
          </c:tx>
          <c:invertIfNegative val="0"/>
          <c:cat>
            <c:numRef>
              <c:f>Лист1!$A$4:$A$9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Лист1!$E$4:$E$9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9B1-41C7-98AC-468B0875F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43006928"/>
        <c:axId val="243006536"/>
      </c:barChart>
      <c:catAx>
        <c:axId val="24300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3006536"/>
        <c:crosses val="autoZero"/>
        <c:auto val="1"/>
        <c:lblAlgn val="ctr"/>
        <c:lblOffset val="100"/>
        <c:noMultiLvlLbl val="0"/>
      </c:catAx>
      <c:valAx>
        <c:axId val="243006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3006928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b="1" i="0" baseline="0" dirty="0"/>
              <a:t>Ввод в действие жилых домов, тыс.кв.м.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1.75</c:v>
                </c:pt>
                <c:pt idx="1">
                  <c:v>1.64</c:v>
                </c:pt>
                <c:pt idx="2">
                  <c:v>0.6</c:v>
                </c:pt>
                <c:pt idx="3">
                  <c:v>0.6</c:v>
                </c:pt>
                <c:pt idx="4">
                  <c:v>0.61</c:v>
                </c:pt>
                <c:pt idx="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5-4A84-9019-C2FF9CAAA1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0.61</c:v>
                </c:pt>
                <c:pt idx="4">
                  <c:v>0.66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5-4A84-9019-C2FF9CAAA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520472"/>
        <c:axId val="241714936"/>
      </c:barChart>
      <c:catAx>
        <c:axId val="24152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1714936"/>
        <c:crosses val="autoZero"/>
        <c:auto val="1"/>
        <c:lblAlgn val="ctr"/>
        <c:lblOffset val="100"/>
        <c:noMultiLvlLbl val="0"/>
      </c:catAx>
      <c:valAx>
        <c:axId val="241714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1520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</a:t>
            </a:r>
            <a:r>
              <a:rPr lang="ru-RU" baseline="0"/>
              <a:t> населения тыс.руб</a:t>
            </a:r>
            <a:endParaRPr lang="ru-RU"/>
          </a:p>
        </c:rich>
      </c:tx>
      <c:layout>
        <c:manualLayout>
          <c:xMode val="edge"/>
          <c:yMode val="edge"/>
          <c:x val="0.17936985532948543"/>
          <c:y val="2.608682255996631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Лист1!$D$2:$D$8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13.689</c:v>
                </c:pt>
                <c:pt idx="1">
                  <c:v>13.391</c:v>
                </c:pt>
                <c:pt idx="2">
                  <c:v>13.083</c:v>
                </c:pt>
                <c:pt idx="3">
                  <c:v>12.76</c:v>
                </c:pt>
                <c:pt idx="4">
                  <c:v>12.445</c:v>
                </c:pt>
                <c:pt idx="5">
                  <c:v>12.147</c:v>
                </c:pt>
                <c:pt idx="6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E-446F-A74B-AA35F96F5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38656"/>
        <c:axId val="79240576"/>
      </c:barChart>
      <c:catAx>
        <c:axId val="792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240576"/>
        <c:crosses val="autoZero"/>
        <c:auto val="1"/>
        <c:lblAlgn val="ctr"/>
        <c:lblOffset val="100"/>
        <c:noMultiLvlLbl val="0"/>
      </c:catAx>
      <c:valAx>
        <c:axId val="79240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923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Среднедушевые</a:t>
            </a:r>
            <a:r>
              <a:rPr lang="ru-RU" baseline="0" dirty="0"/>
              <a:t> денежные доходы в </a:t>
            </a:r>
            <a:r>
              <a:rPr lang="ru-RU" baseline="0" dirty="0" smtClean="0"/>
              <a:t>месяц ,руб</a:t>
            </a:r>
            <a:r>
              <a:rPr lang="ru-RU" baseline="0" dirty="0"/>
              <a:t>.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numRef>
              <c:f>Лист2!$B$2:$B$8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Лист2!$C$2:$C$8</c:f>
              <c:numCache>
                <c:formatCode>General</c:formatCode>
                <c:ptCount val="7"/>
                <c:pt idx="0">
                  <c:v>13983.9</c:v>
                </c:pt>
                <c:pt idx="1">
                  <c:v>14155.7</c:v>
                </c:pt>
                <c:pt idx="2">
                  <c:v>15012.5</c:v>
                </c:pt>
                <c:pt idx="3">
                  <c:v>16130.5</c:v>
                </c:pt>
                <c:pt idx="4">
                  <c:v>17110.599999999999</c:v>
                </c:pt>
                <c:pt idx="5">
                  <c:v>18266.400000000001</c:v>
                </c:pt>
                <c:pt idx="6">
                  <c:v>19431.400000000001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A-4DBE-8C1C-F9B6D6C0F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7070208"/>
        <c:axId val="47085440"/>
      </c:barChart>
      <c:catAx>
        <c:axId val="4707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7085440"/>
        <c:crosses val="autoZero"/>
        <c:auto val="1"/>
        <c:lblAlgn val="ctr"/>
        <c:lblOffset val="100"/>
        <c:noMultiLvlLbl val="0"/>
      </c:catAx>
      <c:valAx>
        <c:axId val="47085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7070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baseline="0">
                <a:latin typeface="Times New Roman" pitchFamily="18" charset="0"/>
                <a:cs typeface="Times New Roman" pitchFamily="18" charset="0"/>
              </a:rPr>
              <a:t> в основной капитал,млн.руб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Лист3!$B$2:$B$8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Лист3!$C$2:$C$8</c:f>
              <c:numCache>
                <c:formatCode>General</c:formatCode>
                <c:ptCount val="7"/>
                <c:pt idx="0">
                  <c:v>823.7</c:v>
                </c:pt>
                <c:pt idx="1">
                  <c:v>817.7</c:v>
                </c:pt>
                <c:pt idx="2">
                  <c:v>889.2</c:v>
                </c:pt>
                <c:pt idx="3">
                  <c:v>535.89800000000002</c:v>
                </c:pt>
                <c:pt idx="4">
                  <c:v>478.09699999999998</c:v>
                </c:pt>
                <c:pt idx="5">
                  <c:v>505.34899999999999</c:v>
                </c:pt>
                <c:pt idx="6">
                  <c:v>538.59299999999996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6-42A4-B8B3-C2F3E661C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9434880"/>
        <c:axId val="59436416"/>
      </c:barChart>
      <c:catAx>
        <c:axId val="594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9436416"/>
        <c:crosses val="autoZero"/>
        <c:auto val="1"/>
        <c:lblAlgn val="ctr"/>
        <c:lblOffset val="100"/>
        <c:noMultiLvlLbl val="0"/>
      </c:catAx>
      <c:valAx>
        <c:axId val="59436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5943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53603748669321E-3"/>
          <c:y val="0.20526968151036562"/>
          <c:w val="0.53946008583025029"/>
          <c:h val="0.77073149279709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8D8-4448-9FDB-3C97072D444B}"/>
              </c:ext>
            </c:extLst>
          </c:dPt>
          <c:dPt>
            <c:idx val="1"/>
            <c:bubble3D val="0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38D8-4448-9FDB-3C97072D444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38D8-4448-9FDB-3C97072D444B}"/>
              </c:ext>
            </c:extLst>
          </c:dPt>
          <c:dLbls>
            <c:dLbl>
              <c:idx val="0"/>
              <c:layout>
                <c:manualLayout>
                  <c:x val="9.5316413506797409E-3"/>
                  <c:y val="-2.24384379272376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D8-4448-9FDB-3C97072D444B}"/>
                </c:ext>
              </c:extLst>
            </c:dLbl>
            <c:dLbl>
              <c:idx val="1"/>
              <c:layout>
                <c:manualLayout>
                  <c:x val="1.217041285145532E-2"/>
                  <c:y val="-4.158398987131685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D8-4448-9FDB-3C97072D444B}"/>
                </c:ext>
              </c:extLst>
            </c:dLbl>
            <c:dLbl>
              <c:idx val="2"/>
              <c:layout>
                <c:manualLayout>
                  <c:x val="0.12810619495161568"/>
                  <c:y val="-0.262866991876838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D8-4448-9FDB-3C97072D44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0.156</c:v>
                </c:pt>
                <c:pt idx="1">
                  <c:v>4.2999999999999997E-2</c:v>
                </c:pt>
                <c:pt idx="2">
                  <c:v>0.80100000000000005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D8-4448-9FDB-3C97072D44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3579828292831"/>
          <c:y val="1.1737584712809806E-3"/>
          <c:w val="0.3956420171707184"/>
          <c:h val="0.85861017868827239"/>
        </c:manualLayout>
      </c:layout>
      <c:overlay val="0"/>
    </c:legend>
    <c:plotVisOnly val="1"/>
    <c:dispBlanksAs val="zero"/>
    <c:showDLblsOverMax val="0"/>
  </c:chart>
  <c:spPr>
    <a:noFill/>
    <a:ln w="6350" cap="flat" cmpd="sng" algn="ctr">
      <a:solidFill>
        <a:srgbClr val="AC66BB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53490271415052E-3"/>
          <c:y val="0.15797781727956153"/>
          <c:w val="0.53946008583025029"/>
          <c:h val="0.7707314927971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EC3-40DC-BBE1-D9D4B4B4D6EE}"/>
              </c:ext>
            </c:extLst>
          </c:dPt>
          <c:dPt>
            <c:idx val="1"/>
            <c:bubble3D val="0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DEC3-40DC-BBE1-D9D4B4B4D6E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DEC3-40DC-BBE1-D9D4B4B4D6EE}"/>
              </c:ext>
            </c:extLst>
          </c:dPt>
          <c:dLbls>
            <c:dLbl>
              <c:idx val="0"/>
              <c:layout>
                <c:manualLayout>
                  <c:x val="-3.4371621848013414E-2"/>
                  <c:y val="-5.96766894306589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C3-40DC-BBE1-D9D4B4B4D6EE}"/>
                </c:ext>
              </c:extLst>
            </c:dLbl>
            <c:dLbl>
              <c:idx val="1"/>
              <c:layout>
                <c:manualLayout>
                  <c:x val="1.5597914164740073E-2"/>
                  <c:y val="-3.93574271916701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3-40DC-BBE1-D9D4B4B4D6EE}"/>
                </c:ext>
              </c:extLst>
            </c:dLbl>
            <c:dLbl>
              <c:idx val="2"/>
              <c:layout>
                <c:manualLayout>
                  <c:x val="8.0487728602775019E-2"/>
                  <c:y val="-0.239796142344481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C3-40DC-BBE1-D9D4B4B4D6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0.16200000000000001</c:v>
                </c:pt>
                <c:pt idx="1">
                  <c:v>2.3E-2</c:v>
                </c:pt>
                <c:pt idx="2">
                  <c:v>0.81499999999999995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C3-40DC-BBE1-D9D4B4B4D6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054729971147713"/>
          <c:y val="3.7205134253506252E-2"/>
          <c:w val="0.395908032176083"/>
          <c:h val="0.93496495064526397"/>
        </c:manualLayout>
      </c:layout>
      <c:overlay val="0"/>
    </c:legend>
    <c:plotVisOnly val="1"/>
    <c:dispBlanksAs val="zero"/>
    <c:showDLblsOverMax val="0"/>
  </c:chart>
  <c:spPr>
    <a:noFill/>
    <a:ln w="6350" cap="flat" cmpd="sng" algn="ctr">
      <a:solidFill>
        <a:srgbClr val="B13F9A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Доходы</a:t>
          </a: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 sz="1800"/>
        </a:p>
      </dgm:t>
    </dgm:pt>
    <dgm:pt modelId="{D36948F7-83BC-4220-85A0-DE21D57BD41D}" type="sibTrans" cxnId="{803A8AB7-53BA-458D-A0C5-F5066F514936}">
      <dgm:prSet custT="1"/>
      <dgm:spPr>
        <a:solidFill>
          <a:srgbClr val="FFC000"/>
        </a:solidFill>
      </dgm:spPr>
      <dgm:t>
        <a:bodyPr/>
        <a:lstStyle/>
        <a:p>
          <a:endParaRPr lang="ru-RU" sz="1800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Расходы</a:t>
          </a: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 sz="1800"/>
        </a:p>
      </dgm:t>
    </dgm:pt>
    <dgm:pt modelId="{FEA73179-04A7-4795-AF97-EAF1F3F2AA68}" type="sibTrans" cxnId="{E9122005-A3A9-453D-96BB-26288AC1EAD0}">
      <dgm:prSet custT="1"/>
      <dgm:spPr>
        <a:solidFill>
          <a:srgbClr val="FFC000"/>
        </a:solidFill>
      </dgm:spPr>
      <dgm:t>
        <a:bodyPr/>
        <a:lstStyle/>
        <a:p>
          <a:endParaRPr lang="ru-RU" sz="1800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 sz="1800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 sz="1800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73503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F60D4-C9BF-4189-A662-2B472D8372CC}" type="presOf" srcId="{4E7CB679-5A70-4D19-B9FE-B35165ACC3D3}" destId="{32775538-2AC3-4373-B014-5A44732CBC7F}" srcOrd="0" destOrd="0" presId="urn:microsoft.com/office/officeart/2005/8/layout/equation1"/>
    <dgm:cxn modelId="{916574DB-9C82-4066-9406-FDF686D29C76}" type="presOf" srcId="{ADB1419B-AC29-439A-9A52-52A4D8AD4433}" destId="{A84245DF-C8CC-47D2-83AC-15EF153255E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A970AA31-4946-4288-AB84-8262CE6E00E7}" type="presOf" srcId="{6CD1DB72-7F8F-4E2A-A00A-E83DF7CE947F}" destId="{22696057-B287-4EFB-96CD-3F248CB196C8}" srcOrd="0" destOrd="0" presId="urn:microsoft.com/office/officeart/2005/8/layout/equation1"/>
    <dgm:cxn modelId="{91EB7959-F7AB-4DD1-BFD8-6AD5DA2AD625}" type="presOf" srcId="{65EBFEF0-9C89-4A4C-BA89-C4D7B4B700F7}" destId="{7FAC88BC-C8FF-402F-AB2A-11AC4BBF48B7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81CB00C5-A594-4AFD-A83F-A5AA86A9575E}" type="presOf" srcId="{D36948F7-83BC-4220-85A0-DE21D57BD41D}" destId="{1816D16A-814C-4C22-A6CC-12105B3989BB}" srcOrd="0" destOrd="0" presId="urn:microsoft.com/office/officeart/2005/8/layout/equation1"/>
    <dgm:cxn modelId="{A8188CDE-CEEE-4DC6-A79E-F9D34A055F05}" type="presOf" srcId="{FEA73179-04A7-4795-AF97-EAF1F3F2AA68}" destId="{4B955819-9EB5-4C61-BE5E-7CE7027DF3F0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2509B4C6-B005-43BB-994C-07D11966DB5D}" type="presParOf" srcId="{22696057-B287-4EFB-96CD-3F248CB196C8}" destId="{7FAC88BC-C8FF-402F-AB2A-11AC4BBF48B7}" srcOrd="0" destOrd="0" presId="urn:microsoft.com/office/officeart/2005/8/layout/equation1"/>
    <dgm:cxn modelId="{A6015159-9AA2-42B7-B9A2-8BC92DFE1E8B}" type="presParOf" srcId="{22696057-B287-4EFB-96CD-3F248CB196C8}" destId="{2E3F7D03-16FC-4BE4-943C-EE4202A7666A}" srcOrd="1" destOrd="0" presId="urn:microsoft.com/office/officeart/2005/8/layout/equation1"/>
    <dgm:cxn modelId="{E981F9E4-98B2-4B10-9530-1FAD714D4C7A}" type="presParOf" srcId="{22696057-B287-4EFB-96CD-3F248CB196C8}" destId="{1816D16A-814C-4C22-A6CC-12105B3989BB}" srcOrd="2" destOrd="0" presId="urn:microsoft.com/office/officeart/2005/8/layout/equation1"/>
    <dgm:cxn modelId="{9EDBF008-8D1D-413B-BAA5-ED35D1A6D2AB}" type="presParOf" srcId="{22696057-B287-4EFB-96CD-3F248CB196C8}" destId="{5A3AD51A-CA0C-4D60-85EB-AFC0F3AEFCE4}" srcOrd="3" destOrd="0" presId="urn:microsoft.com/office/officeart/2005/8/layout/equation1"/>
    <dgm:cxn modelId="{5ED8421D-BC1D-44F3-8D4A-E01DF0E89597}" type="presParOf" srcId="{22696057-B287-4EFB-96CD-3F248CB196C8}" destId="{32775538-2AC3-4373-B014-5A44732CBC7F}" srcOrd="4" destOrd="0" presId="urn:microsoft.com/office/officeart/2005/8/layout/equation1"/>
    <dgm:cxn modelId="{C21F374C-493C-4C32-8BBD-4938CD556E43}" type="presParOf" srcId="{22696057-B287-4EFB-96CD-3F248CB196C8}" destId="{EDA2439C-BAC0-499A-8F57-8D66EBFA7D82}" srcOrd="5" destOrd="0" presId="urn:microsoft.com/office/officeart/2005/8/layout/equation1"/>
    <dgm:cxn modelId="{B76159F6-50F3-4F48-9FD0-DFD765CF854C}" type="presParOf" srcId="{22696057-B287-4EFB-96CD-3F248CB196C8}" destId="{4B955819-9EB5-4C61-BE5E-7CE7027DF3F0}" srcOrd="6" destOrd="0" presId="urn:microsoft.com/office/officeart/2005/8/layout/equation1"/>
    <dgm:cxn modelId="{4DC7A310-723C-4D7F-B26F-4860C00CA362}" type="presParOf" srcId="{22696057-B287-4EFB-96CD-3F248CB196C8}" destId="{EE572389-320D-4E27-B728-8E274B326BA1}" srcOrd="7" destOrd="0" presId="urn:microsoft.com/office/officeart/2005/8/layout/equation1"/>
    <dgm:cxn modelId="{5841D52B-09DF-48DF-A6B3-CDC36DBA80C4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139A2-D049-4DA9-BC8F-B1A800345873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3E224-4653-4766-A1AF-DC5C4F1520A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 </a:t>
          </a:r>
        </a:p>
      </dgm:t>
    </dgm:pt>
    <dgm:pt modelId="{226E8F69-8C57-4E50-BBC0-0434A2B70532}" type="parTrans" cxnId="{802726EC-73DB-4828-A393-DFB524C37A95}">
      <dgm:prSet/>
      <dgm:spPr/>
      <dgm:t>
        <a:bodyPr/>
        <a:lstStyle/>
        <a:p>
          <a:endParaRPr lang="ru-RU"/>
        </a:p>
      </dgm:t>
    </dgm:pt>
    <dgm:pt modelId="{6EC52E19-0111-486E-B0DD-CD2B94B884F6}" type="sibTrans" cxnId="{802726EC-73DB-4828-A393-DFB524C37A9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3376F82-3427-42E3-AD41-453E217D0CB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gm:t>
    </dgm:pt>
    <dgm:pt modelId="{BFD4BDB9-D36E-4354-913A-61C5EB57ABAF}" type="parTrans" cxnId="{4F3C726A-D788-4EB7-BACB-510592FBB1A2}">
      <dgm:prSet/>
      <dgm:spPr/>
      <dgm:t>
        <a:bodyPr/>
        <a:lstStyle/>
        <a:p>
          <a:endParaRPr lang="ru-RU"/>
        </a:p>
      </dgm:t>
    </dgm:pt>
    <dgm:pt modelId="{72CB93B0-3240-4B64-B204-C0F46D666F1F}" type="sibTrans" cxnId="{4F3C726A-D788-4EB7-BACB-510592FBB1A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C2098B7-7947-4DEE-A078-932CD8468B3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</a:p>
      </dgm:t>
    </dgm:pt>
    <dgm:pt modelId="{B18B6617-0548-4049-A40A-DF50B0021F57}" type="parTrans" cxnId="{A057263D-1A87-4F40-B65D-6253A7EC3F4A}">
      <dgm:prSet/>
      <dgm:spPr/>
      <dgm:t>
        <a:bodyPr/>
        <a:lstStyle/>
        <a:p>
          <a:endParaRPr lang="ru-RU"/>
        </a:p>
      </dgm:t>
    </dgm:pt>
    <dgm:pt modelId="{DDA4EA9C-A10A-4F48-8579-0A73EFFE5799}" type="sibTrans" cxnId="{A057263D-1A87-4F40-B65D-6253A7EC3F4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E595858-5FAB-477B-9466-278702223B7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Исполнение бюджета в текущем году</a:t>
          </a:r>
        </a:p>
      </dgm:t>
    </dgm:pt>
    <dgm:pt modelId="{738CCCBE-B6BD-40F9-8C32-94D1B198A509}" type="parTrans" cxnId="{AB4F22C6-A1B3-4753-8CD2-297BF91CF26D}">
      <dgm:prSet/>
      <dgm:spPr/>
      <dgm:t>
        <a:bodyPr/>
        <a:lstStyle/>
        <a:p>
          <a:endParaRPr lang="ru-RU"/>
        </a:p>
      </dgm:t>
    </dgm:pt>
    <dgm:pt modelId="{BCC08E39-F510-48A2-ADC3-014E3312C215}" type="sibTrans" cxnId="{AB4F22C6-A1B3-4753-8CD2-297BF91CF26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E9499CA-B820-424C-9B13-EDC2A6779EF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Формирование отчета об исполнении бюджета предыдущего года</a:t>
          </a:r>
        </a:p>
      </dgm:t>
    </dgm:pt>
    <dgm:pt modelId="{C356234A-3907-492F-B596-90EBDFF35432}" type="parTrans" cxnId="{080A087F-943E-48B7-BD4A-B2740C43D1BB}">
      <dgm:prSet/>
      <dgm:spPr/>
      <dgm:t>
        <a:bodyPr/>
        <a:lstStyle/>
        <a:p>
          <a:endParaRPr lang="ru-RU"/>
        </a:p>
      </dgm:t>
    </dgm:pt>
    <dgm:pt modelId="{A0409ADD-E319-4BCF-A96F-9E8D607E8B5F}" type="sibTrans" cxnId="{080A087F-943E-48B7-BD4A-B2740C43D1B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3E486B6-40B7-4AAC-84CD-E721DA36FA3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Утверждение отчета об исполнении бюджета предыдущего года</a:t>
          </a:r>
        </a:p>
      </dgm:t>
    </dgm:pt>
    <dgm:pt modelId="{8084709F-18CD-4F1F-AA2A-26CE1F5FEBA3}" type="parTrans" cxnId="{13FAEE0B-C01F-48F4-A46D-933D05577279}">
      <dgm:prSet/>
      <dgm:spPr/>
      <dgm:t>
        <a:bodyPr/>
        <a:lstStyle/>
        <a:p>
          <a:endParaRPr lang="ru-RU"/>
        </a:p>
      </dgm:t>
    </dgm:pt>
    <dgm:pt modelId="{716B4F1C-872A-438C-97D7-668B999BA814}" type="sibTrans" cxnId="{13FAEE0B-C01F-48F4-A46D-933D05577279}">
      <dgm:prSet/>
      <dgm:spPr/>
      <dgm:t>
        <a:bodyPr/>
        <a:lstStyle/>
        <a:p>
          <a:endParaRPr lang="ru-RU"/>
        </a:p>
      </dgm:t>
    </dgm:pt>
    <dgm:pt modelId="{E1F84CB8-168B-4693-B5ED-E4BEA39601BB}" type="pres">
      <dgm:prSet presAssocID="{E81139A2-D049-4DA9-BC8F-B1A8003458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D0B4D-C7EE-4C83-94DA-842A8E995175}" type="pres">
      <dgm:prSet presAssocID="{C693E224-4653-4766-A1AF-DC5C4F1520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420A0-E978-43E6-AF01-C65B26452D8B}" type="pres">
      <dgm:prSet presAssocID="{6EC52E19-0111-486E-B0DD-CD2B94B884F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AEDCCBA-7A0B-403A-A09B-3BE88DF45B68}" type="pres">
      <dgm:prSet presAssocID="{6EC52E19-0111-486E-B0DD-CD2B94B884F6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2CF74DD2-4517-43FD-B4F3-E74263B5502B}" type="pres">
      <dgm:prSet presAssocID="{03376F82-3427-42E3-AD41-453E217D0CB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94182-E6BD-46A8-9208-65C49DCD6A5F}" type="pres">
      <dgm:prSet presAssocID="{72CB93B0-3240-4B64-B204-C0F46D666F1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F79D5DB-8A60-4AE3-BADC-8F0BBB023ED2}" type="pres">
      <dgm:prSet presAssocID="{72CB93B0-3240-4B64-B204-C0F46D666F1F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17DF9E78-E8A0-4717-B755-9B759A32CCA2}" type="pres">
      <dgm:prSet presAssocID="{EC2098B7-7947-4DEE-A078-932CD8468B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C9FB-30AB-474B-A062-2C04BC70B8CC}" type="pres">
      <dgm:prSet presAssocID="{DDA4EA9C-A10A-4F48-8579-0A73EFFE579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3D564C3-E9C7-459C-92ED-5A419D568FD0}" type="pres">
      <dgm:prSet presAssocID="{DDA4EA9C-A10A-4F48-8579-0A73EFFE5799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BB43B2E0-3AC8-4C7A-909F-8BEDF3013E3D}" type="pres">
      <dgm:prSet presAssocID="{5E595858-5FAB-477B-9466-278702223B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1D6F7-DAD1-4A43-91D9-3835557E3CBF}" type="pres">
      <dgm:prSet presAssocID="{BCC08E39-F510-48A2-ADC3-014E3312C21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378C253-5A7B-49BE-8591-2208DDA711B5}" type="pres">
      <dgm:prSet presAssocID="{BCC08E39-F510-48A2-ADC3-014E3312C215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52C2DF55-66CE-4F90-ABB1-DCFD53CCC63C}" type="pres">
      <dgm:prSet presAssocID="{8E9499CA-B820-424C-9B13-EDC2A6779E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D7B05-41D6-4BB7-BFC5-EF9E0D3A5751}" type="pres">
      <dgm:prSet presAssocID="{A0409ADD-E319-4BCF-A96F-9E8D607E8B5F}" presName="sibTrans" presStyleLbl="sibTrans1D1" presStyleIdx="4" presStyleCnt="5"/>
      <dgm:spPr/>
      <dgm:t>
        <a:bodyPr/>
        <a:lstStyle/>
        <a:p>
          <a:endParaRPr lang="ru-RU"/>
        </a:p>
      </dgm:t>
    </dgm:pt>
    <dgm:pt modelId="{79429122-60BC-4D6F-866C-5D3883AF843B}" type="pres">
      <dgm:prSet presAssocID="{A0409ADD-E319-4BCF-A96F-9E8D607E8B5F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B772829B-20FE-4BA8-9FA0-ECBF8DFA5F80}" type="pres">
      <dgm:prSet presAssocID="{C3E486B6-40B7-4AAC-84CD-E721DA36FA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3484E-E229-48A9-A740-D366CA95436C}" type="presOf" srcId="{72CB93B0-3240-4B64-B204-C0F46D666F1F}" destId="{CE394182-E6BD-46A8-9208-65C49DCD6A5F}" srcOrd="0" destOrd="0" presId="urn:microsoft.com/office/officeart/2005/8/layout/bProcess3"/>
    <dgm:cxn modelId="{080A087F-943E-48B7-BD4A-B2740C43D1BB}" srcId="{E81139A2-D049-4DA9-BC8F-B1A800345873}" destId="{8E9499CA-B820-424C-9B13-EDC2A6779EF4}" srcOrd="4" destOrd="0" parTransId="{C356234A-3907-492F-B596-90EBDFF35432}" sibTransId="{A0409ADD-E319-4BCF-A96F-9E8D607E8B5F}"/>
    <dgm:cxn modelId="{4F3C726A-D788-4EB7-BACB-510592FBB1A2}" srcId="{E81139A2-D049-4DA9-BC8F-B1A800345873}" destId="{03376F82-3427-42E3-AD41-453E217D0CBE}" srcOrd="1" destOrd="0" parTransId="{BFD4BDB9-D36E-4354-913A-61C5EB57ABAF}" sibTransId="{72CB93B0-3240-4B64-B204-C0F46D666F1F}"/>
    <dgm:cxn modelId="{9ED805F2-7802-43CA-8E77-0E25378E736F}" type="presOf" srcId="{E81139A2-D049-4DA9-BC8F-B1A800345873}" destId="{E1F84CB8-168B-4693-B5ED-E4BEA39601BB}" srcOrd="0" destOrd="0" presId="urn:microsoft.com/office/officeart/2005/8/layout/bProcess3"/>
    <dgm:cxn modelId="{3FB6A08F-7DA5-4262-87D0-AF78BCA89A48}" type="presOf" srcId="{6EC52E19-0111-486E-B0DD-CD2B94B884F6}" destId="{09E420A0-E978-43E6-AF01-C65B26452D8B}" srcOrd="0" destOrd="0" presId="urn:microsoft.com/office/officeart/2005/8/layout/bProcess3"/>
    <dgm:cxn modelId="{9AC3B457-F8C9-41BE-A276-6B4C0F387B5A}" type="presOf" srcId="{03376F82-3427-42E3-AD41-453E217D0CBE}" destId="{2CF74DD2-4517-43FD-B4F3-E74263B5502B}" srcOrd="0" destOrd="0" presId="urn:microsoft.com/office/officeart/2005/8/layout/bProcess3"/>
    <dgm:cxn modelId="{FCD3586E-ADFB-4A87-A66A-FCEF71AE4FB6}" type="presOf" srcId="{A0409ADD-E319-4BCF-A96F-9E8D607E8B5F}" destId="{79429122-60BC-4D6F-866C-5D3883AF843B}" srcOrd="1" destOrd="0" presId="urn:microsoft.com/office/officeart/2005/8/layout/bProcess3"/>
    <dgm:cxn modelId="{AD1C29F7-3A8E-4202-AC13-00E15A98E1FA}" type="presOf" srcId="{8E9499CA-B820-424C-9B13-EDC2A6779EF4}" destId="{52C2DF55-66CE-4F90-ABB1-DCFD53CCC63C}" srcOrd="0" destOrd="0" presId="urn:microsoft.com/office/officeart/2005/8/layout/bProcess3"/>
    <dgm:cxn modelId="{E0FAFABA-8285-476A-8931-930E55B1E110}" type="presOf" srcId="{5E595858-5FAB-477B-9466-278702223B72}" destId="{BB43B2E0-3AC8-4C7A-909F-8BEDF3013E3D}" srcOrd="0" destOrd="0" presId="urn:microsoft.com/office/officeart/2005/8/layout/bProcess3"/>
    <dgm:cxn modelId="{9823F824-9607-4FE6-9AA5-E052641FBF11}" type="presOf" srcId="{6EC52E19-0111-486E-B0DD-CD2B94B884F6}" destId="{EAEDCCBA-7A0B-403A-A09B-3BE88DF45B68}" srcOrd="1" destOrd="0" presId="urn:microsoft.com/office/officeart/2005/8/layout/bProcess3"/>
    <dgm:cxn modelId="{357810A2-1D11-4595-B528-6597168A9433}" type="presOf" srcId="{EC2098B7-7947-4DEE-A078-932CD8468B3A}" destId="{17DF9E78-E8A0-4717-B755-9B759A32CCA2}" srcOrd="0" destOrd="0" presId="urn:microsoft.com/office/officeart/2005/8/layout/bProcess3"/>
    <dgm:cxn modelId="{13A4D7C8-7C28-4B5B-A19F-58DE14F9D55B}" type="presOf" srcId="{A0409ADD-E319-4BCF-A96F-9E8D607E8B5F}" destId="{B01D7B05-41D6-4BB7-BFC5-EF9E0D3A5751}" srcOrd="0" destOrd="0" presId="urn:microsoft.com/office/officeart/2005/8/layout/bProcess3"/>
    <dgm:cxn modelId="{F14A1D9F-7C36-46CA-9A2C-79DB7A43AC9C}" type="presOf" srcId="{BCC08E39-F510-48A2-ADC3-014E3312C215}" destId="{6378C253-5A7B-49BE-8591-2208DDA711B5}" srcOrd="1" destOrd="0" presId="urn:microsoft.com/office/officeart/2005/8/layout/bProcess3"/>
    <dgm:cxn modelId="{E66BE657-4308-468C-B5D3-5FBE70BA8BD3}" type="presOf" srcId="{BCC08E39-F510-48A2-ADC3-014E3312C215}" destId="{F5C1D6F7-DAD1-4A43-91D9-3835557E3CBF}" srcOrd="0" destOrd="0" presId="urn:microsoft.com/office/officeart/2005/8/layout/bProcess3"/>
    <dgm:cxn modelId="{802726EC-73DB-4828-A393-DFB524C37A95}" srcId="{E81139A2-D049-4DA9-BC8F-B1A800345873}" destId="{C693E224-4653-4766-A1AF-DC5C4F1520A5}" srcOrd="0" destOrd="0" parTransId="{226E8F69-8C57-4E50-BBC0-0434A2B70532}" sibTransId="{6EC52E19-0111-486E-B0DD-CD2B94B884F6}"/>
    <dgm:cxn modelId="{AB4F22C6-A1B3-4753-8CD2-297BF91CF26D}" srcId="{E81139A2-D049-4DA9-BC8F-B1A800345873}" destId="{5E595858-5FAB-477B-9466-278702223B72}" srcOrd="3" destOrd="0" parTransId="{738CCCBE-B6BD-40F9-8C32-94D1B198A509}" sibTransId="{BCC08E39-F510-48A2-ADC3-014E3312C215}"/>
    <dgm:cxn modelId="{2116D46E-EECC-47B9-B5AE-92F6377F96E8}" type="presOf" srcId="{72CB93B0-3240-4B64-B204-C0F46D666F1F}" destId="{FF79D5DB-8A60-4AE3-BADC-8F0BBB023ED2}" srcOrd="1" destOrd="0" presId="urn:microsoft.com/office/officeart/2005/8/layout/bProcess3"/>
    <dgm:cxn modelId="{2AE0824D-EA56-4F45-B76F-62E11AE44D46}" type="presOf" srcId="{DDA4EA9C-A10A-4F48-8579-0A73EFFE5799}" destId="{8BBAC9FB-30AB-474B-A062-2C04BC70B8CC}" srcOrd="0" destOrd="0" presId="urn:microsoft.com/office/officeart/2005/8/layout/bProcess3"/>
    <dgm:cxn modelId="{835ABC6F-2181-4E69-9909-62A7D34F304F}" type="presOf" srcId="{C3E486B6-40B7-4AAC-84CD-E721DA36FA30}" destId="{B772829B-20FE-4BA8-9FA0-ECBF8DFA5F80}" srcOrd="0" destOrd="0" presId="urn:microsoft.com/office/officeart/2005/8/layout/bProcess3"/>
    <dgm:cxn modelId="{13FAEE0B-C01F-48F4-A46D-933D05577279}" srcId="{E81139A2-D049-4DA9-BC8F-B1A800345873}" destId="{C3E486B6-40B7-4AAC-84CD-E721DA36FA30}" srcOrd="5" destOrd="0" parTransId="{8084709F-18CD-4F1F-AA2A-26CE1F5FEBA3}" sibTransId="{716B4F1C-872A-438C-97D7-668B999BA814}"/>
    <dgm:cxn modelId="{C8D48010-0655-4020-AE2A-358A5AD8305F}" type="presOf" srcId="{DDA4EA9C-A10A-4F48-8579-0A73EFFE5799}" destId="{43D564C3-E9C7-459C-92ED-5A419D568FD0}" srcOrd="1" destOrd="0" presId="urn:microsoft.com/office/officeart/2005/8/layout/bProcess3"/>
    <dgm:cxn modelId="{A057263D-1A87-4F40-B65D-6253A7EC3F4A}" srcId="{E81139A2-D049-4DA9-BC8F-B1A800345873}" destId="{EC2098B7-7947-4DEE-A078-932CD8468B3A}" srcOrd="2" destOrd="0" parTransId="{B18B6617-0548-4049-A40A-DF50B0021F57}" sibTransId="{DDA4EA9C-A10A-4F48-8579-0A73EFFE5799}"/>
    <dgm:cxn modelId="{472772D1-0BB9-4FC2-A6C1-A242DB1B76BD}" type="presOf" srcId="{C693E224-4653-4766-A1AF-DC5C4F1520A5}" destId="{889D0B4D-C7EE-4C83-94DA-842A8E995175}" srcOrd="0" destOrd="0" presId="urn:microsoft.com/office/officeart/2005/8/layout/bProcess3"/>
    <dgm:cxn modelId="{029AC016-02AC-4D7F-BE48-466DAF4414BD}" type="presParOf" srcId="{E1F84CB8-168B-4693-B5ED-E4BEA39601BB}" destId="{889D0B4D-C7EE-4C83-94DA-842A8E995175}" srcOrd="0" destOrd="0" presId="urn:microsoft.com/office/officeart/2005/8/layout/bProcess3"/>
    <dgm:cxn modelId="{38A7DE07-5E34-42A9-8617-940F00C5B842}" type="presParOf" srcId="{E1F84CB8-168B-4693-B5ED-E4BEA39601BB}" destId="{09E420A0-E978-43E6-AF01-C65B26452D8B}" srcOrd="1" destOrd="0" presId="urn:microsoft.com/office/officeart/2005/8/layout/bProcess3"/>
    <dgm:cxn modelId="{C49398DC-C3EA-42F3-BD07-2108B54887DA}" type="presParOf" srcId="{09E420A0-E978-43E6-AF01-C65B26452D8B}" destId="{EAEDCCBA-7A0B-403A-A09B-3BE88DF45B68}" srcOrd="0" destOrd="0" presId="urn:microsoft.com/office/officeart/2005/8/layout/bProcess3"/>
    <dgm:cxn modelId="{618EF9DC-5A69-418E-9B0C-43A9A0210381}" type="presParOf" srcId="{E1F84CB8-168B-4693-B5ED-E4BEA39601BB}" destId="{2CF74DD2-4517-43FD-B4F3-E74263B5502B}" srcOrd="2" destOrd="0" presId="urn:microsoft.com/office/officeart/2005/8/layout/bProcess3"/>
    <dgm:cxn modelId="{FE5B038A-1512-4782-9C4D-9C902D1D93A0}" type="presParOf" srcId="{E1F84CB8-168B-4693-B5ED-E4BEA39601BB}" destId="{CE394182-E6BD-46A8-9208-65C49DCD6A5F}" srcOrd="3" destOrd="0" presId="urn:microsoft.com/office/officeart/2005/8/layout/bProcess3"/>
    <dgm:cxn modelId="{19D3F737-31B4-473D-BBFD-832B044B06DA}" type="presParOf" srcId="{CE394182-E6BD-46A8-9208-65C49DCD6A5F}" destId="{FF79D5DB-8A60-4AE3-BADC-8F0BBB023ED2}" srcOrd="0" destOrd="0" presId="urn:microsoft.com/office/officeart/2005/8/layout/bProcess3"/>
    <dgm:cxn modelId="{E0B04314-9433-4273-AFC4-5ED42B248255}" type="presParOf" srcId="{E1F84CB8-168B-4693-B5ED-E4BEA39601BB}" destId="{17DF9E78-E8A0-4717-B755-9B759A32CCA2}" srcOrd="4" destOrd="0" presId="urn:microsoft.com/office/officeart/2005/8/layout/bProcess3"/>
    <dgm:cxn modelId="{EB4B2FA3-64F6-4489-9425-BE6EB6FA7833}" type="presParOf" srcId="{E1F84CB8-168B-4693-B5ED-E4BEA39601BB}" destId="{8BBAC9FB-30AB-474B-A062-2C04BC70B8CC}" srcOrd="5" destOrd="0" presId="urn:microsoft.com/office/officeart/2005/8/layout/bProcess3"/>
    <dgm:cxn modelId="{91301D74-E51F-460B-A232-02F30BED03D5}" type="presParOf" srcId="{8BBAC9FB-30AB-474B-A062-2C04BC70B8CC}" destId="{43D564C3-E9C7-459C-92ED-5A419D568FD0}" srcOrd="0" destOrd="0" presId="urn:microsoft.com/office/officeart/2005/8/layout/bProcess3"/>
    <dgm:cxn modelId="{B2C42CB7-0BCC-4C2D-9A39-21E63DE7A136}" type="presParOf" srcId="{E1F84CB8-168B-4693-B5ED-E4BEA39601BB}" destId="{BB43B2E0-3AC8-4C7A-909F-8BEDF3013E3D}" srcOrd="6" destOrd="0" presId="urn:microsoft.com/office/officeart/2005/8/layout/bProcess3"/>
    <dgm:cxn modelId="{121FD0A1-EBEC-4F19-A952-6C0D074BE0D8}" type="presParOf" srcId="{E1F84CB8-168B-4693-B5ED-E4BEA39601BB}" destId="{F5C1D6F7-DAD1-4A43-91D9-3835557E3CBF}" srcOrd="7" destOrd="0" presId="urn:microsoft.com/office/officeart/2005/8/layout/bProcess3"/>
    <dgm:cxn modelId="{7D388A41-0B01-468F-9547-F7572B76C7A4}" type="presParOf" srcId="{F5C1D6F7-DAD1-4A43-91D9-3835557E3CBF}" destId="{6378C253-5A7B-49BE-8591-2208DDA711B5}" srcOrd="0" destOrd="0" presId="urn:microsoft.com/office/officeart/2005/8/layout/bProcess3"/>
    <dgm:cxn modelId="{CB0DEFB1-FA31-4129-9892-20495A6BEA13}" type="presParOf" srcId="{E1F84CB8-168B-4693-B5ED-E4BEA39601BB}" destId="{52C2DF55-66CE-4F90-ABB1-DCFD53CCC63C}" srcOrd="8" destOrd="0" presId="urn:microsoft.com/office/officeart/2005/8/layout/bProcess3"/>
    <dgm:cxn modelId="{57221DD1-A490-4212-B4B9-62F95BF356A4}" type="presParOf" srcId="{E1F84CB8-168B-4693-B5ED-E4BEA39601BB}" destId="{B01D7B05-41D6-4BB7-BFC5-EF9E0D3A5751}" srcOrd="9" destOrd="0" presId="urn:microsoft.com/office/officeart/2005/8/layout/bProcess3"/>
    <dgm:cxn modelId="{78DF77F9-B7B7-4DE4-8FC9-39D18B33D8D0}" type="presParOf" srcId="{B01D7B05-41D6-4BB7-BFC5-EF9E0D3A5751}" destId="{79429122-60BC-4D6F-866C-5D3883AF843B}" srcOrd="0" destOrd="0" presId="urn:microsoft.com/office/officeart/2005/8/layout/bProcess3"/>
    <dgm:cxn modelId="{4646959D-DE65-425D-B0B2-20ED4F5FD645}" type="presParOf" srcId="{E1F84CB8-168B-4693-B5ED-E4BEA39601BB}" destId="{B772829B-20FE-4BA8-9FA0-ECBF8DFA5F8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616FD-5454-41E9-9F7F-4E8233A9A4F6}" type="doc">
      <dgm:prSet loTypeId="urn:microsoft.com/office/officeart/2005/8/layout/chevron2" loCatId="list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DF7B439-F198-4193-8017-F5E43D3084D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законодательства Российской Федерации</a:t>
          </a:r>
        </a:p>
      </dgm:t>
    </dgm:pt>
    <dgm:pt modelId="{4E39C2F5-C064-4F99-BD9E-6600F24657E1}" type="par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7FB2B8-60C3-43E9-90FD-E6950F4FB69C}" type="sib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CC35BCA-9243-4ABE-AFEF-8C44A098A3E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4.</a:t>
          </a:r>
        </a:p>
      </dgm:t>
    </dgm:pt>
    <dgm:pt modelId="{A3BDA23E-E169-4530-9555-47DAFD0D007E}" type="par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AFE293F-FDF9-44BC-98A8-BC1C3352E07B}" type="sib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5B0E4F-7A22-4032-B468-7E583C7E0645}">
      <dgm:prSet custT="1"/>
      <dgm:spPr/>
      <dgm:t>
        <a:bodyPr/>
        <a:lstStyle/>
        <a:p>
          <a:pPr algn="just"/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уровня собираемости налогов посредством реализации мероприятий, направленных на сокращение задолженности по налогам и сборам, легализации налоговой базы, включая легализацию «теневой» заработной платы, повышение эффективности управления муниципальной собственностью	</a:t>
          </a:r>
          <a:endParaRPr lang="ru-RU" sz="1800" dirty="0">
            <a:solidFill>
              <a:schemeClr val="tx1"/>
            </a:solidFill>
          </a:endParaRPr>
        </a:p>
      </dgm:t>
    </dgm:pt>
    <dgm:pt modelId="{BE8A5B81-8C5E-4335-9A2D-642F6A49B0A7}" type="par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A3A196-0AD4-4B43-99C8-8BD5306122EA}" type="sib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CE5AECD-D89E-4B16-9643-3086E3FD806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1.</a:t>
          </a:r>
        </a:p>
      </dgm:t>
    </dgm:pt>
    <dgm:pt modelId="{282125DD-C50A-4805-ABB0-3715C36D227E}" type="sib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21FEF2-E5BF-4925-BA55-19072D95DC2B}" type="par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46E8C09-54BC-4232-89D5-05C30ACFCE97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5.</a:t>
          </a:r>
        </a:p>
      </dgm:t>
    </dgm:pt>
    <dgm:pt modelId="{D79F1B1A-DCCD-4781-99B9-79784E53BBC2}" type="par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8ADF07B-054E-4127-AE5D-92BFDB05BBD2}" type="sib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EEE985A-14C6-4BFA-83DB-9D8E1E5E6D4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</a:t>
          </a:r>
          <a:endParaRPr lang="ru-RU" sz="1800" dirty="0">
            <a:solidFill>
              <a:schemeClr val="tx1"/>
            </a:solidFill>
          </a:endParaRPr>
        </a:p>
      </dgm:t>
    </dgm:pt>
    <dgm:pt modelId="{B3107DFF-D1CA-464A-8F9B-EE1CE6A30390}" type="par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4965DE6-73A8-4559-AD52-ABA073BD62D7}" type="sib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E421847-4D09-4544-A4D2-50EBDBDD2774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мер урегулирования налоговой и неналоговой задолженности и снижение рисков образования новой задолженности</a:t>
          </a:r>
        </a:p>
      </dgm:t>
    </dgm:pt>
    <dgm:pt modelId="{BA6D62FB-6F3D-4C1D-A843-A25E009C73B1}" type="sib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A0F3CF-B75A-4DAF-B943-DC52C548C59D}" type="par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85F4C5-C351-4A44-AF95-61B2A32100F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3.</a:t>
          </a:r>
        </a:p>
      </dgm:t>
    </dgm:pt>
    <dgm:pt modelId="{7F4FDE12-740B-4FF7-9159-AC3A1875B1C0}" type="sib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F799F2-83BA-488A-9A71-1933657EF488}" type="par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93509B-BBBF-4AB4-A3C0-A052FB74720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налоговой системы</a:t>
          </a:r>
        </a:p>
      </dgm:t>
    </dgm:pt>
    <dgm:pt modelId="{E0603CA7-B881-4FEF-B227-BCC5775A50DF}" type="sib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E678FB7-5CB6-4C0D-9308-3A92CBBD7CF4}" type="par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3DC6B9-3FF2-4232-AE49-8EC91680F4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2.</a:t>
          </a:r>
        </a:p>
      </dgm:t>
    </dgm:pt>
    <dgm:pt modelId="{693EB1D0-3BA4-4DAF-8FA1-D03CAE810265}" type="sib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EDF08B-58A4-48F3-8847-D9B7411E6BE6}" type="par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3860409-8E33-4713-A6C9-2D894D0AA492}" type="pres">
      <dgm:prSet presAssocID="{0F5616FD-5454-41E9-9F7F-4E8233A9A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EC0AD-8CD2-40E8-AE40-5CF442212347}" type="pres">
      <dgm:prSet presAssocID="{CCE5AECD-D89E-4B16-9643-3086E3FD8064}" presName="composite" presStyleCnt="0"/>
      <dgm:spPr/>
    </dgm:pt>
    <dgm:pt modelId="{22B6CAC9-DA48-4F1A-89CF-DDA0D50D8152}" type="pres">
      <dgm:prSet presAssocID="{CCE5AECD-D89E-4B16-9643-3086E3FD806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52C6F-E76B-4B8A-993E-C6ADD81AE822}" type="pres">
      <dgm:prSet presAssocID="{CCE5AECD-D89E-4B16-9643-3086E3FD8064}" presName="descendantText" presStyleLbl="alignAcc1" presStyleIdx="0" presStyleCnt="5" custScaleX="99796" custScaleY="8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ECC3-9BCF-446C-84FF-D9AB42A25730}" type="pres">
      <dgm:prSet presAssocID="{282125DD-C50A-4805-ABB0-3715C36D227E}" presName="sp" presStyleCnt="0"/>
      <dgm:spPr/>
    </dgm:pt>
    <dgm:pt modelId="{0932A9AB-094D-45EB-B72C-1FF86BE1F5CC}" type="pres">
      <dgm:prSet presAssocID="{BD3DC6B9-3FF2-4232-AE49-8EC91680F425}" presName="composite" presStyleCnt="0"/>
      <dgm:spPr/>
    </dgm:pt>
    <dgm:pt modelId="{9A0019C1-1F0E-4634-9704-1A8EC0D0B89A}" type="pres">
      <dgm:prSet presAssocID="{BD3DC6B9-3FF2-4232-AE49-8EC91680F42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3B90-8090-4176-8865-7AF9E29C1759}" type="pres">
      <dgm:prSet presAssocID="{BD3DC6B9-3FF2-4232-AE49-8EC91680F425}" presName="descendantText" presStyleLbl="alignAcc1" presStyleIdx="1" presStyleCnt="5" custScaleX="99886" custScaleY="73557" custLinFactNeighborX="360" custLinFactNeighborY="1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F1E0F-8A3E-438B-BF86-4764B2638C2B}" type="pres">
      <dgm:prSet presAssocID="{693EB1D0-3BA4-4DAF-8FA1-D03CAE810265}" presName="sp" presStyleCnt="0"/>
      <dgm:spPr/>
    </dgm:pt>
    <dgm:pt modelId="{6D8F9E69-901A-424F-AD7E-78CBF5E537D7}" type="pres">
      <dgm:prSet presAssocID="{9985F4C5-C351-4A44-AF95-61B2A32100F1}" presName="composite" presStyleCnt="0"/>
      <dgm:spPr/>
    </dgm:pt>
    <dgm:pt modelId="{4A707D3A-212B-4CAF-AC8E-276F8E0D0612}" type="pres">
      <dgm:prSet presAssocID="{9985F4C5-C351-4A44-AF95-61B2A32100F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93038-82ED-4D32-AB30-D7FDC7FDBAC9}" type="pres">
      <dgm:prSet presAssocID="{9985F4C5-C351-4A44-AF95-61B2A32100F1}" presName="descendantText" presStyleLbl="alignAcc1" presStyleIdx="2" presStyleCnt="5" custScaleX="100563" custScaleY="150314" custLinFactY="141196" custLinFactNeighborX="34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33CBC-2113-431E-8AAF-20CB0D3C7AE8}" type="pres">
      <dgm:prSet presAssocID="{7F4FDE12-740B-4FF7-9159-AC3A1875B1C0}" presName="sp" presStyleCnt="0"/>
      <dgm:spPr/>
    </dgm:pt>
    <dgm:pt modelId="{45D3A784-F651-490B-A3BF-F4440BDA7CD8}" type="pres">
      <dgm:prSet presAssocID="{ECC35BCA-9243-4ABE-AFEF-8C44A098A3EC}" presName="composite" presStyleCnt="0"/>
      <dgm:spPr/>
    </dgm:pt>
    <dgm:pt modelId="{5428F8B6-146E-4EE4-B1E9-07C6BC139B53}" type="pres">
      <dgm:prSet presAssocID="{ECC35BCA-9243-4ABE-AFEF-8C44A098A3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73354-C334-4D22-BB07-402BB246E862}" type="pres">
      <dgm:prSet presAssocID="{ECC35BCA-9243-4ABE-AFEF-8C44A098A3EC}" presName="descendantText" presStyleLbl="alignAcc1" presStyleIdx="3" presStyleCnt="5" custScaleY="213204" custLinFactY="-45065" custLinFactNeighborX="4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DCAA0-4641-44BA-8EEB-D7F83AD521BB}" type="pres">
      <dgm:prSet presAssocID="{0AFE293F-FDF9-44BC-98A8-BC1C3352E07B}" presName="sp" presStyleCnt="0"/>
      <dgm:spPr/>
    </dgm:pt>
    <dgm:pt modelId="{5263A802-9D05-4F4F-804F-04E498BA745B}" type="pres">
      <dgm:prSet presAssocID="{A46E8C09-54BC-4232-89D5-05C30ACFCE97}" presName="composite" presStyleCnt="0"/>
      <dgm:spPr/>
    </dgm:pt>
    <dgm:pt modelId="{EC465976-A387-41E1-93D3-0D818A0C4395}" type="pres">
      <dgm:prSet presAssocID="{A46E8C09-54BC-4232-89D5-05C30ACFCE97}" presName="parentText" presStyleLbl="alignNode1" presStyleIdx="4" presStyleCnt="5" custLinFactNeighborX="3276" custLinFactNeighborY="-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CB2B8-C3CD-494C-BED4-75A210FAC072}" type="pres">
      <dgm:prSet presAssocID="{A46E8C09-54BC-4232-89D5-05C30ACFCE97}" presName="descendantText" presStyleLbl="alignAcc1" presStyleIdx="4" presStyleCnt="5" custScaleY="47108" custLinFactY="-39589" custLinFactNeighborX="4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44C87-79A6-4739-9F05-BF3468AEF5AE}" srcId="{CCE5AECD-D89E-4B16-9643-3086E3FD8064}" destId="{DDF7B439-F198-4193-8017-F5E43D3084D5}" srcOrd="0" destOrd="0" parTransId="{4E39C2F5-C064-4F99-BD9E-6600F24657E1}" sibTransId="{997FB2B8-60C3-43E9-90FD-E6950F4FB69C}"/>
    <dgm:cxn modelId="{4B3CCE7F-D1ED-4E7F-B2F3-25E7E786F36B}" type="presOf" srcId="{9985F4C5-C351-4A44-AF95-61B2A32100F1}" destId="{4A707D3A-212B-4CAF-AC8E-276F8E0D0612}" srcOrd="0" destOrd="0" presId="urn:microsoft.com/office/officeart/2005/8/layout/chevron2"/>
    <dgm:cxn modelId="{4EE75831-74CB-48BE-B5E7-92546FB7C29C}" type="presOf" srcId="{7E421847-4D09-4544-A4D2-50EBDBDD2774}" destId="{57193038-82ED-4D32-AB30-D7FDC7FDBAC9}" srcOrd="0" destOrd="0" presId="urn:microsoft.com/office/officeart/2005/8/layout/chevron2"/>
    <dgm:cxn modelId="{CDC17AFF-0617-434E-B755-55F410A485BF}" srcId="{0F5616FD-5454-41E9-9F7F-4E8233A9A4F6}" destId="{CCE5AECD-D89E-4B16-9643-3086E3FD8064}" srcOrd="0" destOrd="0" parTransId="{7021FEF2-E5BF-4925-BA55-19072D95DC2B}" sibTransId="{282125DD-C50A-4805-ABB0-3715C36D227E}"/>
    <dgm:cxn modelId="{F088BE28-E7E9-4F0C-AE27-A25261BD0494}" type="presOf" srcId="{BD3DC6B9-3FF2-4232-AE49-8EC91680F425}" destId="{9A0019C1-1F0E-4634-9704-1A8EC0D0B89A}" srcOrd="0" destOrd="0" presId="urn:microsoft.com/office/officeart/2005/8/layout/chevron2"/>
    <dgm:cxn modelId="{E24051AF-FB03-4E9A-B3E3-933136A65346}" srcId="{9985F4C5-C351-4A44-AF95-61B2A32100F1}" destId="{7E421847-4D09-4544-A4D2-50EBDBDD2774}" srcOrd="0" destOrd="0" parTransId="{8AA0F3CF-B75A-4DAF-B943-DC52C548C59D}" sibTransId="{BA6D62FB-6F3D-4C1D-A843-A25E009C73B1}"/>
    <dgm:cxn modelId="{730613D4-7FDD-49E7-8D74-BDC27B7033B2}" srcId="{BD3DC6B9-3FF2-4232-AE49-8EC91680F425}" destId="{BD93509B-BBBF-4AB4-A3C0-A052FB747204}" srcOrd="0" destOrd="0" parTransId="{FE678FB7-5CB6-4C0D-9308-3A92CBBD7CF4}" sibTransId="{E0603CA7-B881-4FEF-B227-BCC5775A50DF}"/>
    <dgm:cxn modelId="{F68D8BBC-2EFE-4DAA-87F1-4C601A5B80CD}" type="presOf" srcId="{DDF7B439-F198-4193-8017-F5E43D3084D5}" destId="{C7852C6F-E76B-4B8A-993E-C6ADD81AE822}" srcOrd="0" destOrd="0" presId="urn:microsoft.com/office/officeart/2005/8/layout/chevron2"/>
    <dgm:cxn modelId="{60DB1E8A-CBA7-4246-95A4-A0EF0DA71B40}" srcId="{A46E8C09-54BC-4232-89D5-05C30ACFCE97}" destId="{EEEE985A-14C6-4BFA-83DB-9D8E1E5E6D4A}" srcOrd="0" destOrd="0" parTransId="{B3107DFF-D1CA-464A-8F9B-EE1CE6A30390}" sibTransId="{74965DE6-73A8-4559-AD52-ABA073BD62D7}"/>
    <dgm:cxn modelId="{ACDEE087-3C48-47F8-8375-45585CB7BD19}" type="presOf" srcId="{ECC35BCA-9243-4ABE-AFEF-8C44A098A3EC}" destId="{5428F8B6-146E-4EE4-B1E9-07C6BC139B53}" srcOrd="0" destOrd="0" presId="urn:microsoft.com/office/officeart/2005/8/layout/chevron2"/>
    <dgm:cxn modelId="{D96197CC-53C0-42AF-80E5-92D11069AFCB}" srcId="{0F5616FD-5454-41E9-9F7F-4E8233A9A4F6}" destId="{9985F4C5-C351-4A44-AF95-61B2A32100F1}" srcOrd="2" destOrd="0" parTransId="{B3F799F2-83BA-488A-9A71-1933657EF488}" sibTransId="{7F4FDE12-740B-4FF7-9159-AC3A1875B1C0}"/>
    <dgm:cxn modelId="{5FFC503D-86CA-4934-A65E-0493D432BB65}" type="presOf" srcId="{EEEE985A-14C6-4BFA-83DB-9D8E1E5E6D4A}" destId="{815CB2B8-C3CD-494C-BED4-75A210FAC072}" srcOrd="0" destOrd="0" presId="urn:microsoft.com/office/officeart/2005/8/layout/chevron2"/>
    <dgm:cxn modelId="{A3616743-E310-430B-8E19-25B2E10A1BD5}" srcId="{ECC35BCA-9243-4ABE-AFEF-8C44A098A3EC}" destId="{715B0E4F-7A22-4032-B468-7E583C7E0645}" srcOrd="0" destOrd="0" parTransId="{BE8A5B81-8C5E-4335-9A2D-642F6A49B0A7}" sibTransId="{9EA3A196-0AD4-4B43-99C8-8BD5306122EA}"/>
    <dgm:cxn modelId="{750FBA43-0ECA-4FB0-A601-367E06DB04AA}" type="presOf" srcId="{CCE5AECD-D89E-4B16-9643-3086E3FD8064}" destId="{22B6CAC9-DA48-4F1A-89CF-DDA0D50D8152}" srcOrd="0" destOrd="0" presId="urn:microsoft.com/office/officeart/2005/8/layout/chevron2"/>
    <dgm:cxn modelId="{906E7AA3-0FFC-4418-9225-22E0A94097D0}" srcId="{0F5616FD-5454-41E9-9F7F-4E8233A9A4F6}" destId="{ECC35BCA-9243-4ABE-AFEF-8C44A098A3EC}" srcOrd="3" destOrd="0" parTransId="{A3BDA23E-E169-4530-9555-47DAFD0D007E}" sibTransId="{0AFE293F-FDF9-44BC-98A8-BC1C3352E07B}"/>
    <dgm:cxn modelId="{84763574-4F53-4FAB-9787-DBA19F3E2A21}" type="presOf" srcId="{0F5616FD-5454-41E9-9F7F-4E8233A9A4F6}" destId="{13860409-8E33-4713-A6C9-2D894D0AA492}" srcOrd="0" destOrd="0" presId="urn:microsoft.com/office/officeart/2005/8/layout/chevron2"/>
    <dgm:cxn modelId="{41428421-C093-459B-AB5C-DBC125A91F28}" srcId="{0F5616FD-5454-41E9-9F7F-4E8233A9A4F6}" destId="{BD3DC6B9-3FF2-4232-AE49-8EC91680F425}" srcOrd="1" destOrd="0" parTransId="{B5EDF08B-58A4-48F3-8847-D9B7411E6BE6}" sibTransId="{693EB1D0-3BA4-4DAF-8FA1-D03CAE810265}"/>
    <dgm:cxn modelId="{D4FF041E-38BC-48E7-8686-EE7C0596DB26}" type="presOf" srcId="{A46E8C09-54BC-4232-89D5-05C30ACFCE97}" destId="{EC465976-A387-41E1-93D3-0D818A0C4395}" srcOrd="0" destOrd="0" presId="urn:microsoft.com/office/officeart/2005/8/layout/chevron2"/>
    <dgm:cxn modelId="{52826E5B-9365-4C6B-828C-4C4EC63C5D2A}" srcId="{0F5616FD-5454-41E9-9F7F-4E8233A9A4F6}" destId="{A46E8C09-54BC-4232-89D5-05C30ACFCE97}" srcOrd="4" destOrd="0" parTransId="{D79F1B1A-DCCD-4781-99B9-79784E53BBC2}" sibTransId="{08ADF07B-054E-4127-AE5D-92BFDB05BBD2}"/>
    <dgm:cxn modelId="{C5BC12A6-B5D5-40A7-B4CE-DE9EC8F71B2A}" type="presOf" srcId="{BD93509B-BBBF-4AB4-A3C0-A052FB747204}" destId="{0B6E3B90-8090-4176-8865-7AF9E29C1759}" srcOrd="0" destOrd="0" presId="urn:microsoft.com/office/officeart/2005/8/layout/chevron2"/>
    <dgm:cxn modelId="{28EEE4D0-6B28-4E38-80EA-966041EFA883}" type="presOf" srcId="{715B0E4F-7A22-4032-B468-7E583C7E0645}" destId="{C4A73354-C334-4D22-BB07-402BB246E862}" srcOrd="0" destOrd="0" presId="urn:microsoft.com/office/officeart/2005/8/layout/chevron2"/>
    <dgm:cxn modelId="{8C8B3FF8-D114-4B5C-BA61-686337E85D00}" type="presParOf" srcId="{13860409-8E33-4713-A6C9-2D894D0AA492}" destId="{2A9EC0AD-8CD2-40E8-AE40-5CF442212347}" srcOrd="0" destOrd="0" presId="urn:microsoft.com/office/officeart/2005/8/layout/chevron2"/>
    <dgm:cxn modelId="{E8FE0EF8-A157-48AD-8C9E-D7C797BA80AF}" type="presParOf" srcId="{2A9EC0AD-8CD2-40E8-AE40-5CF442212347}" destId="{22B6CAC9-DA48-4F1A-89CF-DDA0D50D8152}" srcOrd="0" destOrd="0" presId="urn:microsoft.com/office/officeart/2005/8/layout/chevron2"/>
    <dgm:cxn modelId="{681B3FEC-6692-4C1B-A463-B6DFB343B5BB}" type="presParOf" srcId="{2A9EC0AD-8CD2-40E8-AE40-5CF442212347}" destId="{C7852C6F-E76B-4B8A-993E-C6ADD81AE822}" srcOrd="1" destOrd="0" presId="urn:microsoft.com/office/officeart/2005/8/layout/chevron2"/>
    <dgm:cxn modelId="{11D8A2AF-96BE-455B-880A-0F82D77EFEC3}" type="presParOf" srcId="{13860409-8E33-4713-A6C9-2D894D0AA492}" destId="{9406ECC3-9BCF-446C-84FF-D9AB42A25730}" srcOrd="1" destOrd="0" presId="urn:microsoft.com/office/officeart/2005/8/layout/chevron2"/>
    <dgm:cxn modelId="{4ED982F7-EFB9-4BF3-B954-D745474A9412}" type="presParOf" srcId="{13860409-8E33-4713-A6C9-2D894D0AA492}" destId="{0932A9AB-094D-45EB-B72C-1FF86BE1F5CC}" srcOrd="2" destOrd="0" presId="urn:microsoft.com/office/officeart/2005/8/layout/chevron2"/>
    <dgm:cxn modelId="{D7964D3E-3F6B-4AA2-941A-AE4244CB4B8A}" type="presParOf" srcId="{0932A9AB-094D-45EB-B72C-1FF86BE1F5CC}" destId="{9A0019C1-1F0E-4634-9704-1A8EC0D0B89A}" srcOrd="0" destOrd="0" presId="urn:microsoft.com/office/officeart/2005/8/layout/chevron2"/>
    <dgm:cxn modelId="{D23FE000-B215-485D-B111-1EC9D8EF1285}" type="presParOf" srcId="{0932A9AB-094D-45EB-B72C-1FF86BE1F5CC}" destId="{0B6E3B90-8090-4176-8865-7AF9E29C1759}" srcOrd="1" destOrd="0" presId="urn:microsoft.com/office/officeart/2005/8/layout/chevron2"/>
    <dgm:cxn modelId="{8BEEAB18-6BF6-4F5E-8BCF-4B5168F4BEB2}" type="presParOf" srcId="{13860409-8E33-4713-A6C9-2D894D0AA492}" destId="{928F1E0F-8A3E-438B-BF86-4764B2638C2B}" srcOrd="3" destOrd="0" presId="urn:microsoft.com/office/officeart/2005/8/layout/chevron2"/>
    <dgm:cxn modelId="{EB968F48-0D44-4CA1-9E0D-DF2A253A9B89}" type="presParOf" srcId="{13860409-8E33-4713-A6C9-2D894D0AA492}" destId="{6D8F9E69-901A-424F-AD7E-78CBF5E537D7}" srcOrd="4" destOrd="0" presId="urn:microsoft.com/office/officeart/2005/8/layout/chevron2"/>
    <dgm:cxn modelId="{4ADB2E66-7959-4F18-A20A-C7DC5A9132BA}" type="presParOf" srcId="{6D8F9E69-901A-424F-AD7E-78CBF5E537D7}" destId="{4A707D3A-212B-4CAF-AC8E-276F8E0D0612}" srcOrd="0" destOrd="0" presId="urn:microsoft.com/office/officeart/2005/8/layout/chevron2"/>
    <dgm:cxn modelId="{65332342-3CD1-42C6-AB70-AD7F0990897D}" type="presParOf" srcId="{6D8F9E69-901A-424F-AD7E-78CBF5E537D7}" destId="{57193038-82ED-4D32-AB30-D7FDC7FDBAC9}" srcOrd="1" destOrd="0" presId="urn:microsoft.com/office/officeart/2005/8/layout/chevron2"/>
    <dgm:cxn modelId="{9D9BCFBE-3E89-41A6-AA01-105B181DFBFE}" type="presParOf" srcId="{13860409-8E33-4713-A6C9-2D894D0AA492}" destId="{DF933CBC-2113-431E-8AAF-20CB0D3C7AE8}" srcOrd="5" destOrd="0" presId="urn:microsoft.com/office/officeart/2005/8/layout/chevron2"/>
    <dgm:cxn modelId="{1A690C4C-0654-4772-B597-CF4CB70303DD}" type="presParOf" srcId="{13860409-8E33-4713-A6C9-2D894D0AA492}" destId="{45D3A784-F651-490B-A3BF-F4440BDA7CD8}" srcOrd="6" destOrd="0" presId="urn:microsoft.com/office/officeart/2005/8/layout/chevron2"/>
    <dgm:cxn modelId="{BC54538B-FAC0-492B-A594-DAD42FC4299A}" type="presParOf" srcId="{45D3A784-F651-490B-A3BF-F4440BDA7CD8}" destId="{5428F8B6-146E-4EE4-B1E9-07C6BC139B53}" srcOrd="0" destOrd="0" presId="urn:microsoft.com/office/officeart/2005/8/layout/chevron2"/>
    <dgm:cxn modelId="{1FB05378-9B7D-4471-9891-58A62129DD8F}" type="presParOf" srcId="{45D3A784-F651-490B-A3BF-F4440BDA7CD8}" destId="{C4A73354-C334-4D22-BB07-402BB246E862}" srcOrd="1" destOrd="0" presId="urn:microsoft.com/office/officeart/2005/8/layout/chevron2"/>
    <dgm:cxn modelId="{338F3E80-06EC-4576-B2E6-1A904BF4CF55}" type="presParOf" srcId="{13860409-8E33-4713-A6C9-2D894D0AA492}" destId="{CD9DCAA0-4641-44BA-8EEB-D7F83AD521BB}" srcOrd="7" destOrd="0" presId="urn:microsoft.com/office/officeart/2005/8/layout/chevron2"/>
    <dgm:cxn modelId="{7FE83549-F949-47A9-86CC-2EA9C6782E25}" type="presParOf" srcId="{13860409-8E33-4713-A6C9-2D894D0AA492}" destId="{5263A802-9D05-4F4F-804F-04E498BA745B}" srcOrd="8" destOrd="0" presId="urn:microsoft.com/office/officeart/2005/8/layout/chevron2"/>
    <dgm:cxn modelId="{5D1213F2-6440-4A98-AE4E-AE88C753B63D}" type="presParOf" srcId="{5263A802-9D05-4F4F-804F-04E498BA745B}" destId="{EC465976-A387-41E1-93D3-0D818A0C4395}" srcOrd="0" destOrd="0" presId="urn:microsoft.com/office/officeart/2005/8/layout/chevron2"/>
    <dgm:cxn modelId="{418BB572-F6B7-4569-9D72-01394FE8A24D}" type="presParOf" srcId="{5263A802-9D05-4F4F-804F-04E498BA745B}" destId="{815CB2B8-C3CD-494C-BED4-75A210FAC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616FD-5454-41E9-9F7F-4E8233A9A4F6}" type="doc">
      <dgm:prSet loTypeId="urn:microsoft.com/office/officeart/2005/8/layout/chevron2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DDF7B439-F198-4193-8017-F5E43D3084D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Направление средств местного бюджета на реализацию задач, поставленных в Указах Президента Российской Федерации от 7 мая 2018 года</a:t>
          </a:r>
        </a:p>
      </dgm:t>
    </dgm:pt>
    <dgm:pt modelId="{4E39C2F5-C064-4F99-BD9E-6600F24657E1}" type="par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7FB2B8-60C3-43E9-90FD-E6950F4FB69C}" type="sib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CC35BCA-9243-4ABE-AFEF-8C44A098A3E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4.</a:t>
          </a:r>
        </a:p>
      </dgm:t>
    </dgm:pt>
    <dgm:pt modelId="{A3BDA23E-E169-4530-9555-47DAFD0D007E}" type="par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AFE293F-FDF9-44BC-98A8-BC1C3352E07B}" type="sib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5B0E4F-7A22-4032-B468-7E583C7E0645}">
      <dgm:prSet custT="1"/>
      <dgm:spPr/>
      <dgm:t>
        <a:bodyPr/>
        <a:lstStyle/>
        <a:p>
          <a:pPr algn="l"/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Повышение качества управления муниципальными финансами, эффективности расходования бюджетных средств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A5B81-8C5E-4335-9A2D-642F6A49B0A7}" type="par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A3A196-0AD4-4B43-99C8-8BD5306122EA}" type="sib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CE5AECD-D89E-4B16-9643-3086E3FD806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1.</a:t>
          </a:r>
        </a:p>
      </dgm:t>
    </dgm:pt>
    <dgm:pt modelId="{282125DD-C50A-4805-ABB0-3715C36D227E}" type="sib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21FEF2-E5BF-4925-BA55-19072D95DC2B}" type="par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46E8C09-54BC-4232-89D5-05C30ACFCE97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5.</a:t>
          </a:r>
        </a:p>
      </dgm:t>
    </dgm:pt>
    <dgm:pt modelId="{D79F1B1A-DCCD-4781-99B9-79784E53BBC2}" type="par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8ADF07B-054E-4127-AE5D-92BFDB05BBD2}" type="sib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EEE985A-14C6-4BFA-83DB-9D8E1E5E6D4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Проведение взвешенной долговой политики муниципального образования Александровский район</a:t>
          </a:r>
          <a:r>
            <a:rPr lang="ru-RU" altLang="ru-RU" sz="2000" dirty="0"/>
            <a:t>. </a:t>
          </a:r>
          <a:endParaRPr lang="ru-RU" sz="2000" dirty="0">
            <a:solidFill>
              <a:schemeClr val="tx1"/>
            </a:solidFill>
          </a:endParaRPr>
        </a:p>
      </dgm:t>
    </dgm:pt>
    <dgm:pt modelId="{B3107DFF-D1CA-464A-8F9B-EE1CE6A30390}" type="par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4965DE6-73A8-4559-AD52-ABA073BD62D7}" type="sib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E421847-4D09-4544-A4D2-50EBDBDD2774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процесса.</a:t>
          </a:r>
        </a:p>
      </dgm:t>
    </dgm:pt>
    <dgm:pt modelId="{BA6D62FB-6F3D-4C1D-A843-A25E009C73B1}" type="sib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A0F3CF-B75A-4DAF-B943-DC52C548C59D}" type="par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85F4C5-C351-4A44-AF95-61B2A32100F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3.</a:t>
          </a:r>
        </a:p>
      </dgm:t>
    </dgm:pt>
    <dgm:pt modelId="{7F4FDE12-740B-4FF7-9159-AC3A1875B1C0}" type="sib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F799F2-83BA-488A-9A71-1933657EF488}" type="par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93509B-BBBF-4AB4-A3C0-A052FB74720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финансовой устойчивости бюджета  Александровского района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603CA7-B881-4FEF-B227-BCC5775A50DF}" type="sib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E678FB7-5CB6-4C0D-9308-3A92CBBD7CF4}" type="par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3DC6B9-3FF2-4232-AE49-8EC91680F4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2.</a:t>
          </a:r>
        </a:p>
      </dgm:t>
    </dgm:pt>
    <dgm:pt modelId="{693EB1D0-3BA4-4DAF-8FA1-D03CAE810265}" type="sib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EDF08B-58A4-48F3-8847-D9B7411E6BE6}" type="par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3860409-8E33-4713-A6C9-2D894D0AA492}" type="pres">
      <dgm:prSet presAssocID="{0F5616FD-5454-41E9-9F7F-4E8233A9A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EC0AD-8CD2-40E8-AE40-5CF442212347}" type="pres">
      <dgm:prSet presAssocID="{CCE5AECD-D89E-4B16-9643-3086E3FD8064}" presName="composite" presStyleCnt="0"/>
      <dgm:spPr/>
    </dgm:pt>
    <dgm:pt modelId="{22B6CAC9-DA48-4F1A-89CF-DDA0D50D8152}" type="pres">
      <dgm:prSet presAssocID="{CCE5AECD-D89E-4B16-9643-3086E3FD806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52C6F-E76B-4B8A-993E-C6ADD81AE822}" type="pres">
      <dgm:prSet presAssocID="{CCE5AECD-D89E-4B16-9643-3086E3FD8064}" presName="descendantText" presStyleLbl="alignAcc1" presStyleIdx="0" presStyleCnt="5" custScaleX="99796" custScaleY="17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ECC3-9BCF-446C-84FF-D9AB42A25730}" type="pres">
      <dgm:prSet presAssocID="{282125DD-C50A-4805-ABB0-3715C36D227E}" presName="sp" presStyleCnt="0"/>
      <dgm:spPr/>
    </dgm:pt>
    <dgm:pt modelId="{0932A9AB-094D-45EB-B72C-1FF86BE1F5CC}" type="pres">
      <dgm:prSet presAssocID="{BD3DC6B9-3FF2-4232-AE49-8EC91680F425}" presName="composite" presStyleCnt="0"/>
      <dgm:spPr/>
    </dgm:pt>
    <dgm:pt modelId="{9A0019C1-1F0E-4634-9704-1A8EC0D0B89A}" type="pres">
      <dgm:prSet presAssocID="{BD3DC6B9-3FF2-4232-AE49-8EC91680F42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3B90-8090-4176-8865-7AF9E29C1759}" type="pres">
      <dgm:prSet presAssocID="{BD3DC6B9-3FF2-4232-AE49-8EC91680F425}" presName="descendantText" presStyleLbl="alignAcc1" presStyleIdx="1" presStyleCnt="5" custScaleX="99886" custScaleY="147715" custLinFactNeighborX="360" custLinFactNeighborY="1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F1E0F-8A3E-438B-BF86-4764B2638C2B}" type="pres">
      <dgm:prSet presAssocID="{693EB1D0-3BA4-4DAF-8FA1-D03CAE810265}" presName="sp" presStyleCnt="0"/>
      <dgm:spPr/>
    </dgm:pt>
    <dgm:pt modelId="{6D8F9E69-901A-424F-AD7E-78CBF5E537D7}" type="pres">
      <dgm:prSet presAssocID="{9985F4C5-C351-4A44-AF95-61B2A32100F1}" presName="composite" presStyleCnt="0"/>
      <dgm:spPr/>
    </dgm:pt>
    <dgm:pt modelId="{4A707D3A-212B-4CAF-AC8E-276F8E0D0612}" type="pres">
      <dgm:prSet presAssocID="{9985F4C5-C351-4A44-AF95-61B2A32100F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93038-82ED-4D32-AB30-D7FDC7FDBAC9}" type="pres">
      <dgm:prSet presAssocID="{9985F4C5-C351-4A44-AF95-61B2A32100F1}" presName="descendantText" presStyleLbl="alignAcc1" presStyleIdx="2" presStyleCnt="5" custScaleX="100563" custScaleY="142721" custLinFactY="141196" custLinFactNeighborX="34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33CBC-2113-431E-8AAF-20CB0D3C7AE8}" type="pres">
      <dgm:prSet presAssocID="{7F4FDE12-740B-4FF7-9159-AC3A1875B1C0}" presName="sp" presStyleCnt="0"/>
      <dgm:spPr/>
    </dgm:pt>
    <dgm:pt modelId="{45D3A784-F651-490B-A3BF-F4440BDA7CD8}" type="pres">
      <dgm:prSet presAssocID="{ECC35BCA-9243-4ABE-AFEF-8C44A098A3EC}" presName="composite" presStyleCnt="0"/>
      <dgm:spPr/>
    </dgm:pt>
    <dgm:pt modelId="{5428F8B6-146E-4EE4-B1E9-07C6BC139B53}" type="pres">
      <dgm:prSet presAssocID="{ECC35BCA-9243-4ABE-AFEF-8C44A098A3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73354-C334-4D22-BB07-402BB246E862}" type="pres">
      <dgm:prSet presAssocID="{ECC35BCA-9243-4ABE-AFEF-8C44A098A3EC}" presName="descendantText" presStyleLbl="alignAcc1" presStyleIdx="3" presStyleCnt="5" custScaleY="130859" custLinFactY="-44735" custLinFactNeighborX="4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DCAA0-4641-44BA-8EEB-D7F83AD521BB}" type="pres">
      <dgm:prSet presAssocID="{0AFE293F-FDF9-44BC-98A8-BC1C3352E07B}" presName="sp" presStyleCnt="0"/>
      <dgm:spPr/>
    </dgm:pt>
    <dgm:pt modelId="{5263A802-9D05-4F4F-804F-04E498BA745B}" type="pres">
      <dgm:prSet presAssocID="{A46E8C09-54BC-4232-89D5-05C30ACFCE97}" presName="composite" presStyleCnt="0"/>
      <dgm:spPr/>
    </dgm:pt>
    <dgm:pt modelId="{EC465976-A387-41E1-93D3-0D818A0C4395}" type="pres">
      <dgm:prSet presAssocID="{A46E8C09-54BC-4232-89D5-05C30ACFCE97}" presName="parentText" presStyleLbl="alignNode1" presStyleIdx="4" presStyleCnt="5" custLinFactNeighborX="3276" custLinFactNeighborY="-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CB2B8-C3CD-494C-BED4-75A210FAC072}" type="pres">
      <dgm:prSet presAssocID="{A46E8C09-54BC-4232-89D5-05C30ACFCE97}" presName="descendantText" presStyleLbl="alignAcc1" presStyleIdx="4" presStyleCnt="5" custScaleY="122245" custLinFactY="-39589" custLinFactNeighborX="4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44C87-79A6-4739-9F05-BF3468AEF5AE}" srcId="{CCE5AECD-D89E-4B16-9643-3086E3FD8064}" destId="{DDF7B439-F198-4193-8017-F5E43D3084D5}" srcOrd="0" destOrd="0" parTransId="{4E39C2F5-C064-4F99-BD9E-6600F24657E1}" sibTransId="{997FB2B8-60C3-43E9-90FD-E6950F4FB69C}"/>
    <dgm:cxn modelId="{89D5984D-1591-498E-913F-F7E6B19D3EFF}" type="presOf" srcId="{9985F4C5-C351-4A44-AF95-61B2A32100F1}" destId="{4A707D3A-212B-4CAF-AC8E-276F8E0D0612}" srcOrd="0" destOrd="0" presId="urn:microsoft.com/office/officeart/2005/8/layout/chevron2"/>
    <dgm:cxn modelId="{CDC17AFF-0617-434E-B755-55F410A485BF}" srcId="{0F5616FD-5454-41E9-9F7F-4E8233A9A4F6}" destId="{CCE5AECD-D89E-4B16-9643-3086E3FD8064}" srcOrd="0" destOrd="0" parTransId="{7021FEF2-E5BF-4925-BA55-19072D95DC2B}" sibTransId="{282125DD-C50A-4805-ABB0-3715C36D227E}"/>
    <dgm:cxn modelId="{E24051AF-FB03-4E9A-B3E3-933136A65346}" srcId="{9985F4C5-C351-4A44-AF95-61B2A32100F1}" destId="{7E421847-4D09-4544-A4D2-50EBDBDD2774}" srcOrd="0" destOrd="0" parTransId="{8AA0F3CF-B75A-4DAF-B943-DC52C548C59D}" sibTransId="{BA6D62FB-6F3D-4C1D-A843-A25E009C73B1}"/>
    <dgm:cxn modelId="{E93D203B-08F9-4231-8D02-73317196CCE0}" type="presOf" srcId="{BD93509B-BBBF-4AB4-A3C0-A052FB747204}" destId="{0B6E3B90-8090-4176-8865-7AF9E29C1759}" srcOrd="0" destOrd="0" presId="urn:microsoft.com/office/officeart/2005/8/layout/chevron2"/>
    <dgm:cxn modelId="{730613D4-7FDD-49E7-8D74-BDC27B7033B2}" srcId="{BD3DC6B9-3FF2-4232-AE49-8EC91680F425}" destId="{BD93509B-BBBF-4AB4-A3C0-A052FB747204}" srcOrd="0" destOrd="0" parTransId="{FE678FB7-5CB6-4C0D-9308-3A92CBBD7CF4}" sibTransId="{E0603CA7-B881-4FEF-B227-BCC5775A50DF}"/>
    <dgm:cxn modelId="{97CC183F-4722-4452-84D5-765FBF4A8DCB}" type="presOf" srcId="{715B0E4F-7A22-4032-B468-7E583C7E0645}" destId="{C4A73354-C334-4D22-BB07-402BB246E862}" srcOrd="0" destOrd="0" presId="urn:microsoft.com/office/officeart/2005/8/layout/chevron2"/>
    <dgm:cxn modelId="{60DB1E8A-CBA7-4246-95A4-A0EF0DA71B40}" srcId="{A46E8C09-54BC-4232-89D5-05C30ACFCE97}" destId="{EEEE985A-14C6-4BFA-83DB-9D8E1E5E6D4A}" srcOrd="0" destOrd="0" parTransId="{B3107DFF-D1CA-464A-8F9B-EE1CE6A30390}" sibTransId="{74965DE6-73A8-4559-AD52-ABA073BD62D7}"/>
    <dgm:cxn modelId="{287459DC-C5F6-4B34-9E27-650625C455EC}" type="presOf" srcId="{BD3DC6B9-3FF2-4232-AE49-8EC91680F425}" destId="{9A0019C1-1F0E-4634-9704-1A8EC0D0B89A}" srcOrd="0" destOrd="0" presId="urn:microsoft.com/office/officeart/2005/8/layout/chevron2"/>
    <dgm:cxn modelId="{D96197CC-53C0-42AF-80E5-92D11069AFCB}" srcId="{0F5616FD-5454-41E9-9F7F-4E8233A9A4F6}" destId="{9985F4C5-C351-4A44-AF95-61B2A32100F1}" srcOrd="2" destOrd="0" parTransId="{B3F799F2-83BA-488A-9A71-1933657EF488}" sibTransId="{7F4FDE12-740B-4FF7-9159-AC3A1875B1C0}"/>
    <dgm:cxn modelId="{60F3B1FC-9835-4C51-830B-DCECB9BE7D8F}" type="presOf" srcId="{A46E8C09-54BC-4232-89D5-05C30ACFCE97}" destId="{EC465976-A387-41E1-93D3-0D818A0C4395}" srcOrd="0" destOrd="0" presId="urn:microsoft.com/office/officeart/2005/8/layout/chevron2"/>
    <dgm:cxn modelId="{FB92C649-662D-40BF-AAC3-4BA37D87DCC6}" type="presOf" srcId="{ECC35BCA-9243-4ABE-AFEF-8C44A098A3EC}" destId="{5428F8B6-146E-4EE4-B1E9-07C6BC139B53}" srcOrd="0" destOrd="0" presId="urn:microsoft.com/office/officeart/2005/8/layout/chevron2"/>
    <dgm:cxn modelId="{0A819F72-FA76-47B2-A973-349CD8185CB5}" type="presOf" srcId="{EEEE985A-14C6-4BFA-83DB-9D8E1E5E6D4A}" destId="{815CB2B8-C3CD-494C-BED4-75A210FAC072}" srcOrd="0" destOrd="0" presId="urn:microsoft.com/office/officeart/2005/8/layout/chevron2"/>
    <dgm:cxn modelId="{2CD8CEDB-ACC8-4DE2-9F33-8A915BC88FAE}" type="presOf" srcId="{0F5616FD-5454-41E9-9F7F-4E8233A9A4F6}" destId="{13860409-8E33-4713-A6C9-2D894D0AA492}" srcOrd="0" destOrd="0" presId="urn:microsoft.com/office/officeart/2005/8/layout/chevron2"/>
    <dgm:cxn modelId="{A3616743-E310-430B-8E19-25B2E10A1BD5}" srcId="{ECC35BCA-9243-4ABE-AFEF-8C44A098A3EC}" destId="{715B0E4F-7A22-4032-B468-7E583C7E0645}" srcOrd="0" destOrd="0" parTransId="{BE8A5B81-8C5E-4335-9A2D-642F6A49B0A7}" sibTransId="{9EA3A196-0AD4-4B43-99C8-8BD5306122EA}"/>
    <dgm:cxn modelId="{906E7AA3-0FFC-4418-9225-22E0A94097D0}" srcId="{0F5616FD-5454-41E9-9F7F-4E8233A9A4F6}" destId="{ECC35BCA-9243-4ABE-AFEF-8C44A098A3EC}" srcOrd="3" destOrd="0" parTransId="{A3BDA23E-E169-4530-9555-47DAFD0D007E}" sibTransId="{0AFE293F-FDF9-44BC-98A8-BC1C3352E07B}"/>
    <dgm:cxn modelId="{D48C3FA9-EE56-4075-B7A7-34181784A1C2}" type="presOf" srcId="{7E421847-4D09-4544-A4D2-50EBDBDD2774}" destId="{57193038-82ED-4D32-AB30-D7FDC7FDBAC9}" srcOrd="0" destOrd="0" presId="urn:microsoft.com/office/officeart/2005/8/layout/chevron2"/>
    <dgm:cxn modelId="{41428421-C093-459B-AB5C-DBC125A91F28}" srcId="{0F5616FD-5454-41E9-9F7F-4E8233A9A4F6}" destId="{BD3DC6B9-3FF2-4232-AE49-8EC91680F425}" srcOrd="1" destOrd="0" parTransId="{B5EDF08B-58A4-48F3-8847-D9B7411E6BE6}" sibTransId="{693EB1D0-3BA4-4DAF-8FA1-D03CAE810265}"/>
    <dgm:cxn modelId="{5449EC9A-4D4A-4D5B-8BE2-C095AA745C85}" type="presOf" srcId="{DDF7B439-F198-4193-8017-F5E43D3084D5}" destId="{C7852C6F-E76B-4B8A-993E-C6ADD81AE822}" srcOrd="0" destOrd="0" presId="urn:microsoft.com/office/officeart/2005/8/layout/chevron2"/>
    <dgm:cxn modelId="{3D8B387A-7DBD-4C07-B774-85C9AD480186}" type="presOf" srcId="{CCE5AECD-D89E-4B16-9643-3086E3FD8064}" destId="{22B6CAC9-DA48-4F1A-89CF-DDA0D50D8152}" srcOrd="0" destOrd="0" presId="urn:microsoft.com/office/officeart/2005/8/layout/chevron2"/>
    <dgm:cxn modelId="{52826E5B-9365-4C6B-828C-4C4EC63C5D2A}" srcId="{0F5616FD-5454-41E9-9F7F-4E8233A9A4F6}" destId="{A46E8C09-54BC-4232-89D5-05C30ACFCE97}" srcOrd="4" destOrd="0" parTransId="{D79F1B1A-DCCD-4781-99B9-79784E53BBC2}" sibTransId="{08ADF07B-054E-4127-AE5D-92BFDB05BBD2}"/>
    <dgm:cxn modelId="{204EF5AB-D846-418E-8631-B6489743828C}" type="presParOf" srcId="{13860409-8E33-4713-A6C9-2D894D0AA492}" destId="{2A9EC0AD-8CD2-40E8-AE40-5CF442212347}" srcOrd="0" destOrd="0" presId="urn:microsoft.com/office/officeart/2005/8/layout/chevron2"/>
    <dgm:cxn modelId="{F9905243-5230-47B9-AFF2-029FBCB2AF0F}" type="presParOf" srcId="{2A9EC0AD-8CD2-40E8-AE40-5CF442212347}" destId="{22B6CAC9-DA48-4F1A-89CF-DDA0D50D8152}" srcOrd="0" destOrd="0" presId="urn:microsoft.com/office/officeart/2005/8/layout/chevron2"/>
    <dgm:cxn modelId="{4A04D0E4-2A13-4AC8-B8D1-7392F5439E2A}" type="presParOf" srcId="{2A9EC0AD-8CD2-40E8-AE40-5CF442212347}" destId="{C7852C6F-E76B-4B8A-993E-C6ADD81AE822}" srcOrd="1" destOrd="0" presId="urn:microsoft.com/office/officeart/2005/8/layout/chevron2"/>
    <dgm:cxn modelId="{B65B742E-F444-4313-9A58-8F6F543CE271}" type="presParOf" srcId="{13860409-8E33-4713-A6C9-2D894D0AA492}" destId="{9406ECC3-9BCF-446C-84FF-D9AB42A25730}" srcOrd="1" destOrd="0" presId="urn:microsoft.com/office/officeart/2005/8/layout/chevron2"/>
    <dgm:cxn modelId="{2894B875-A0CC-4A59-9741-9455B5A35519}" type="presParOf" srcId="{13860409-8E33-4713-A6C9-2D894D0AA492}" destId="{0932A9AB-094D-45EB-B72C-1FF86BE1F5CC}" srcOrd="2" destOrd="0" presId="urn:microsoft.com/office/officeart/2005/8/layout/chevron2"/>
    <dgm:cxn modelId="{4AF58052-D585-415F-9503-7CACBAB0E8FA}" type="presParOf" srcId="{0932A9AB-094D-45EB-B72C-1FF86BE1F5CC}" destId="{9A0019C1-1F0E-4634-9704-1A8EC0D0B89A}" srcOrd="0" destOrd="0" presId="urn:microsoft.com/office/officeart/2005/8/layout/chevron2"/>
    <dgm:cxn modelId="{8B58A66A-C06C-46D7-B7AB-95FD9CEF5D7E}" type="presParOf" srcId="{0932A9AB-094D-45EB-B72C-1FF86BE1F5CC}" destId="{0B6E3B90-8090-4176-8865-7AF9E29C1759}" srcOrd="1" destOrd="0" presId="urn:microsoft.com/office/officeart/2005/8/layout/chevron2"/>
    <dgm:cxn modelId="{E31A5A3A-BA73-4852-946F-EB8082BFBEFE}" type="presParOf" srcId="{13860409-8E33-4713-A6C9-2D894D0AA492}" destId="{928F1E0F-8A3E-438B-BF86-4764B2638C2B}" srcOrd="3" destOrd="0" presId="urn:microsoft.com/office/officeart/2005/8/layout/chevron2"/>
    <dgm:cxn modelId="{7BB4A924-B7C7-421E-8367-B8C3A9F045F5}" type="presParOf" srcId="{13860409-8E33-4713-A6C9-2D894D0AA492}" destId="{6D8F9E69-901A-424F-AD7E-78CBF5E537D7}" srcOrd="4" destOrd="0" presId="urn:microsoft.com/office/officeart/2005/8/layout/chevron2"/>
    <dgm:cxn modelId="{880AD90E-0154-45E1-886F-429B3A3F72A6}" type="presParOf" srcId="{6D8F9E69-901A-424F-AD7E-78CBF5E537D7}" destId="{4A707D3A-212B-4CAF-AC8E-276F8E0D0612}" srcOrd="0" destOrd="0" presId="urn:microsoft.com/office/officeart/2005/8/layout/chevron2"/>
    <dgm:cxn modelId="{418BF1F4-B698-442C-BFC1-B016444BF906}" type="presParOf" srcId="{6D8F9E69-901A-424F-AD7E-78CBF5E537D7}" destId="{57193038-82ED-4D32-AB30-D7FDC7FDBAC9}" srcOrd="1" destOrd="0" presId="urn:microsoft.com/office/officeart/2005/8/layout/chevron2"/>
    <dgm:cxn modelId="{B5B3DD07-46A2-43D1-93B6-7BE315BF0065}" type="presParOf" srcId="{13860409-8E33-4713-A6C9-2D894D0AA492}" destId="{DF933CBC-2113-431E-8AAF-20CB0D3C7AE8}" srcOrd="5" destOrd="0" presId="urn:microsoft.com/office/officeart/2005/8/layout/chevron2"/>
    <dgm:cxn modelId="{39F5E69D-8D2C-4135-8675-B0B71897D8AA}" type="presParOf" srcId="{13860409-8E33-4713-A6C9-2D894D0AA492}" destId="{45D3A784-F651-490B-A3BF-F4440BDA7CD8}" srcOrd="6" destOrd="0" presId="urn:microsoft.com/office/officeart/2005/8/layout/chevron2"/>
    <dgm:cxn modelId="{F793E823-F5D7-496A-93D0-030B0FE9922D}" type="presParOf" srcId="{45D3A784-F651-490B-A3BF-F4440BDA7CD8}" destId="{5428F8B6-146E-4EE4-B1E9-07C6BC139B53}" srcOrd="0" destOrd="0" presId="urn:microsoft.com/office/officeart/2005/8/layout/chevron2"/>
    <dgm:cxn modelId="{DC01411A-F8C8-456B-BBC1-4FFE91CD1DDD}" type="presParOf" srcId="{45D3A784-F651-490B-A3BF-F4440BDA7CD8}" destId="{C4A73354-C334-4D22-BB07-402BB246E862}" srcOrd="1" destOrd="0" presId="urn:microsoft.com/office/officeart/2005/8/layout/chevron2"/>
    <dgm:cxn modelId="{4E773C6C-7BFE-48EF-B1BE-64EB5F40231D}" type="presParOf" srcId="{13860409-8E33-4713-A6C9-2D894D0AA492}" destId="{CD9DCAA0-4641-44BA-8EEB-D7F83AD521BB}" srcOrd="7" destOrd="0" presId="urn:microsoft.com/office/officeart/2005/8/layout/chevron2"/>
    <dgm:cxn modelId="{CE822E75-A7B4-4B47-BADE-C22927860A60}" type="presParOf" srcId="{13860409-8E33-4713-A6C9-2D894D0AA492}" destId="{5263A802-9D05-4F4F-804F-04E498BA745B}" srcOrd="8" destOrd="0" presId="urn:microsoft.com/office/officeart/2005/8/layout/chevron2"/>
    <dgm:cxn modelId="{5B0B9571-5790-4933-B282-23F3273C02A9}" type="presParOf" srcId="{5263A802-9D05-4F4F-804F-04E498BA745B}" destId="{EC465976-A387-41E1-93D3-0D818A0C4395}" srcOrd="0" destOrd="0" presId="urn:microsoft.com/office/officeart/2005/8/layout/chevron2"/>
    <dgm:cxn modelId="{C919C60E-D68B-4481-9BEB-2266B67D2CBC}" type="presParOf" srcId="{5263A802-9D05-4F4F-804F-04E498BA745B}" destId="{815CB2B8-C3CD-494C-BED4-75A210FAC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C4896C-916B-45B9-A592-3A4576916306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2F61839-69B7-493E-A661-8F579D7889A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Земельный налог. Ставка налога от кадастровой стоимости земельных участков: 0,1-0,3 % по участкам, занятым жилищным фондом, с/х назначения, для личного подсобного хозяйства, дачного хозяйства; 1,5% - в отношении других участков.</a:t>
          </a:r>
        </a:p>
        <a:p>
          <a:endParaRPr lang="ru-RU" dirty="0"/>
        </a:p>
      </dgm:t>
    </dgm:pt>
    <dgm:pt modelId="{1DEEFFC1-F692-4DF0-8C06-DAE7750095D5}" type="parTrans" cxnId="{FB4AF3EA-0FE0-415A-99C7-21ACECB83220}">
      <dgm:prSet/>
      <dgm:spPr/>
      <dgm:t>
        <a:bodyPr/>
        <a:lstStyle/>
        <a:p>
          <a:endParaRPr lang="ru-RU"/>
        </a:p>
      </dgm:t>
    </dgm:pt>
    <dgm:pt modelId="{949DECA1-A646-4095-856A-DD536EC71B0A}" type="sibTrans" cxnId="{FB4AF3EA-0FE0-415A-99C7-21ACECB83220}">
      <dgm:prSet/>
      <dgm:spPr/>
      <dgm:t>
        <a:bodyPr/>
        <a:lstStyle/>
        <a:p>
          <a:endParaRPr lang="ru-RU"/>
        </a:p>
      </dgm:t>
    </dgm:pt>
    <dgm:pt modelId="{6CFA6721-6B98-47B4-A537-F5FDD97623D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имущество физических лиц. 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Ставка налога на жилые дома -0,3%; объектов включенных в перечень в соответствии с п.7 ст.378.2-  2,0 %; прочих объектов – 0,5%.</a:t>
          </a:r>
        </a:p>
        <a:p>
          <a:endParaRPr lang="ru-RU" sz="1100" dirty="0"/>
        </a:p>
        <a:p>
          <a:endParaRPr lang="ru-RU" sz="1100" dirty="0"/>
        </a:p>
      </dgm:t>
    </dgm:pt>
    <dgm:pt modelId="{972F76B0-ADFA-43C1-B199-B1E5FBEBAD7B}" type="sibTrans" cxnId="{1E8EC9CF-F990-49FF-8086-E5A7C3E4C4C3}">
      <dgm:prSet/>
      <dgm:spPr/>
      <dgm:t>
        <a:bodyPr/>
        <a:lstStyle/>
        <a:p>
          <a:endParaRPr lang="ru-RU"/>
        </a:p>
      </dgm:t>
    </dgm:pt>
    <dgm:pt modelId="{DD561E64-F005-41F4-9ACF-1D6CBCA0EE6C}" type="parTrans" cxnId="{1E8EC9CF-F990-49FF-8086-E5A7C3E4C4C3}">
      <dgm:prSet/>
      <dgm:spPr/>
      <dgm:t>
        <a:bodyPr/>
        <a:lstStyle/>
        <a:p>
          <a:endParaRPr lang="ru-RU"/>
        </a:p>
      </dgm:t>
    </dgm:pt>
    <dgm:pt modelId="{5C445A1C-872B-431C-8850-E7659116FBC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Гл.23 Налогового кодекса РФ, ставка налога 13%, в отдельных случаях 9%, 30% и 35% 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Ставка налога – 15% на доходы свыше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5000,0 тыс. 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рублей.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C9A9103-5E16-4E65-B7DF-952E261D61A5}" type="sibTrans" cxnId="{0BF3379F-6A43-45D2-8925-FB8344D157F1}">
      <dgm:prSet/>
      <dgm:spPr/>
      <dgm:t>
        <a:bodyPr/>
        <a:lstStyle/>
        <a:p>
          <a:endParaRPr lang="ru-RU"/>
        </a:p>
      </dgm:t>
    </dgm:pt>
    <dgm:pt modelId="{167F692D-169E-4422-8F6F-CF13AFA01146}" type="parTrans" cxnId="{0BF3379F-6A43-45D2-8925-FB8344D157F1}">
      <dgm:prSet/>
      <dgm:spPr/>
      <dgm:t>
        <a:bodyPr/>
        <a:lstStyle/>
        <a:p>
          <a:endParaRPr lang="ru-RU"/>
        </a:p>
      </dgm:t>
    </dgm:pt>
    <dgm:pt modelId="{88267087-04CC-4058-8BD6-2ED6DB64AE6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Транспортный налог гл.28 Налогового кодекса РФ. Основные ставки: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До 100 л.с. – о руб.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100 до 150 л.с. – 15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150 до 200 л.с. – 50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200 до 250 л.с. – 75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250 л.с. – 150 р.</a:t>
          </a:r>
        </a:p>
      </dgm:t>
    </dgm:pt>
    <dgm:pt modelId="{F0267976-4800-41DD-87D0-C51924FBFFFB}" type="sibTrans" cxnId="{1F636428-A259-4C35-97F5-BB1C6562FE5A}">
      <dgm:prSet/>
      <dgm:spPr/>
      <dgm:t>
        <a:bodyPr/>
        <a:lstStyle/>
        <a:p>
          <a:endParaRPr lang="ru-RU"/>
        </a:p>
      </dgm:t>
    </dgm:pt>
    <dgm:pt modelId="{AB1EC8D1-45F0-468C-B1EF-AB9B796C0215}" type="parTrans" cxnId="{1F636428-A259-4C35-97F5-BB1C6562FE5A}">
      <dgm:prSet/>
      <dgm:spPr/>
      <dgm:t>
        <a:bodyPr/>
        <a:lstStyle/>
        <a:p>
          <a:endParaRPr lang="ru-RU"/>
        </a:p>
      </dgm:t>
    </dgm:pt>
    <dgm:pt modelId="{0534307B-DABC-47E1-ADC5-A007AE0428B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E0C74ED-5FBD-487A-8548-6B1051EC8C4C}" type="sibTrans" cxnId="{B399FD8C-C909-4AA9-83CA-DCFF69835FB8}">
      <dgm:prSet/>
      <dgm:spPr/>
      <dgm:t>
        <a:bodyPr/>
        <a:lstStyle/>
        <a:p>
          <a:endParaRPr lang="ru-RU"/>
        </a:p>
      </dgm:t>
    </dgm:pt>
    <dgm:pt modelId="{DB5CD942-BD4B-4B91-9E66-FBBC7C690696}" type="parTrans" cxnId="{B399FD8C-C909-4AA9-83CA-DCFF69835FB8}">
      <dgm:prSet/>
      <dgm:spPr/>
      <dgm:t>
        <a:bodyPr/>
        <a:lstStyle/>
        <a:p>
          <a:endParaRPr lang="ru-RU"/>
        </a:p>
      </dgm:t>
    </dgm:pt>
    <dgm:pt modelId="{7B118C34-3CC0-49C0-994A-BA23FFBCEF6F}" type="pres">
      <dgm:prSet presAssocID="{81C4896C-916B-45B9-A592-3A457691630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DD028-FCE9-473E-999F-A29DEBD63281}" type="pres">
      <dgm:prSet presAssocID="{81C4896C-916B-45B9-A592-3A4576916306}" presName="matrix" presStyleCnt="0"/>
      <dgm:spPr/>
    </dgm:pt>
    <dgm:pt modelId="{AED8AC8F-DFA4-47CC-8E73-C26BCC2AB9B5}" type="pres">
      <dgm:prSet presAssocID="{81C4896C-916B-45B9-A592-3A4576916306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289467A0-983F-42C5-96F1-76B22F256BF2}" type="pres">
      <dgm:prSet presAssocID="{81C4896C-916B-45B9-A592-3A457691630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78389-EE79-41E6-B001-782C0E4D7A85}" type="pres">
      <dgm:prSet presAssocID="{81C4896C-916B-45B9-A592-3A4576916306}" presName="tile2" presStyleLbl="node1" presStyleIdx="1" presStyleCnt="4"/>
      <dgm:spPr/>
      <dgm:t>
        <a:bodyPr/>
        <a:lstStyle/>
        <a:p>
          <a:endParaRPr lang="ru-RU"/>
        </a:p>
      </dgm:t>
    </dgm:pt>
    <dgm:pt modelId="{55B634DB-1AE4-40E7-BDF4-FF87D520E744}" type="pres">
      <dgm:prSet presAssocID="{81C4896C-916B-45B9-A592-3A457691630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1FF11-E659-442C-AD95-BA4B4DA45749}" type="pres">
      <dgm:prSet presAssocID="{81C4896C-916B-45B9-A592-3A4576916306}" presName="tile3" presStyleLbl="node1" presStyleIdx="2" presStyleCnt="4"/>
      <dgm:spPr/>
      <dgm:t>
        <a:bodyPr/>
        <a:lstStyle/>
        <a:p>
          <a:endParaRPr lang="ru-RU"/>
        </a:p>
      </dgm:t>
    </dgm:pt>
    <dgm:pt modelId="{BA69716A-8778-4B92-8963-DA65700B45E8}" type="pres">
      <dgm:prSet presAssocID="{81C4896C-916B-45B9-A592-3A457691630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70083-C94E-48CB-A66B-02A16FEA05A5}" type="pres">
      <dgm:prSet presAssocID="{81C4896C-916B-45B9-A592-3A4576916306}" presName="tile4" presStyleLbl="node1" presStyleIdx="3" presStyleCnt="4" custLinFactNeighborX="1674" custLinFactNeighborY="798"/>
      <dgm:spPr/>
      <dgm:t>
        <a:bodyPr/>
        <a:lstStyle/>
        <a:p>
          <a:endParaRPr lang="ru-RU"/>
        </a:p>
      </dgm:t>
    </dgm:pt>
    <dgm:pt modelId="{EC8BC8CF-CADA-4A56-A735-16FA8FFD3A35}" type="pres">
      <dgm:prSet presAssocID="{81C4896C-916B-45B9-A592-3A457691630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66564-7931-4116-A0AC-A8B02C08CFCA}" type="pres">
      <dgm:prSet presAssocID="{81C4896C-916B-45B9-A592-3A4576916306}" presName="centerTile" presStyleLbl="fgShp" presStyleIdx="0" presStyleCnt="1" custScaleX="60869" custLinFactNeighborX="-1557" custLinFactNeighborY="-418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14DCB-7FEB-4C2D-9561-FCC09A87860F}" type="presOf" srcId="{C2F61839-69B7-493E-A661-8F579D7889A8}" destId="{EC8BC8CF-CADA-4A56-A735-16FA8FFD3A35}" srcOrd="1" destOrd="0" presId="urn:microsoft.com/office/officeart/2005/8/layout/matrix1"/>
    <dgm:cxn modelId="{1E8EC9CF-F990-49FF-8086-E5A7C3E4C4C3}" srcId="{0534307B-DABC-47E1-ADC5-A007AE0428BD}" destId="{6CFA6721-6B98-47B4-A537-F5FDD97623D8}" srcOrd="2" destOrd="0" parTransId="{DD561E64-F005-41F4-9ACF-1D6CBCA0EE6C}" sibTransId="{972F76B0-ADFA-43C1-B199-B1E5FBEBAD7B}"/>
    <dgm:cxn modelId="{EE29F22C-E551-4524-A10F-348C00D41CAD}" type="presOf" srcId="{88267087-04CC-4058-8BD6-2ED6DB64AE6B}" destId="{289467A0-983F-42C5-96F1-76B22F256BF2}" srcOrd="1" destOrd="0" presId="urn:microsoft.com/office/officeart/2005/8/layout/matrix1"/>
    <dgm:cxn modelId="{FB4AF3EA-0FE0-415A-99C7-21ACECB83220}" srcId="{0534307B-DABC-47E1-ADC5-A007AE0428BD}" destId="{C2F61839-69B7-493E-A661-8F579D7889A8}" srcOrd="3" destOrd="0" parTransId="{1DEEFFC1-F692-4DF0-8C06-DAE7750095D5}" sibTransId="{949DECA1-A646-4095-856A-DD536EC71B0A}"/>
    <dgm:cxn modelId="{19966F8A-8CE9-4DB2-9403-299C6E37BC3F}" type="presOf" srcId="{C2F61839-69B7-493E-A661-8F579D7889A8}" destId="{EC370083-C94E-48CB-A66B-02A16FEA05A5}" srcOrd="0" destOrd="0" presId="urn:microsoft.com/office/officeart/2005/8/layout/matrix1"/>
    <dgm:cxn modelId="{19C62AEE-9BE3-45CA-8453-F64ED5193BB4}" type="presOf" srcId="{6CFA6721-6B98-47B4-A537-F5FDD97623D8}" destId="{3F51FF11-E659-442C-AD95-BA4B4DA45749}" srcOrd="0" destOrd="0" presId="urn:microsoft.com/office/officeart/2005/8/layout/matrix1"/>
    <dgm:cxn modelId="{B399FD8C-C909-4AA9-83CA-DCFF69835FB8}" srcId="{81C4896C-916B-45B9-A592-3A4576916306}" destId="{0534307B-DABC-47E1-ADC5-A007AE0428BD}" srcOrd="0" destOrd="0" parTransId="{DB5CD942-BD4B-4B91-9E66-FBBC7C690696}" sibTransId="{1E0C74ED-5FBD-487A-8548-6B1051EC8C4C}"/>
    <dgm:cxn modelId="{3E629AD9-C3C0-4232-8817-D99191EA3EE8}" type="presOf" srcId="{5C445A1C-872B-431C-8850-E7659116FBC5}" destId="{55B634DB-1AE4-40E7-BDF4-FF87D520E744}" srcOrd="1" destOrd="0" presId="urn:microsoft.com/office/officeart/2005/8/layout/matrix1"/>
    <dgm:cxn modelId="{CC2FADB1-E676-457C-9453-6C062AE4C8BD}" type="presOf" srcId="{6CFA6721-6B98-47B4-A537-F5FDD97623D8}" destId="{BA69716A-8778-4B92-8963-DA65700B45E8}" srcOrd="1" destOrd="0" presId="urn:microsoft.com/office/officeart/2005/8/layout/matrix1"/>
    <dgm:cxn modelId="{2EF3670E-A7DC-4CA6-879F-DFEF1A801C8F}" type="presOf" srcId="{0534307B-DABC-47E1-ADC5-A007AE0428BD}" destId="{6FA66564-7931-4116-A0AC-A8B02C08CFCA}" srcOrd="0" destOrd="0" presId="urn:microsoft.com/office/officeart/2005/8/layout/matrix1"/>
    <dgm:cxn modelId="{00C1113E-656F-46D0-9411-F847F2875A14}" type="presOf" srcId="{81C4896C-916B-45B9-A592-3A4576916306}" destId="{7B118C34-3CC0-49C0-994A-BA23FFBCEF6F}" srcOrd="0" destOrd="0" presId="urn:microsoft.com/office/officeart/2005/8/layout/matrix1"/>
    <dgm:cxn modelId="{0BF3379F-6A43-45D2-8925-FB8344D157F1}" srcId="{0534307B-DABC-47E1-ADC5-A007AE0428BD}" destId="{5C445A1C-872B-431C-8850-E7659116FBC5}" srcOrd="1" destOrd="0" parTransId="{167F692D-169E-4422-8F6F-CF13AFA01146}" sibTransId="{7C9A9103-5E16-4E65-B7DF-952E261D61A5}"/>
    <dgm:cxn modelId="{1F636428-A259-4C35-97F5-BB1C6562FE5A}" srcId="{0534307B-DABC-47E1-ADC5-A007AE0428BD}" destId="{88267087-04CC-4058-8BD6-2ED6DB64AE6B}" srcOrd="0" destOrd="0" parTransId="{AB1EC8D1-45F0-468C-B1EF-AB9B796C0215}" sibTransId="{F0267976-4800-41DD-87D0-C51924FBFFFB}"/>
    <dgm:cxn modelId="{217164E0-AA47-4616-A8B3-9C31D2F1C664}" type="presOf" srcId="{5C445A1C-872B-431C-8850-E7659116FBC5}" destId="{94478389-EE79-41E6-B001-782C0E4D7A85}" srcOrd="0" destOrd="0" presId="urn:microsoft.com/office/officeart/2005/8/layout/matrix1"/>
    <dgm:cxn modelId="{3494A063-859B-48C5-BE44-FEE78E7ADECF}" type="presOf" srcId="{88267087-04CC-4058-8BD6-2ED6DB64AE6B}" destId="{AED8AC8F-DFA4-47CC-8E73-C26BCC2AB9B5}" srcOrd="0" destOrd="0" presId="urn:microsoft.com/office/officeart/2005/8/layout/matrix1"/>
    <dgm:cxn modelId="{27C69680-5A8E-4766-B6F8-32257C9ADDCB}" type="presParOf" srcId="{7B118C34-3CC0-49C0-994A-BA23FFBCEF6F}" destId="{33BDD028-FCE9-473E-999F-A29DEBD63281}" srcOrd="0" destOrd="0" presId="urn:microsoft.com/office/officeart/2005/8/layout/matrix1"/>
    <dgm:cxn modelId="{BC0166F7-39C7-4FC2-8E36-996DA1DBE52D}" type="presParOf" srcId="{33BDD028-FCE9-473E-999F-A29DEBD63281}" destId="{AED8AC8F-DFA4-47CC-8E73-C26BCC2AB9B5}" srcOrd="0" destOrd="0" presId="urn:microsoft.com/office/officeart/2005/8/layout/matrix1"/>
    <dgm:cxn modelId="{D45E76B7-B07B-4044-912D-97CED41874A7}" type="presParOf" srcId="{33BDD028-FCE9-473E-999F-A29DEBD63281}" destId="{289467A0-983F-42C5-96F1-76B22F256BF2}" srcOrd="1" destOrd="0" presId="urn:microsoft.com/office/officeart/2005/8/layout/matrix1"/>
    <dgm:cxn modelId="{158E7B7B-5169-4FB3-BB1A-52AE6E645C3B}" type="presParOf" srcId="{33BDD028-FCE9-473E-999F-A29DEBD63281}" destId="{94478389-EE79-41E6-B001-782C0E4D7A85}" srcOrd="2" destOrd="0" presId="urn:microsoft.com/office/officeart/2005/8/layout/matrix1"/>
    <dgm:cxn modelId="{578B2183-9566-41A5-8C2F-FA112F58BE66}" type="presParOf" srcId="{33BDD028-FCE9-473E-999F-A29DEBD63281}" destId="{55B634DB-1AE4-40E7-BDF4-FF87D520E744}" srcOrd="3" destOrd="0" presId="urn:microsoft.com/office/officeart/2005/8/layout/matrix1"/>
    <dgm:cxn modelId="{9926AE1B-7C86-40DE-941C-28AAF752BEE7}" type="presParOf" srcId="{33BDD028-FCE9-473E-999F-A29DEBD63281}" destId="{3F51FF11-E659-442C-AD95-BA4B4DA45749}" srcOrd="4" destOrd="0" presId="urn:microsoft.com/office/officeart/2005/8/layout/matrix1"/>
    <dgm:cxn modelId="{F7DCEA70-26E7-4A32-AEE6-87233F501CA6}" type="presParOf" srcId="{33BDD028-FCE9-473E-999F-A29DEBD63281}" destId="{BA69716A-8778-4B92-8963-DA65700B45E8}" srcOrd="5" destOrd="0" presId="urn:microsoft.com/office/officeart/2005/8/layout/matrix1"/>
    <dgm:cxn modelId="{88F5E2A9-2903-42A9-B50F-D527B82D084C}" type="presParOf" srcId="{33BDD028-FCE9-473E-999F-A29DEBD63281}" destId="{EC370083-C94E-48CB-A66B-02A16FEA05A5}" srcOrd="6" destOrd="0" presId="urn:microsoft.com/office/officeart/2005/8/layout/matrix1"/>
    <dgm:cxn modelId="{F188875E-893C-4B47-B565-E1C29360D131}" type="presParOf" srcId="{33BDD028-FCE9-473E-999F-A29DEBD63281}" destId="{EC8BC8CF-CADA-4A56-A735-16FA8FFD3A35}" srcOrd="7" destOrd="0" presId="urn:microsoft.com/office/officeart/2005/8/layout/matrix1"/>
    <dgm:cxn modelId="{D51D241D-F29E-4855-9B33-5AA1B91AF5BA}" type="presParOf" srcId="{7B118C34-3CC0-49C0-994A-BA23FFBCEF6F}" destId="{6FA66564-7931-4116-A0AC-A8B02C08CFC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chemeClr val="accent6">
            <a:lumMod val="40000"/>
            <a:lumOff val="6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pPr algn="ctr"/>
          <a:r>
            <a:rPr lang="ru-RU" sz="1600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Разделы классификации расходов бюджета</a:t>
          </a:r>
          <a:endParaRPr lang="ru-RU" sz="1600" b="1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993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99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442C5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F442C5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  <a:ln>
          <a:solidFill>
            <a:srgbClr val="FF9900"/>
          </a:solidFill>
        </a:ln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0909E7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909E7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7030A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C0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C00000"/>
        </a:solidFill>
        <a:ln>
          <a:solidFill>
            <a:srgbClr val="FF3300"/>
          </a:solidFill>
        </a:ln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8BF22E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8BF22E"/>
        </a:solidFill>
        <a:ln>
          <a:solidFill>
            <a:srgbClr val="00B050"/>
          </a:solidFill>
        </a:ln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27338" custScaleY="179647" custLinFactNeighborX="-107" custLinFactNeighborY="-909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8" custRadScaleRad="119114" custRadScaleInc="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8" custRadScaleRad="117201" custRadScaleInc="3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8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8" custRadScaleRad="111480" custRadScaleInc="16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8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8" custRadScaleRad="125610" custRadScaleInc="-27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4" presStyleCnt="8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4" presStyleCnt="8" custRadScaleRad="95600" custRadScaleInc="-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5" presStyleCnt="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5" presStyleCnt="8" custRadScaleRad="123608" custRadScaleInc="25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8" custRadScaleRad="126934" custRadScaleInc="-4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 custRadScaleRad="122175" custRadScaleInc="-2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D92508EF-BF16-4CF3-9FD9-FD2F97DC6493}" type="presOf" srcId="{BC4B6763-2F33-4CCB-B9CC-377BBD0F0800}" destId="{E3A5A4EE-729B-477E-AEA8-7FC61FA6B941}" srcOrd="1" destOrd="0" presId="urn:microsoft.com/office/officeart/2005/8/layout/radial5"/>
    <dgm:cxn modelId="{3164C25F-05BF-4250-BEAA-C02D4E37FBF7}" type="presOf" srcId="{6F647F05-65E5-443B-9310-4AF895EEC1B0}" destId="{ED72E44C-8498-48F8-9652-E5DD6AC5818D}" srcOrd="0" destOrd="0" presId="urn:microsoft.com/office/officeart/2005/8/layout/radial5"/>
    <dgm:cxn modelId="{9E719548-70D9-4AC9-AE82-96EFF1727978}" type="presOf" srcId="{C021BE46-16AF-4372-B2A0-67875E2C82CF}" destId="{DA660ED5-C4B7-4208-928A-B8DD66837486}" srcOrd="1" destOrd="0" presId="urn:microsoft.com/office/officeart/2005/8/layout/radial5"/>
    <dgm:cxn modelId="{C0869828-35FB-42DF-9864-00FA21F1BFCF}" type="presOf" srcId="{D63A74EC-A1EC-4823-AB28-835C2DE63D58}" destId="{E2EC1D87-F728-458A-8AB1-7A3D78F9D25E}" srcOrd="0" destOrd="0" presId="urn:microsoft.com/office/officeart/2005/8/layout/radial5"/>
    <dgm:cxn modelId="{2EEAE314-8A14-4E87-950C-80D52E8F4228}" type="presOf" srcId="{6B4A9C71-5243-4375-98C7-BA189146832B}" destId="{8B82EA68-B59A-424E-9756-C221A13DB47F}" srcOrd="0" destOrd="0" presId="urn:microsoft.com/office/officeart/2005/8/layout/radial5"/>
    <dgm:cxn modelId="{16E6B3E1-DFED-46CB-8286-50AF6906A771}" type="presOf" srcId="{08170AFC-8E89-4179-A96D-636AFFD8C3F3}" destId="{53D78D63-5F88-4163-9535-46A64127BD3A}" srcOrd="1" destOrd="0" presId="urn:microsoft.com/office/officeart/2005/8/layout/radial5"/>
    <dgm:cxn modelId="{41E0D4EF-375B-4605-A9EB-40F8F55B3C75}" type="presOf" srcId="{08170AFC-8E89-4179-A96D-636AFFD8C3F3}" destId="{DF27FC25-052B-426A-9E06-117E992234F6}" srcOrd="0" destOrd="0" presId="urn:microsoft.com/office/officeart/2005/8/layout/radial5"/>
    <dgm:cxn modelId="{92389A67-BDD9-41D0-8034-8F8DA7F6C67C}" type="presOf" srcId="{9DEE7B50-C1CB-48D2-999B-DF1098A88396}" destId="{881BA4B6-6173-4BE7-ACB0-127409627ABA}" srcOrd="1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A3325881-E2B2-4870-983A-FB52C54E75FE}" type="presOf" srcId="{D2A69AB7-A0A6-4501-95CD-2902A3384DE3}" destId="{FED909B6-8F19-4D98-AAC2-EBEEF4830C2B}" srcOrd="0" destOrd="0" presId="urn:microsoft.com/office/officeart/2005/8/layout/radial5"/>
    <dgm:cxn modelId="{B8C8243D-7DFA-468C-BE63-3630334B1E84}" type="presOf" srcId="{66E51CD7-05D6-4658-BDAA-92C6F3E19708}" destId="{C47D9E4B-AD47-4E79-B529-9B264E8F4F6B}" srcOrd="1" destOrd="0" presId="urn:microsoft.com/office/officeart/2005/8/layout/radial5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C47EA35A-9E40-40CD-95F4-2D37C878CBC0}" type="presOf" srcId="{AA0A2BD5-A368-4F17-8E9D-23F1FC377812}" destId="{EB1C3899-7B42-47CD-912B-DD035472498D}" srcOrd="0" destOrd="0" presId="urn:microsoft.com/office/officeart/2005/8/layout/radial5"/>
    <dgm:cxn modelId="{5B588BE5-426C-47E4-9420-8DEF234DD136}" type="presOf" srcId="{8D513BD1-7137-4BB2-A1F4-1B02EFB0F34F}" destId="{4731EA70-1FA8-49F5-A6BF-4AE9CB97C303}" srcOrd="0" destOrd="0" presId="urn:microsoft.com/office/officeart/2005/8/layout/radial5"/>
    <dgm:cxn modelId="{F3F0EC40-0510-4601-9114-76CEFD048EC1}" type="presOf" srcId="{9F96D360-CB55-48DB-9778-BF90DCE1129E}" destId="{69EA0517-EDCB-4CEB-899F-D56DCF7B4404}" srcOrd="0" destOrd="0" presId="urn:microsoft.com/office/officeart/2005/8/layout/radial5"/>
    <dgm:cxn modelId="{7DB5B789-40F4-4045-ABE9-4BE559242E9E}" type="presOf" srcId="{6598F354-400C-439C-BDD5-729D663E252E}" destId="{F326903B-AF5C-41D9-A950-9DE60C069BDF}" srcOrd="1" destOrd="0" presId="urn:microsoft.com/office/officeart/2005/8/layout/radial5"/>
    <dgm:cxn modelId="{3A3F5EFE-6696-4FCC-85BC-905A39CB6D41}" type="presOf" srcId="{C021BE46-16AF-4372-B2A0-67875E2C82CF}" destId="{06F93DE9-E67A-4CE1-BC6B-5C458B1137B0}" srcOrd="0" destOrd="0" presId="urn:microsoft.com/office/officeart/2005/8/layout/radial5"/>
    <dgm:cxn modelId="{E5A9C61E-E1C1-47E9-99E4-8537E5E3B37A}" type="presOf" srcId="{8D513BD1-7137-4BB2-A1F4-1B02EFB0F34F}" destId="{8D15C70B-27DC-4BC4-8B54-1A6B8CC1DBC1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BD97CF68-3458-4397-B8D0-14AE1D3FF874}" type="presOf" srcId="{4B1A8440-411B-4A5D-AFC7-3583C59ADD0E}" destId="{73BC26A8-8D0F-45E6-9E3B-37EADD227262}" srcOrd="0" destOrd="0" presId="urn:microsoft.com/office/officeart/2005/8/layout/radial5"/>
    <dgm:cxn modelId="{B9501ED2-4207-49A3-8F7C-973A36FEC886}" type="presOf" srcId="{BC4B6763-2F33-4CCB-B9CC-377BBD0F0800}" destId="{A0B7EB92-DF16-476D-BB87-6C0D26E26F61}" srcOrd="0" destOrd="0" presId="urn:microsoft.com/office/officeart/2005/8/layout/radial5"/>
    <dgm:cxn modelId="{5F898533-CC9E-4225-A9C9-71E547757D8B}" type="presOf" srcId="{3BA0FA79-0F0A-4F39-8C6F-85BF113366C3}" destId="{E0AC84DD-2093-416F-85DE-E547FE520660}" srcOrd="0" destOrd="0" presId="urn:microsoft.com/office/officeart/2005/8/layout/radial5"/>
    <dgm:cxn modelId="{47E82ED5-CAC3-4D9C-B0AA-451C7D5F62F9}" type="presOf" srcId="{9DEE7B50-C1CB-48D2-999B-DF1098A88396}" destId="{2F5553CB-2478-4421-B002-5FA728364A78}" srcOrd="0" destOrd="0" presId="urn:microsoft.com/office/officeart/2005/8/layout/radial5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69A12CF8-0D24-4643-9FFF-F56B8FEFB47D}" type="presOf" srcId="{082CE592-953F-441B-B0C2-F864433A8493}" destId="{A0E222DD-64BD-4A89-BBB9-2B80D8318D4A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D90B346F-30BD-4D2D-95B0-C64476E6B9B2}" type="presOf" srcId="{637E412C-91EE-486E-8354-15F2384BE3EA}" destId="{D8B200F5-4D07-49B2-A587-C2FE6CEC49F8}" srcOrd="0" destOrd="0" presId="urn:microsoft.com/office/officeart/2005/8/layout/radial5"/>
    <dgm:cxn modelId="{16262A84-9CE6-427E-83A2-8C0BE927885E}" type="presOf" srcId="{D78F1D4C-A2EF-4C56-940B-FB3F18A7298D}" destId="{EDA34655-9131-4731-957F-5382F53A0660}" srcOrd="0" destOrd="0" presId="urn:microsoft.com/office/officeart/2005/8/layout/radial5"/>
    <dgm:cxn modelId="{A4A38878-8A07-4BE9-B96B-2756F4D35C89}" type="presOf" srcId="{6598F354-400C-439C-BDD5-729D663E252E}" destId="{FA950D33-9BD9-4D37-A533-789F5554AFB5}" srcOrd="0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F5DC0B84-AB61-4468-88A4-F6386CFFA64B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1B864CF-29AB-40E1-B48A-323488AAC600}" type="presOf" srcId="{082CE592-953F-441B-B0C2-F864433A8493}" destId="{839DF450-14DD-4280-9AEE-DA73938E9B9D}" srcOrd="1" destOrd="0" presId="urn:microsoft.com/office/officeart/2005/8/layout/radial5"/>
    <dgm:cxn modelId="{24F69359-5C32-40FB-8FE0-9065F32A9286}" type="presParOf" srcId="{8B82EA68-B59A-424E-9756-C221A13DB47F}" destId="{ED72E44C-8498-48F8-9652-E5DD6AC5818D}" srcOrd="0" destOrd="0" presId="urn:microsoft.com/office/officeart/2005/8/layout/radial5"/>
    <dgm:cxn modelId="{0F9E3916-1AAE-45B4-828A-7A3F816A693E}" type="presParOf" srcId="{8B82EA68-B59A-424E-9756-C221A13DB47F}" destId="{4731EA70-1FA8-49F5-A6BF-4AE9CB97C303}" srcOrd="1" destOrd="0" presId="urn:microsoft.com/office/officeart/2005/8/layout/radial5"/>
    <dgm:cxn modelId="{117558A6-E385-47E7-ABBD-F75089CF0BF7}" type="presParOf" srcId="{4731EA70-1FA8-49F5-A6BF-4AE9CB97C303}" destId="{8D15C70B-27DC-4BC4-8B54-1A6B8CC1DBC1}" srcOrd="0" destOrd="0" presId="urn:microsoft.com/office/officeart/2005/8/layout/radial5"/>
    <dgm:cxn modelId="{EB190BD0-D21F-497E-AEA8-FB1F8C645A99}" type="presParOf" srcId="{8B82EA68-B59A-424E-9756-C221A13DB47F}" destId="{E2EC1D87-F728-458A-8AB1-7A3D78F9D25E}" srcOrd="2" destOrd="0" presId="urn:microsoft.com/office/officeart/2005/8/layout/radial5"/>
    <dgm:cxn modelId="{5B62A0DB-4490-4EE2-95B1-868D539AA5B2}" type="presParOf" srcId="{8B82EA68-B59A-424E-9756-C221A13DB47F}" destId="{A0E222DD-64BD-4A89-BBB9-2B80D8318D4A}" srcOrd="3" destOrd="0" presId="urn:microsoft.com/office/officeart/2005/8/layout/radial5"/>
    <dgm:cxn modelId="{54A3DCBB-108E-478C-A0D8-80C3EB948FE0}" type="presParOf" srcId="{A0E222DD-64BD-4A89-BBB9-2B80D8318D4A}" destId="{839DF450-14DD-4280-9AEE-DA73938E9B9D}" srcOrd="0" destOrd="0" presId="urn:microsoft.com/office/officeart/2005/8/layout/radial5"/>
    <dgm:cxn modelId="{31C3B248-7E8B-46EC-91A4-2BCF3349EDED}" type="presParOf" srcId="{8B82EA68-B59A-424E-9756-C221A13DB47F}" destId="{73BC26A8-8D0F-45E6-9E3B-37EADD227262}" srcOrd="4" destOrd="0" presId="urn:microsoft.com/office/officeart/2005/8/layout/radial5"/>
    <dgm:cxn modelId="{23A08EBA-EBB2-47BE-A216-258A94280B15}" type="presParOf" srcId="{8B82EA68-B59A-424E-9756-C221A13DB47F}" destId="{06F93DE9-E67A-4CE1-BC6B-5C458B1137B0}" srcOrd="5" destOrd="0" presId="urn:microsoft.com/office/officeart/2005/8/layout/radial5"/>
    <dgm:cxn modelId="{1682F0AA-8DF1-456D-ACE0-F376A2FC91DC}" type="presParOf" srcId="{06F93DE9-E67A-4CE1-BC6B-5C458B1137B0}" destId="{DA660ED5-C4B7-4208-928A-B8DD66837486}" srcOrd="0" destOrd="0" presId="urn:microsoft.com/office/officeart/2005/8/layout/radial5"/>
    <dgm:cxn modelId="{30CCE84B-263D-41E4-8712-AA8B37C86E27}" type="presParOf" srcId="{8B82EA68-B59A-424E-9756-C221A13DB47F}" destId="{D8B200F5-4D07-49B2-A587-C2FE6CEC49F8}" srcOrd="6" destOrd="0" presId="urn:microsoft.com/office/officeart/2005/8/layout/radial5"/>
    <dgm:cxn modelId="{A31552F9-70CC-458E-ADF7-26B769DEEEAA}" type="presParOf" srcId="{8B82EA68-B59A-424E-9756-C221A13DB47F}" destId="{FA950D33-9BD9-4D37-A533-789F5554AFB5}" srcOrd="7" destOrd="0" presId="urn:microsoft.com/office/officeart/2005/8/layout/radial5"/>
    <dgm:cxn modelId="{F3C022D1-FDFB-4324-B2B0-F39133D1086B}" type="presParOf" srcId="{FA950D33-9BD9-4D37-A533-789F5554AFB5}" destId="{F326903B-AF5C-41D9-A950-9DE60C069BDF}" srcOrd="0" destOrd="0" presId="urn:microsoft.com/office/officeart/2005/8/layout/radial5"/>
    <dgm:cxn modelId="{1965CD9F-F86E-4CB3-ADE9-457B9A63987B}" type="presParOf" srcId="{8B82EA68-B59A-424E-9756-C221A13DB47F}" destId="{EB1C3899-7B42-47CD-912B-DD035472498D}" srcOrd="8" destOrd="0" presId="urn:microsoft.com/office/officeart/2005/8/layout/radial5"/>
    <dgm:cxn modelId="{BD8799BE-35E9-47C9-A506-6A1012ADC5FD}" type="presParOf" srcId="{8B82EA68-B59A-424E-9756-C221A13DB47F}" destId="{2F5553CB-2478-4421-B002-5FA728364A78}" srcOrd="9" destOrd="0" presId="urn:microsoft.com/office/officeart/2005/8/layout/radial5"/>
    <dgm:cxn modelId="{C4D2BC03-FFB3-4A47-A3D7-807CE2876AA1}" type="presParOf" srcId="{2F5553CB-2478-4421-B002-5FA728364A78}" destId="{881BA4B6-6173-4BE7-ACB0-127409627ABA}" srcOrd="0" destOrd="0" presId="urn:microsoft.com/office/officeart/2005/8/layout/radial5"/>
    <dgm:cxn modelId="{206DDE1C-6590-41D5-8CC0-0B07ADD79CE8}" type="presParOf" srcId="{8B82EA68-B59A-424E-9756-C221A13DB47F}" destId="{FED909B6-8F19-4D98-AAC2-EBEEF4830C2B}" srcOrd="10" destOrd="0" presId="urn:microsoft.com/office/officeart/2005/8/layout/radial5"/>
    <dgm:cxn modelId="{9786C394-BFE3-440F-A952-5541F2D9DFF8}" type="presParOf" srcId="{8B82EA68-B59A-424E-9756-C221A13DB47F}" destId="{A0B7EB92-DF16-476D-BB87-6C0D26E26F61}" srcOrd="11" destOrd="0" presId="urn:microsoft.com/office/officeart/2005/8/layout/radial5"/>
    <dgm:cxn modelId="{556A2271-45C5-4EBC-A7A9-069F7647AB20}" type="presParOf" srcId="{A0B7EB92-DF16-476D-BB87-6C0D26E26F61}" destId="{E3A5A4EE-729B-477E-AEA8-7FC61FA6B941}" srcOrd="0" destOrd="0" presId="urn:microsoft.com/office/officeart/2005/8/layout/radial5"/>
    <dgm:cxn modelId="{C5163812-FC41-4193-8A62-8283B829216C}" type="presParOf" srcId="{8B82EA68-B59A-424E-9756-C221A13DB47F}" destId="{69EA0517-EDCB-4CEB-899F-D56DCF7B4404}" srcOrd="12" destOrd="0" presId="urn:microsoft.com/office/officeart/2005/8/layout/radial5"/>
    <dgm:cxn modelId="{6DFEF633-1F20-430F-97BA-41E6D38556AB}" type="presParOf" srcId="{8B82EA68-B59A-424E-9756-C221A13DB47F}" destId="{DF27FC25-052B-426A-9E06-117E992234F6}" srcOrd="13" destOrd="0" presId="urn:microsoft.com/office/officeart/2005/8/layout/radial5"/>
    <dgm:cxn modelId="{72C110A0-FABD-4C29-8A3F-1249958F376B}" type="presParOf" srcId="{DF27FC25-052B-426A-9E06-117E992234F6}" destId="{53D78D63-5F88-4163-9535-46A64127BD3A}" srcOrd="0" destOrd="0" presId="urn:microsoft.com/office/officeart/2005/8/layout/radial5"/>
    <dgm:cxn modelId="{5117EC8E-4440-4518-A528-1A3584B15C0E}" type="presParOf" srcId="{8B82EA68-B59A-424E-9756-C221A13DB47F}" destId="{EDA34655-9131-4731-957F-5382F53A0660}" srcOrd="14" destOrd="0" presId="urn:microsoft.com/office/officeart/2005/8/layout/radial5"/>
    <dgm:cxn modelId="{1DE27631-F1C0-4531-982F-73749B33EA72}" type="presParOf" srcId="{8B82EA68-B59A-424E-9756-C221A13DB47F}" destId="{553B84E4-4A31-43DB-B3BF-8E8EF2B79F2D}" srcOrd="15" destOrd="0" presId="urn:microsoft.com/office/officeart/2005/8/layout/radial5"/>
    <dgm:cxn modelId="{9624B05A-A4C8-47CD-8A88-2491FF848A83}" type="presParOf" srcId="{553B84E4-4A31-43DB-B3BF-8E8EF2B79F2D}" destId="{C47D9E4B-AD47-4E79-B529-9B264E8F4F6B}" srcOrd="0" destOrd="0" presId="urn:microsoft.com/office/officeart/2005/8/layout/radial5"/>
    <dgm:cxn modelId="{5B3F184B-EB95-47FC-B795-3F7D16A04C2B}" type="presParOf" srcId="{8B82EA68-B59A-424E-9756-C221A13DB47F}" destId="{E0AC84DD-2093-416F-85DE-E547FE52066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F03E31-E066-4297-8405-04D134AD08E4}" type="doc">
      <dgm:prSet loTypeId="urn:microsoft.com/office/officeart/2005/8/layout/hProcess9" loCatId="process" qsTypeId="urn:microsoft.com/office/officeart/2005/8/quickstyle/simple4" qsCatId="simple" csTypeId="urn:microsoft.com/office/officeart/2005/8/colors/accent0_3" csCatId="mainScheme" phldr="1"/>
      <dgm:spPr/>
    </dgm:pt>
    <dgm:pt modelId="{37EA36FC-21EA-4351-9B41-5F4BA04E6277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rPr>
            <a:t>Муниципальный бюджет</a:t>
          </a:r>
        </a:p>
        <a:p>
          <a:r>
            <a:rPr lang="ru-RU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rPr>
            <a:t> </a:t>
          </a:r>
          <a:r>
            <a:rPr lang="ru-RU" sz="1400" b="1" dirty="0">
              <a:latin typeface="+mj-lt"/>
            </a:rPr>
            <a:t>(</a:t>
          </a:r>
          <a:r>
            <a:rPr lang="ru-RU" sz="1400" b="1" dirty="0" smtClean="0">
              <a:latin typeface="+mj-lt"/>
            </a:rPr>
            <a:t>400,00 </a:t>
          </a:r>
          <a:r>
            <a:rPr lang="ru-RU" sz="1400" b="1" dirty="0">
              <a:latin typeface="+mj-lt"/>
            </a:rPr>
            <a:t>тыс. руб.)</a:t>
          </a:r>
        </a:p>
      </dgm:t>
    </dgm:pt>
    <dgm:pt modelId="{B7267216-B7C3-4BBC-B9A8-E1CE173BCEAF}" type="parTrans" cxnId="{4A55BF9C-2138-4B89-9E2A-1DEF6F9B8565}">
      <dgm:prSet/>
      <dgm:spPr/>
      <dgm:t>
        <a:bodyPr/>
        <a:lstStyle/>
        <a:p>
          <a:endParaRPr lang="ru-RU"/>
        </a:p>
      </dgm:t>
    </dgm:pt>
    <dgm:pt modelId="{A4E390BA-F7D8-42BC-94A6-ED2649355C43}" type="sibTrans" cxnId="{4A55BF9C-2138-4B89-9E2A-1DEF6F9B8565}">
      <dgm:prSet/>
      <dgm:spPr/>
      <dgm:t>
        <a:bodyPr/>
        <a:lstStyle/>
        <a:p>
          <a:endParaRPr lang="ru-RU"/>
        </a:p>
      </dgm:t>
    </dgm:pt>
    <dgm:pt modelId="{EE6F098B-9251-4747-BF54-E478EE43DD3B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FF00"/>
              </a:solidFill>
              <a:latin typeface="+mj-lt"/>
            </a:rPr>
            <a:t>Бюджет МО Александровский сельсовет</a:t>
          </a:r>
        </a:p>
        <a:p>
          <a:r>
            <a:rPr lang="ru-RU" sz="2000" b="1" dirty="0">
              <a:solidFill>
                <a:srgbClr val="FFFF00"/>
              </a:solidFill>
              <a:latin typeface="+mj-lt"/>
            </a:rPr>
            <a:t> </a:t>
          </a:r>
          <a:r>
            <a:rPr lang="ru-RU" sz="1400" b="1" dirty="0" smtClean="0">
              <a:latin typeface="+mj-lt"/>
            </a:rPr>
            <a:t>(81,260 </a:t>
          </a:r>
          <a:r>
            <a:rPr lang="ru-RU" sz="1400" b="1" dirty="0">
              <a:latin typeface="+mj-lt"/>
            </a:rPr>
            <a:t>тыс. руб.)</a:t>
          </a:r>
        </a:p>
      </dgm:t>
    </dgm:pt>
    <dgm:pt modelId="{BD1F5A8E-998C-4595-9E98-29BA8C0D61EC}" type="parTrans" cxnId="{BF7B52D6-5DAB-44D5-BDDC-C08EE8905055}">
      <dgm:prSet/>
      <dgm:spPr/>
      <dgm:t>
        <a:bodyPr/>
        <a:lstStyle/>
        <a:p>
          <a:endParaRPr lang="ru-RU"/>
        </a:p>
      </dgm:t>
    </dgm:pt>
    <dgm:pt modelId="{1073C417-0381-4176-BA50-E2FB809F0B62}" type="sibTrans" cxnId="{BF7B52D6-5DAB-44D5-BDDC-C08EE8905055}">
      <dgm:prSet/>
      <dgm:spPr/>
      <dgm:t>
        <a:bodyPr/>
        <a:lstStyle/>
        <a:p>
          <a:endParaRPr lang="ru-RU"/>
        </a:p>
      </dgm:t>
    </dgm:pt>
    <dgm:pt modelId="{137B1DD0-A31D-4A49-B8E0-0F5264FF7298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C000"/>
              </a:solidFill>
              <a:latin typeface="+mj-lt"/>
            </a:rPr>
            <a:t>Население, спонсоры</a:t>
          </a:r>
        </a:p>
        <a:p>
          <a:r>
            <a:rPr lang="ru-RU" sz="2000" b="1" dirty="0">
              <a:solidFill>
                <a:srgbClr val="FFC000"/>
              </a:solidFill>
              <a:latin typeface="+mj-lt"/>
            </a:rPr>
            <a:t> </a:t>
          </a:r>
          <a:r>
            <a:rPr lang="ru-RU" sz="1400" b="1" dirty="0" smtClean="0">
              <a:latin typeface="+mj-lt"/>
            </a:rPr>
            <a:t>(90,0 </a:t>
          </a:r>
          <a:r>
            <a:rPr lang="ru-RU" sz="1400" b="1" dirty="0">
              <a:latin typeface="+mj-lt"/>
            </a:rPr>
            <a:t>тыс. руб.)</a:t>
          </a:r>
        </a:p>
      </dgm:t>
    </dgm:pt>
    <dgm:pt modelId="{10D59C4F-1F1D-48B9-9050-133618A48FC7}" type="parTrans" cxnId="{BE19A546-5810-480F-8783-9E0C79821A74}">
      <dgm:prSet/>
      <dgm:spPr/>
      <dgm:t>
        <a:bodyPr/>
        <a:lstStyle/>
        <a:p>
          <a:endParaRPr lang="ru-RU"/>
        </a:p>
      </dgm:t>
    </dgm:pt>
    <dgm:pt modelId="{B228D56D-3410-4D8F-9177-77E5551AE4C0}" type="sibTrans" cxnId="{BE19A546-5810-480F-8783-9E0C79821A74}">
      <dgm:prSet/>
      <dgm:spPr/>
      <dgm:t>
        <a:bodyPr/>
        <a:lstStyle/>
        <a:p>
          <a:endParaRPr lang="ru-RU"/>
        </a:p>
      </dgm:t>
    </dgm:pt>
    <dgm:pt modelId="{2E8F7229-9418-44F0-80CC-2CEF66555A44}" type="pres">
      <dgm:prSet presAssocID="{9EF03E31-E066-4297-8405-04D134AD08E4}" presName="CompostProcess" presStyleCnt="0">
        <dgm:presLayoutVars>
          <dgm:dir/>
          <dgm:resizeHandles val="exact"/>
        </dgm:presLayoutVars>
      </dgm:prSet>
      <dgm:spPr/>
    </dgm:pt>
    <dgm:pt modelId="{A3FBDAA5-2353-4C0A-84F7-04107D0407A5}" type="pres">
      <dgm:prSet presAssocID="{9EF03E31-E066-4297-8405-04D134AD08E4}" presName="arrow" presStyleLbl="bgShp" presStyleIdx="0" presStyleCnt="1" custLinFactNeighborX="-6372" custLinFactNeighborY="-1161"/>
      <dgm:spPr>
        <a:ln w="76200">
          <a:solidFill>
            <a:schemeClr val="tx1">
              <a:lumMod val="40000"/>
              <a:lumOff val="60000"/>
            </a:schemeClr>
          </a:solidFill>
        </a:ln>
      </dgm:spPr>
    </dgm:pt>
    <dgm:pt modelId="{FA10868E-0204-4F29-8D29-653A08180F0A}" type="pres">
      <dgm:prSet presAssocID="{9EF03E31-E066-4297-8405-04D134AD08E4}" presName="linearProcess" presStyleCnt="0"/>
      <dgm:spPr/>
    </dgm:pt>
    <dgm:pt modelId="{2CD05981-4848-476C-8130-657647ABFA83}" type="pres">
      <dgm:prSet presAssocID="{37EA36FC-21EA-4351-9B41-5F4BA04E6277}" presName="textNode" presStyleLbl="node1" presStyleIdx="0" presStyleCnt="3" custScaleX="2000000" custScaleY="79954" custLinFactNeighborX="-2459" custLinFactNeighborY="-75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87F8B-BD0C-4581-BEF6-DEB730A3CCBD}" type="pres">
      <dgm:prSet presAssocID="{A4E390BA-F7D8-42BC-94A6-ED2649355C43}" presName="sibTrans" presStyleCnt="0"/>
      <dgm:spPr/>
    </dgm:pt>
    <dgm:pt modelId="{A7F59468-47CC-4B62-838F-7E4EF162695D}" type="pres">
      <dgm:prSet presAssocID="{137B1DD0-A31D-4A49-B8E0-0F5264FF7298}" presName="textNode" presStyleLbl="node1" presStyleIdx="1" presStyleCnt="3" custScaleX="1872474" custScaleY="79321" custLinFactX="-485639" custLinFactNeighborX="-500000" custLinFactNeighborY="-1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31FF9-25EC-4AF4-8913-C79F05ADEAFA}" type="pres">
      <dgm:prSet presAssocID="{B228D56D-3410-4D8F-9177-77E5551AE4C0}" presName="sibTrans" presStyleCnt="0"/>
      <dgm:spPr/>
    </dgm:pt>
    <dgm:pt modelId="{7953EE3B-E194-4A59-9165-CDB2EC8FE7CF}" type="pres">
      <dgm:prSet presAssocID="{EE6F098B-9251-4747-BF54-E478EE43DD3B}" presName="textNode" presStyleLbl="node1" presStyleIdx="2" presStyleCnt="3" custScaleX="1863154" custScaleY="91722" custLinFactX="-984471" custLinFactNeighborX="-1000000" custLinFactNeighborY="7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B52D6-5DAB-44D5-BDDC-C08EE8905055}" srcId="{9EF03E31-E066-4297-8405-04D134AD08E4}" destId="{EE6F098B-9251-4747-BF54-E478EE43DD3B}" srcOrd="2" destOrd="0" parTransId="{BD1F5A8E-998C-4595-9E98-29BA8C0D61EC}" sibTransId="{1073C417-0381-4176-BA50-E2FB809F0B62}"/>
    <dgm:cxn modelId="{1F026756-92C9-45BF-B45B-969512E1472B}" type="presOf" srcId="{37EA36FC-21EA-4351-9B41-5F4BA04E6277}" destId="{2CD05981-4848-476C-8130-657647ABFA83}" srcOrd="0" destOrd="0" presId="urn:microsoft.com/office/officeart/2005/8/layout/hProcess9"/>
    <dgm:cxn modelId="{BE19A546-5810-480F-8783-9E0C79821A74}" srcId="{9EF03E31-E066-4297-8405-04D134AD08E4}" destId="{137B1DD0-A31D-4A49-B8E0-0F5264FF7298}" srcOrd="1" destOrd="0" parTransId="{10D59C4F-1F1D-48B9-9050-133618A48FC7}" sibTransId="{B228D56D-3410-4D8F-9177-77E5551AE4C0}"/>
    <dgm:cxn modelId="{2CBC8C0A-075D-4FFF-88F4-8111455333D3}" type="presOf" srcId="{9EF03E31-E066-4297-8405-04D134AD08E4}" destId="{2E8F7229-9418-44F0-80CC-2CEF66555A44}" srcOrd="0" destOrd="0" presId="urn:microsoft.com/office/officeart/2005/8/layout/hProcess9"/>
    <dgm:cxn modelId="{4A55BF9C-2138-4B89-9E2A-1DEF6F9B8565}" srcId="{9EF03E31-E066-4297-8405-04D134AD08E4}" destId="{37EA36FC-21EA-4351-9B41-5F4BA04E6277}" srcOrd="0" destOrd="0" parTransId="{B7267216-B7C3-4BBC-B9A8-E1CE173BCEAF}" sibTransId="{A4E390BA-F7D8-42BC-94A6-ED2649355C43}"/>
    <dgm:cxn modelId="{218DBAA3-235A-41CA-89F0-D52E64F16852}" type="presOf" srcId="{137B1DD0-A31D-4A49-B8E0-0F5264FF7298}" destId="{A7F59468-47CC-4B62-838F-7E4EF162695D}" srcOrd="0" destOrd="0" presId="urn:microsoft.com/office/officeart/2005/8/layout/hProcess9"/>
    <dgm:cxn modelId="{1C852F92-6B08-46E4-83DA-C6221540D083}" type="presOf" srcId="{EE6F098B-9251-4747-BF54-E478EE43DD3B}" destId="{7953EE3B-E194-4A59-9165-CDB2EC8FE7CF}" srcOrd="0" destOrd="0" presId="urn:microsoft.com/office/officeart/2005/8/layout/hProcess9"/>
    <dgm:cxn modelId="{D140E97B-E746-4109-B494-6B587BB0FC39}" type="presParOf" srcId="{2E8F7229-9418-44F0-80CC-2CEF66555A44}" destId="{A3FBDAA5-2353-4C0A-84F7-04107D0407A5}" srcOrd="0" destOrd="0" presId="urn:microsoft.com/office/officeart/2005/8/layout/hProcess9"/>
    <dgm:cxn modelId="{F247390D-81EB-4971-94C8-A768F06385FB}" type="presParOf" srcId="{2E8F7229-9418-44F0-80CC-2CEF66555A44}" destId="{FA10868E-0204-4F29-8D29-653A08180F0A}" srcOrd="1" destOrd="0" presId="urn:microsoft.com/office/officeart/2005/8/layout/hProcess9"/>
    <dgm:cxn modelId="{A02EEC71-E532-431D-87C4-988457F31D4C}" type="presParOf" srcId="{FA10868E-0204-4F29-8D29-653A08180F0A}" destId="{2CD05981-4848-476C-8130-657647ABFA83}" srcOrd="0" destOrd="0" presId="urn:microsoft.com/office/officeart/2005/8/layout/hProcess9"/>
    <dgm:cxn modelId="{06798238-FEA5-4F08-A317-248DC6670BE3}" type="presParOf" srcId="{FA10868E-0204-4F29-8D29-653A08180F0A}" destId="{D4B87F8B-BD0C-4581-BEF6-DEB730A3CCBD}" srcOrd="1" destOrd="0" presId="urn:microsoft.com/office/officeart/2005/8/layout/hProcess9"/>
    <dgm:cxn modelId="{D9FD1EE9-B911-4DF0-A0D4-BD579323438F}" type="presParOf" srcId="{FA10868E-0204-4F29-8D29-653A08180F0A}" destId="{A7F59468-47CC-4B62-838F-7E4EF162695D}" srcOrd="2" destOrd="0" presId="urn:microsoft.com/office/officeart/2005/8/layout/hProcess9"/>
    <dgm:cxn modelId="{4839E596-8466-4021-972C-9124FC885832}" type="presParOf" srcId="{FA10868E-0204-4F29-8D29-653A08180F0A}" destId="{57B31FF9-25EC-4AF4-8913-C79F05ADEAFA}" srcOrd="3" destOrd="0" presId="urn:microsoft.com/office/officeart/2005/8/layout/hProcess9"/>
    <dgm:cxn modelId="{3A1350F0-75E6-484F-BCC3-AB1037E356CB}" type="presParOf" srcId="{FA10868E-0204-4F29-8D29-653A08180F0A}" destId="{7953EE3B-E194-4A59-9165-CDB2EC8FE7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3701" y="272217"/>
          <a:ext cx="1978138" cy="1027201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Доходы</a:t>
          </a:r>
        </a:p>
      </dsp:txBody>
      <dsp:txXfrm>
        <a:off x="293393" y="422647"/>
        <a:ext cx="1398754" cy="726341"/>
      </dsp:txXfrm>
    </dsp:sp>
    <dsp:sp modelId="{1816D16A-814C-4C22-A6CC-12105B3989BB}">
      <dsp:nvSpPr>
        <dsp:cNvPr id="0" name=""/>
        <dsp:cNvSpPr/>
      </dsp:nvSpPr>
      <dsp:spPr>
        <a:xfrm>
          <a:off x="2124830" y="377910"/>
          <a:ext cx="743420" cy="743420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23370" y="662194"/>
        <a:ext cx="546340" cy="174852"/>
      </dsp:txXfrm>
    </dsp:sp>
    <dsp:sp modelId="{32775538-2AC3-4373-B014-5A44732CBC7F}">
      <dsp:nvSpPr>
        <dsp:cNvPr id="0" name=""/>
        <dsp:cNvSpPr/>
      </dsp:nvSpPr>
      <dsp:spPr>
        <a:xfrm>
          <a:off x="2933418" y="286970"/>
          <a:ext cx="1902809" cy="997695"/>
        </a:xfrm>
        <a:prstGeom prst="ellipse">
          <a:avLst/>
        </a:prstGeom>
        <a:solidFill>
          <a:srgbClr val="50BCB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Расходы</a:t>
          </a:r>
        </a:p>
      </dsp:txBody>
      <dsp:txXfrm>
        <a:off x="3212078" y="433079"/>
        <a:ext cx="1345489" cy="705477"/>
      </dsp:txXfrm>
    </dsp:sp>
    <dsp:sp modelId="{4B955819-9EB5-4C61-BE5E-7CE7027DF3F0}">
      <dsp:nvSpPr>
        <dsp:cNvPr id="0" name=""/>
        <dsp:cNvSpPr/>
      </dsp:nvSpPr>
      <dsp:spPr>
        <a:xfrm>
          <a:off x="4940306" y="414107"/>
          <a:ext cx="743420" cy="743420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038846" y="567252"/>
        <a:ext cx="546340" cy="437130"/>
      </dsp:txXfrm>
    </dsp:sp>
    <dsp:sp modelId="{A84245DF-C8CC-47D2-83AC-15EF153255E0}">
      <dsp:nvSpPr>
        <dsp:cNvPr id="0" name=""/>
        <dsp:cNvSpPr/>
      </dsp:nvSpPr>
      <dsp:spPr>
        <a:xfrm>
          <a:off x="5787806" y="231585"/>
          <a:ext cx="2223890" cy="1108465"/>
        </a:xfrm>
        <a:prstGeom prst="ellipse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113487" y="393916"/>
        <a:ext cx="1572528" cy="783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420A0-E978-43E6-AF01-C65B26452D8B}">
      <dsp:nvSpPr>
        <dsp:cNvPr id="0" name=""/>
        <dsp:cNvSpPr/>
      </dsp:nvSpPr>
      <dsp:spPr>
        <a:xfrm>
          <a:off x="2390359" y="1100911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25400" cap="rnd" cmpd="sng" algn="ctr">
          <a:solidFill>
            <a:schemeClr val="accent6"/>
          </a:solidFill>
          <a:prstDash val="solid"/>
          <a:tailEnd type="arrow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5711" y="1143888"/>
        <a:ext cx="27436" cy="5487"/>
      </dsp:txXfrm>
    </dsp:sp>
    <dsp:sp modelId="{889D0B4D-C7EE-4C83-94DA-842A8E995175}">
      <dsp:nvSpPr>
        <dsp:cNvPr id="0" name=""/>
        <dsp:cNvSpPr/>
      </dsp:nvSpPr>
      <dsp:spPr>
        <a:xfrm>
          <a:off x="6337" y="430885"/>
          <a:ext cx="2385821" cy="1431493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 </a:t>
          </a:r>
        </a:p>
      </dsp:txBody>
      <dsp:txXfrm>
        <a:off x="6337" y="430885"/>
        <a:ext cx="2385821" cy="1431493"/>
      </dsp:txXfrm>
    </dsp:sp>
    <dsp:sp modelId="{CE394182-E6BD-46A8-9208-65C49DCD6A5F}">
      <dsp:nvSpPr>
        <dsp:cNvPr id="0" name=""/>
        <dsp:cNvSpPr/>
      </dsp:nvSpPr>
      <dsp:spPr>
        <a:xfrm>
          <a:off x="5324920" y="1100911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25400" cap="rnd" cmpd="sng" algn="ctr">
          <a:solidFill>
            <a:schemeClr val="accent6"/>
          </a:solidFill>
          <a:prstDash val="solid"/>
          <a:tailEnd type="arrow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70272" y="1143888"/>
        <a:ext cx="27436" cy="5487"/>
      </dsp:txXfrm>
    </dsp:sp>
    <dsp:sp modelId="{2CF74DD2-4517-43FD-B4F3-E74263B5502B}">
      <dsp:nvSpPr>
        <dsp:cNvPr id="0" name=""/>
        <dsp:cNvSpPr/>
      </dsp:nvSpPr>
      <dsp:spPr>
        <a:xfrm>
          <a:off x="2940899" y="430885"/>
          <a:ext cx="2385821" cy="1431493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sp:txBody>
      <dsp:txXfrm>
        <a:off x="2940899" y="430885"/>
        <a:ext cx="2385821" cy="1431493"/>
      </dsp:txXfrm>
    </dsp:sp>
    <dsp:sp modelId="{8BBAC9FB-30AB-474B-A062-2C04BC70B8CC}">
      <dsp:nvSpPr>
        <dsp:cNvPr id="0" name=""/>
        <dsp:cNvSpPr/>
      </dsp:nvSpPr>
      <dsp:spPr>
        <a:xfrm>
          <a:off x="1199248" y="1860578"/>
          <a:ext cx="5869122" cy="518139"/>
        </a:xfrm>
        <a:custGeom>
          <a:avLst/>
          <a:gdLst/>
          <a:ahLst/>
          <a:cxnLst/>
          <a:rect l="0" t="0" r="0" b="0"/>
          <a:pathLst>
            <a:path>
              <a:moveTo>
                <a:pt x="5869122" y="0"/>
              </a:moveTo>
              <a:lnTo>
                <a:pt x="5869122" y="276169"/>
              </a:lnTo>
              <a:lnTo>
                <a:pt x="0" y="276169"/>
              </a:lnTo>
              <a:lnTo>
                <a:pt x="0" y="518139"/>
              </a:lnTo>
            </a:path>
          </a:pathLst>
        </a:custGeom>
        <a:noFill/>
        <a:ln w="25400" cap="rnd" cmpd="sng" algn="ctr">
          <a:solidFill>
            <a:schemeClr val="accent6"/>
          </a:solidFill>
          <a:prstDash val="solid"/>
          <a:tailEnd type="arrow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86442" y="2116904"/>
        <a:ext cx="294735" cy="5487"/>
      </dsp:txXfrm>
    </dsp:sp>
    <dsp:sp modelId="{17DF9E78-E8A0-4717-B755-9B759A32CCA2}">
      <dsp:nvSpPr>
        <dsp:cNvPr id="0" name=""/>
        <dsp:cNvSpPr/>
      </dsp:nvSpPr>
      <dsp:spPr>
        <a:xfrm>
          <a:off x="5875460" y="430885"/>
          <a:ext cx="2385821" cy="1431493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</a:p>
      </dsp:txBody>
      <dsp:txXfrm>
        <a:off x="5875460" y="430885"/>
        <a:ext cx="2385821" cy="1431493"/>
      </dsp:txXfrm>
    </dsp:sp>
    <dsp:sp modelId="{F5C1D6F7-DAD1-4A43-91D9-3835557E3CBF}">
      <dsp:nvSpPr>
        <dsp:cNvPr id="0" name=""/>
        <dsp:cNvSpPr/>
      </dsp:nvSpPr>
      <dsp:spPr>
        <a:xfrm>
          <a:off x="2390359" y="3081144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25400" cap="rnd" cmpd="sng" algn="ctr">
          <a:solidFill>
            <a:schemeClr val="accent6"/>
          </a:solidFill>
          <a:prstDash val="solid"/>
          <a:tailEnd type="arrow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5711" y="3124120"/>
        <a:ext cx="27436" cy="5487"/>
      </dsp:txXfrm>
    </dsp:sp>
    <dsp:sp modelId="{BB43B2E0-3AC8-4C7A-909F-8BEDF3013E3D}">
      <dsp:nvSpPr>
        <dsp:cNvPr id="0" name=""/>
        <dsp:cNvSpPr/>
      </dsp:nvSpPr>
      <dsp:spPr>
        <a:xfrm>
          <a:off x="6337" y="2411117"/>
          <a:ext cx="2385821" cy="1431493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Исполнение бюджета в текущем году</a:t>
          </a:r>
        </a:p>
      </dsp:txBody>
      <dsp:txXfrm>
        <a:off x="6337" y="2411117"/>
        <a:ext cx="2385821" cy="1431493"/>
      </dsp:txXfrm>
    </dsp:sp>
    <dsp:sp modelId="{B01D7B05-41D6-4BB7-BFC5-EF9E0D3A5751}">
      <dsp:nvSpPr>
        <dsp:cNvPr id="0" name=""/>
        <dsp:cNvSpPr/>
      </dsp:nvSpPr>
      <dsp:spPr>
        <a:xfrm>
          <a:off x="5324920" y="3081144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25400" cap="rnd" cmpd="sng" algn="ctr">
          <a:solidFill>
            <a:schemeClr val="accent6"/>
          </a:solidFill>
          <a:prstDash val="solid"/>
          <a:tailEnd type="arrow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70272" y="3124120"/>
        <a:ext cx="27436" cy="5487"/>
      </dsp:txXfrm>
    </dsp:sp>
    <dsp:sp modelId="{52C2DF55-66CE-4F90-ABB1-DCFD53CCC63C}">
      <dsp:nvSpPr>
        <dsp:cNvPr id="0" name=""/>
        <dsp:cNvSpPr/>
      </dsp:nvSpPr>
      <dsp:spPr>
        <a:xfrm>
          <a:off x="2940899" y="2411117"/>
          <a:ext cx="2385821" cy="1431493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Формирование отчета об исполнении бюджета предыдущего года</a:t>
          </a:r>
        </a:p>
      </dsp:txBody>
      <dsp:txXfrm>
        <a:off x="2940899" y="2411117"/>
        <a:ext cx="2385821" cy="1431493"/>
      </dsp:txXfrm>
    </dsp:sp>
    <dsp:sp modelId="{B772829B-20FE-4BA8-9FA0-ECBF8DFA5F80}">
      <dsp:nvSpPr>
        <dsp:cNvPr id="0" name=""/>
        <dsp:cNvSpPr/>
      </dsp:nvSpPr>
      <dsp:spPr>
        <a:xfrm>
          <a:off x="5875460" y="2411117"/>
          <a:ext cx="2385821" cy="1431493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Утверждение отчета об исполнении бюджета предыдущего года</a:t>
          </a:r>
        </a:p>
      </dsp:txBody>
      <dsp:txXfrm>
        <a:off x="5875460" y="2411117"/>
        <a:ext cx="2385821" cy="1431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6CAC9-DA48-4F1A-89CF-DDA0D50D8152}">
      <dsp:nvSpPr>
        <dsp:cNvPr id="0" name=""/>
        <dsp:cNvSpPr/>
      </dsp:nvSpPr>
      <dsp:spPr>
        <a:xfrm rot="5400000">
          <a:off x="-163117" y="197966"/>
          <a:ext cx="1015514" cy="71086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1.</a:t>
          </a:r>
        </a:p>
      </dsp:txBody>
      <dsp:txXfrm rot="-5400000">
        <a:off x="-10790" y="401069"/>
        <a:ext cx="710860" cy="304654"/>
      </dsp:txXfrm>
    </dsp:sp>
    <dsp:sp modelId="{C7852C6F-E76B-4B8A-993E-C6ADD81AE822}">
      <dsp:nvSpPr>
        <dsp:cNvPr id="0" name=""/>
        <dsp:cNvSpPr/>
      </dsp:nvSpPr>
      <dsp:spPr>
        <a:xfrm rot="5400000">
          <a:off x="4238945" y="-3449534"/>
          <a:ext cx="588320" cy="765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законодательства Российской Федерации</a:t>
          </a:r>
        </a:p>
      </dsp:txBody>
      <dsp:txXfrm rot="-5400000">
        <a:off x="707890" y="110240"/>
        <a:ext cx="7621713" cy="530882"/>
      </dsp:txXfrm>
    </dsp:sp>
    <dsp:sp modelId="{9A0019C1-1F0E-4634-9704-1A8EC0D0B89A}">
      <dsp:nvSpPr>
        <dsp:cNvPr id="0" name=""/>
        <dsp:cNvSpPr/>
      </dsp:nvSpPr>
      <dsp:spPr>
        <a:xfrm rot="5400000">
          <a:off x="-163117" y="1111179"/>
          <a:ext cx="1015514" cy="71086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2.</a:t>
          </a:r>
        </a:p>
      </dsp:txBody>
      <dsp:txXfrm rot="-5400000">
        <a:off x="-10790" y="1314282"/>
        <a:ext cx="710860" cy="304654"/>
      </dsp:txXfrm>
    </dsp:sp>
    <dsp:sp modelId="{0B6E3B90-8090-4176-8865-7AF9E29C1759}">
      <dsp:nvSpPr>
        <dsp:cNvPr id="0" name=""/>
        <dsp:cNvSpPr/>
      </dsp:nvSpPr>
      <dsp:spPr>
        <a:xfrm rot="5400000">
          <a:off x="4305496" y="-2421576"/>
          <a:ext cx="485538" cy="7657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налоговой системы</a:t>
          </a:r>
        </a:p>
      </dsp:txBody>
      <dsp:txXfrm rot="-5400000">
        <a:off x="719600" y="1188022"/>
        <a:ext cx="7633629" cy="438134"/>
      </dsp:txXfrm>
    </dsp:sp>
    <dsp:sp modelId="{4A707D3A-212B-4CAF-AC8E-276F8E0D0612}">
      <dsp:nvSpPr>
        <dsp:cNvPr id="0" name=""/>
        <dsp:cNvSpPr/>
      </dsp:nvSpPr>
      <dsp:spPr>
        <a:xfrm rot="5400000">
          <a:off x="-163117" y="2190449"/>
          <a:ext cx="1015514" cy="71086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3.</a:t>
          </a:r>
        </a:p>
      </dsp:txBody>
      <dsp:txXfrm rot="-5400000">
        <a:off x="-10790" y="2393552"/>
        <a:ext cx="710860" cy="304654"/>
      </dsp:txXfrm>
    </dsp:sp>
    <dsp:sp modelId="{57193038-82ED-4D32-AB30-D7FDC7FDBAC9}">
      <dsp:nvSpPr>
        <dsp:cNvPr id="0" name=""/>
        <dsp:cNvSpPr/>
      </dsp:nvSpPr>
      <dsp:spPr>
        <a:xfrm rot="5400000">
          <a:off x="4037005" y="765730"/>
          <a:ext cx="992199" cy="7709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мер урегулирования налоговой и неналоговой задолженности и снижение рисков образования новой задолженности</a:t>
          </a:r>
        </a:p>
      </dsp:txBody>
      <dsp:txXfrm rot="-5400000">
        <a:off x="678490" y="4172681"/>
        <a:ext cx="7660795" cy="895329"/>
      </dsp:txXfrm>
    </dsp:sp>
    <dsp:sp modelId="{5428F8B6-146E-4EE4-B1E9-07C6BC139B53}">
      <dsp:nvSpPr>
        <dsp:cNvPr id="0" name=""/>
        <dsp:cNvSpPr/>
      </dsp:nvSpPr>
      <dsp:spPr>
        <a:xfrm rot="5400000">
          <a:off x="-163117" y="3477283"/>
          <a:ext cx="1015514" cy="7108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4.</a:t>
          </a:r>
        </a:p>
      </dsp:txBody>
      <dsp:txXfrm rot="-5400000">
        <a:off x="-10790" y="3680386"/>
        <a:ext cx="710860" cy="304654"/>
      </dsp:txXfrm>
    </dsp:sp>
    <dsp:sp modelId="{C4A73354-C334-4D22-BB07-402BB246E862}">
      <dsp:nvSpPr>
        <dsp:cNvPr id="0" name=""/>
        <dsp:cNvSpPr/>
      </dsp:nvSpPr>
      <dsp:spPr>
        <a:xfrm rot="5400000">
          <a:off x="3840232" y="-1135588"/>
          <a:ext cx="1407326" cy="7666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уровня собираемости налогов посредством реализации мероприятий, направленных на сокращение задолженности по налогам и сборам, легализации налоговой базы, включая легализацию «теневой» заработной платы, повышение эффективности управления муниципальной собственностью	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710860" y="2062484"/>
        <a:ext cx="7597370" cy="1269926"/>
      </dsp:txXfrm>
    </dsp:sp>
    <dsp:sp modelId="{EC465976-A387-41E1-93D3-0D818A0C4395}">
      <dsp:nvSpPr>
        <dsp:cNvPr id="0" name=""/>
        <dsp:cNvSpPr/>
      </dsp:nvSpPr>
      <dsp:spPr>
        <a:xfrm rot="5400000">
          <a:off x="-139829" y="4406676"/>
          <a:ext cx="1015514" cy="71086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5.</a:t>
          </a:r>
        </a:p>
      </dsp:txBody>
      <dsp:txXfrm rot="-5400000">
        <a:off x="12498" y="4609779"/>
        <a:ext cx="710860" cy="304654"/>
      </dsp:txXfrm>
    </dsp:sp>
    <dsp:sp modelId="{815CB2B8-C3CD-494C-BED4-75A210FAC072}">
      <dsp:nvSpPr>
        <dsp:cNvPr id="0" name=""/>
        <dsp:cNvSpPr/>
      </dsp:nvSpPr>
      <dsp:spPr>
        <a:xfrm rot="5400000">
          <a:off x="4388419" y="-168038"/>
          <a:ext cx="310952" cy="7666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710861" y="3524699"/>
        <a:ext cx="7650891" cy="280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6CAC9-DA48-4F1A-89CF-DDA0D50D8152}">
      <dsp:nvSpPr>
        <dsp:cNvPr id="0" name=""/>
        <dsp:cNvSpPr/>
      </dsp:nvSpPr>
      <dsp:spPr>
        <a:xfrm rot="5400000">
          <a:off x="-154394" y="381947"/>
          <a:ext cx="957828" cy="67047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1.</a:t>
          </a:r>
        </a:p>
      </dsp:txBody>
      <dsp:txXfrm rot="-5400000">
        <a:off x="-10719" y="573513"/>
        <a:ext cx="670479" cy="287349"/>
      </dsp:txXfrm>
    </dsp:sp>
    <dsp:sp modelId="{C7852C6F-E76B-4B8A-993E-C6ADD81AE822}">
      <dsp:nvSpPr>
        <dsp:cNvPr id="0" name=""/>
        <dsp:cNvSpPr/>
      </dsp:nvSpPr>
      <dsp:spPr>
        <a:xfrm rot="5400000">
          <a:off x="3934321" y="-3250664"/>
          <a:ext cx="1067204" cy="7600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Направление средств местного бюджета на реализацию задач, поставленных в Указах Президента Российской Федерации от 7 мая 2018 года</a:t>
          </a:r>
        </a:p>
      </dsp:txBody>
      <dsp:txXfrm rot="-5400000">
        <a:off x="667529" y="68225"/>
        <a:ext cx="7548693" cy="963010"/>
      </dsp:txXfrm>
    </dsp:sp>
    <dsp:sp modelId="{9A0019C1-1F0E-4634-9704-1A8EC0D0B89A}">
      <dsp:nvSpPr>
        <dsp:cNvPr id="0" name=""/>
        <dsp:cNvSpPr/>
      </dsp:nvSpPr>
      <dsp:spPr>
        <a:xfrm rot="5400000">
          <a:off x="-154394" y="1387445"/>
          <a:ext cx="957828" cy="67047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2.</a:t>
          </a:r>
        </a:p>
      </dsp:txBody>
      <dsp:txXfrm rot="-5400000">
        <a:off x="-10719" y="1579011"/>
        <a:ext cx="670479" cy="287349"/>
      </dsp:txXfrm>
    </dsp:sp>
    <dsp:sp modelId="{0B6E3B90-8090-4176-8865-7AF9E29C1759}">
      <dsp:nvSpPr>
        <dsp:cNvPr id="0" name=""/>
        <dsp:cNvSpPr/>
      </dsp:nvSpPr>
      <dsp:spPr>
        <a:xfrm rot="5400000">
          <a:off x="4023156" y="-2137276"/>
          <a:ext cx="919656" cy="7607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финансовой устойчивости бюджета  Александровского района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79162" y="1251612"/>
        <a:ext cx="7562751" cy="829868"/>
      </dsp:txXfrm>
    </dsp:sp>
    <dsp:sp modelId="{4A707D3A-212B-4CAF-AC8E-276F8E0D0612}">
      <dsp:nvSpPr>
        <dsp:cNvPr id="0" name=""/>
        <dsp:cNvSpPr/>
      </dsp:nvSpPr>
      <dsp:spPr>
        <a:xfrm rot="5400000">
          <a:off x="-154394" y="2377397"/>
          <a:ext cx="957828" cy="67047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3.</a:t>
          </a:r>
        </a:p>
      </dsp:txBody>
      <dsp:txXfrm rot="-5400000">
        <a:off x="-10719" y="2568963"/>
        <a:ext cx="670479" cy="287349"/>
      </dsp:txXfrm>
    </dsp:sp>
    <dsp:sp modelId="{57193038-82ED-4D32-AB30-D7FDC7FDBAC9}">
      <dsp:nvSpPr>
        <dsp:cNvPr id="0" name=""/>
        <dsp:cNvSpPr/>
      </dsp:nvSpPr>
      <dsp:spPr>
        <a:xfrm rot="5400000">
          <a:off x="4023641" y="813031"/>
          <a:ext cx="888564" cy="7659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процесса.</a:t>
          </a:r>
        </a:p>
      </dsp:txBody>
      <dsp:txXfrm rot="-5400000">
        <a:off x="638320" y="4241728"/>
        <a:ext cx="7615831" cy="801812"/>
      </dsp:txXfrm>
    </dsp:sp>
    <dsp:sp modelId="{5428F8B6-146E-4EE4-B1E9-07C6BC139B53}">
      <dsp:nvSpPr>
        <dsp:cNvPr id="0" name=""/>
        <dsp:cNvSpPr/>
      </dsp:nvSpPr>
      <dsp:spPr>
        <a:xfrm rot="5400000">
          <a:off x="-154394" y="3330423"/>
          <a:ext cx="957828" cy="67047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4.</a:t>
          </a:r>
        </a:p>
      </dsp:txBody>
      <dsp:txXfrm rot="-5400000">
        <a:off x="-10719" y="3521989"/>
        <a:ext cx="670479" cy="287349"/>
      </dsp:txXfrm>
    </dsp:sp>
    <dsp:sp modelId="{C4A73354-C334-4D22-BB07-402BB246E862}">
      <dsp:nvSpPr>
        <dsp:cNvPr id="0" name=""/>
        <dsp:cNvSpPr/>
      </dsp:nvSpPr>
      <dsp:spPr>
        <a:xfrm rot="5400000">
          <a:off x="4071287" y="-1211223"/>
          <a:ext cx="814713" cy="7616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Повышение качества управления муниципальными финансами, эффективности расходования бюджетных средств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70480" y="2229355"/>
        <a:ext cx="7576557" cy="735171"/>
      </dsp:txXfrm>
    </dsp:sp>
    <dsp:sp modelId="{EC465976-A387-41E1-93D3-0D818A0C4395}">
      <dsp:nvSpPr>
        <dsp:cNvPr id="0" name=""/>
        <dsp:cNvSpPr/>
      </dsp:nvSpPr>
      <dsp:spPr>
        <a:xfrm rot="5400000">
          <a:off x="-132429" y="4254738"/>
          <a:ext cx="957828" cy="67047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5.</a:t>
          </a:r>
        </a:p>
      </dsp:txBody>
      <dsp:txXfrm rot="-5400000">
        <a:off x="11246" y="4446304"/>
        <a:ext cx="670479" cy="287349"/>
      </dsp:txXfrm>
    </dsp:sp>
    <dsp:sp modelId="{815CB2B8-C3CD-494C-BED4-75A210FAC072}">
      <dsp:nvSpPr>
        <dsp:cNvPr id="0" name=""/>
        <dsp:cNvSpPr/>
      </dsp:nvSpPr>
      <dsp:spPr>
        <a:xfrm rot="5400000">
          <a:off x="4098102" y="-252974"/>
          <a:ext cx="761083" cy="7616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Проведение взвешенной долговой политики муниципального образования Александровский район</a:t>
          </a:r>
          <a:r>
            <a:rPr lang="ru-RU" altLang="ru-RU" sz="2000" kern="1200" dirty="0"/>
            <a:t>. </a:t>
          </a:r>
          <a:endParaRPr lang="ru-RU" sz="2000" kern="1200" dirty="0">
            <a:solidFill>
              <a:schemeClr val="tx1"/>
            </a:solidFill>
          </a:endParaRPr>
        </a:p>
      </dsp:txBody>
      <dsp:txXfrm rot="-5400000">
        <a:off x="670480" y="3211801"/>
        <a:ext cx="7579175" cy="686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8AC8F-DFA4-47CC-8E73-C26BCC2AB9B5}">
      <dsp:nvSpPr>
        <dsp:cNvPr id="0" name=""/>
        <dsp:cNvSpPr/>
      </dsp:nvSpPr>
      <dsp:spPr>
        <a:xfrm rot="16200000">
          <a:off x="767958" y="-767958"/>
          <a:ext cx="2571768" cy="4107685"/>
        </a:xfrm>
        <a:prstGeom prst="round1Rec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Транспортный налог гл.28 Налогового кодекса РФ. Основные ставки: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До 100 л.с. – о 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100 до 150 л.с. – 15 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150 до 200 л.с. – 50 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200 до 250 л.с. – 75 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250 л.с. – 150 р.</a:t>
          </a:r>
        </a:p>
      </dsp:txBody>
      <dsp:txXfrm rot="5400000">
        <a:off x="0" y="0"/>
        <a:ext cx="4107685" cy="1928826"/>
      </dsp:txXfrm>
    </dsp:sp>
    <dsp:sp modelId="{94478389-EE79-41E6-B001-782C0E4D7A85}">
      <dsp:nvSpPr>
        <dsp:cNvPr id="0" name=""/>
        <dsp:cNvSpPr/>
      </dsp:nvSpPr>
      <dsp:spPr>
        <a:xfrm>
          <a:off x="4107685" y="0"/>
          <a:ext cx="4107685" cy="2571768"/>
        </a:xfrm>
        <a:prstGeom prst="round1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Гл.23 Налогового кодекса РФ, ставка налога 13%, в отдельных случаях 9%, 30% и 35% 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Ставка налога – 15% на доходы свыше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5000,0 тыс. </a:t>
          </a: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рублей.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7685" y="0"/>
        <a:ext cx="4107685" cy="1928826"/>
      </dsp:txXfrm>
    </dsp:sp>
    <dsp:sp modelId="{3F51FF11-E659-442C-AD95-BA4B4DA45749}">
      <dsp:nvSpPr>
        <dsp:cNvPr id="0" name=""/>
        <dsp:cNvSpPr/>
      </dsp:nvSpPr>
      <dsp:spPr>
        <a:xfrm rot="10800000">
          <a:off x="0" y="2571768"/>
          <a:ext cx="4107685" cy="2571768"/>
        </a:xfrm>
        <a:prstGeom prst="round1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Ставка налога на жилые дома -0,3%; объектов включенных в перечень в соответствии с п.7 ст.378.2-  2,0 %; прочих объектов – 0,5%.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0" y="3214709"/>
        <a:ext cx="4107685" cy="1928826"/>
      </dsp:txXfrm>
    </dsp:sp>
    <dsp:sp modelId="{EC370083-C94E-48CB-A66B-02A16FEA05A5}">
      <dsp:nvSpPr>
        <dsp:cNvPr id="0" name=""/>
        <dsp:cNvSpPr/>
      </dsp:nvSpPr>
      <dsp:spPr>
        <a:xfrm rot="5400000">
          <a:off x="4875643" y="1803809"/>
          <a:ext cx="2571768" cy="4107685"/>
        </a:xfrm>
        <a:prstGeom prst="round1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Земельный налог. Ставка налога от кадастровой стоимости земельных участков: 0,1-0,3 % по участкам, занятым жилищным фондом, с/х назначения, для личного подсобного хозяйства, дачного хозяйства; 1,5% - в отношении других участков.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4107685" y="3214709"/>
        <a:ext cx="4107685" cy="1928826"/>
      </dsp:txXfrm>
    </dsp:sp>
    <dsp:sp modelId="{6FA66564-7931-4116-A0AC-A8B02C08CFCA}">
      <dsp:nvSpPr>
        <dsp:cNvPr id="0" name=""/>
        <dsp:cNvSpPr/>
      </dsp:nvSpPr>
      <dsp:spPr>
        <a:xfrm>
          <a:off x="3319218" y="1875063"/>
          <a:ext cx="1500184" cy="12858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381990" y="1937835"/>
        <a:ext cx="1374640" cy="1160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816262" y="1255594"/>
          <a:ext cx="2705002" cy="213754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9050">
          <a:solidFill>
            <a:srgbClr val="00206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Разделы классификации расходов бюджета</a:t>
          </a:r>
          <a:endParaRPr lang="ru-RU" sz="1600" b="1" kern="1200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2400" y="1568630"/>
        <a:ext cx="1912726" cy="1511474"/>
      </dsp:txXfrm>
    </dsp:sp>
    <dsp:sp modelId="{4731EA70-1FA8-49F5-A6BF-4AE9CB97C303}">
      <dsp:nvSpPr>
        <dsp:cNvPr id="0" name=""/>
        <dsp:cNvSpPr/>
      </dsp:nvSpPr>
      <dsp:spPr>
        <a:xfrm rot="16254362">
          <a:off x="4138085" y="963739"/>
          <a:ext cx="97994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FF330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152552" y="1059346"/>
        <a:ext cx="68596" cy="242732"/>
      </dsp:txXfrm>
    </dsp:sp>
    <dsp:sp modelId="{E2EC1D87-F728-458A-8AB1-7A3D78F9D25E}">
      <dsp:nvSpPr>
        <dsp:cNvPr id="0" name=""/>
        <dsp:cNvSpPr/>
      </dsp:nvSpPr>
      <dsp:spPr>
        <a:xfrm>
          <a:off x="3661618" y="0"/>
          <a:ext cx="1070873" cy="107087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818444" y="156826"/>
        <a:ext cx="757221" cy="757221"/>
      </dsp:txXfrm>
    </dsp:sp>
    <dsp:sp modelId="{A0E222DD-64BD-4A89-BBB9-2B80D8318D4A}">
      <dsp:nvSpPr>
        <dsp:cNvPr id="0" name=""/>
        <dsp:cNvSpPr/>
      </dsp:nvSpPr>
      <dsp:spPr>
        <a:xfrm rot="19379973">
          <a:off x="5190974" y="1280915"/>
          <a:ext cx="188099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8BF22E"/>
        </a:solidFill>
        <a:ln>
          <a:solidFill>
            <a:srgbClr val="00B05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96656" y="1378805"/>
        <a:ext cx="131669" cy="242732"/>
      </dsp:txXfrm>
    </dsp:sp>
    <dsp:sp modelId="{73BC26A8-8D0F-45E6-9E3B-37EADD227262}">
      <dsp:nvSpPr>
        <dsp:cNvPr id="0" name=""/>
        <dsp:cNvSpPr/>
      </dsp:nvSpPr>
      <dsp:spPr>
        <a:xfrm>
          <a:off x="5323175" y="515518"/>
          <a:ext cx="1070873" cy="1070873"/>
        </a:xfrm>
        <a:prstGeom prst="ellipse">
          <a:avLst/>
        </a:prstGeom>
        <a:solidFill>
          <a:srgbClr val="8BF22E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480001" y="672344"/>
        <a:ext cx="757221" cy="757221"/>
      </dsp:txXfrm>
    </dsp:sp>
    <dsp:sp modelId="{06F93DE9-E67A-4CE1-BC6B-5C458B1137B0}">
      <dsp:nvSpPr>
        <dsp:cNvPr id="0" name=""/>
        <dsp:cNvSpPr/>
      </dsp:nvSpPr>
      <dsp:spPr>
        <a:xfrm rot="283561">
          <a:off x="5546669" y="2239292"/>
          <a:ext cx="79484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chemeClr val="accent5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546710" y="2319220"/>
        <a:ext cx="55639" cy="242732"/>
      </dsp:txXfrm>
    </dsp:sp>
    <dsp:sp modelId="{D8B200F5-4D07-49B2-A587-C2FE6CEC49F8}">
      <dsp:nvSpPr>
        <dsp:cNvPr id="0" name=""/>
        <dsp:cNvSpPr/>
      </dsp:nvSpPr>
      <dsp:spPr>
        <a:xfrm>
          <a:off x="5661563" y="1956610"/>
          <a:ext cx="1070873" cy="107087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818389" y="2113436"/>
        <a:ext cx="757221" cy="757221"/>
      </dsp:txXfrm>
    </dsp:sp>
    <dsp:sp modelId="{FA950D33-9BD9-4D37-A533-789F5554AFB5}">
      <dsp:nvSpPr>
        <dsp:cNvPr id="0" name=""/>
        <dsp:cNvSpPr/>
      </dsp:nvSpPr>
      <dsp:spPr>
        <a:xfrm rot="2359612">
          <a:off x="5169465" y="3063644"/>
          <a:ext cx="297098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FF9933"/>
        </a:solidFill>
        <a:ln>
          <a:solidFill>
            <a:schemeClr val="accent2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79557" y="3116312"/>
        <a:ext cx="207969" cy="242732"/>
      </dsp:txXfrm>
    </dsp:sp>
    <dsp:sp modelId="{EB1C3899-7B42-47CD-912B-DD035472498D}">
      <dsp:nvSpPr>
        <dsp:cNvPr id="0" name=""/>
        <dsp:cNvSpPr/>
      </dsp:nvSpPr>
      <dsp:spPr>
        <a:xfrm>
          <a:off x="5420075" y="3252768"/>
          <a:ext cx="1070873" cy="1070873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576901" y="3409594"/>
        <a:ext cx="757221" cy="757221"/>
      </dsp:txXfrm>
    </dsp:sp>
    <dsp:sp modelId="{2F5553CB-2478-4421-B002-5FA728364A78}">
      <dsp:nvSpPr>
        <dsp:cNvPr id="0" name=""/>
        <dsp:cNvSpPr/>
      </dsp:nvSpPr>
      <dsp:spPr>
        <a:xfrm rot="5358242">
          <a:off x="4138033" y="3272630"/>
          <a:ext cx="89411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0909E7"/>
        </a:solidFill>
        <a:ln>
          <a:solidFill>
            <a:schemeClr val="accent6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151282" y="3340129"/>
        <a:ext cx="62588" cy="242732"/>
      </dsp:txXfrm>
    </dsp:sp>
    <dsp:sp modelId="{FED909B6-8F19-4D98-AAC2-EBEEF4830C2B}">
      <dsp:nvSpPr>
        <dsp:cNvPr id="0" name=""/>
        <dsp:cNvSpPr/>
      </dsp:nvSpPr>
      <dsp:spPr>
        <a:xfrm>
          <a:off x="3654861" y="3561740"/>
          <a:ext cx="1070873" cy="1070873"/>
        </a:xfrm>
        <a:prstGeom prst="ellipse">
          <a:avLst/>
        </a:prstGeom>
        <a:solidFill>
          <a:srgbClr val="0909E7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811687" y="3718566"/>
        <a:ext cx="757221" cy="757221"/>
      </dsp:txXfrm>
    </dsp:sp>
    <dsp:sp modelId="{A0B7EB92-DF16-476D-BB87-6C0D26E26F61}">
      <dsp:nvSpPr>
        <dsp:cNvPr id="0" name=""/>
        <dsp:cNvSpPr/>
      </dsp:nvSpPr>
      <dsp:spPr>
        <a:xfrm rot="8404007">
          <a:off x="2908275" y="3061603"/>
          <a:ext cx="276336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FF990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981509" y="3115906"/>
        <a:ext cx="193435" cy="242732"/>
      </dsp:txXfrm>
    </dsp:sp>
    <dsp:sp modelId="{69EA0517-EDCB-4CEB-899F-D56DCF7B4404}">
      <dsp:nvSpPr>
        <dsp:cNvPr id="0" name=""/>
        <dsp:cNvSpPr/>
      </dsp:nvSpPr>
      <dsp:spPr>
        <a:xfrm>
          <a:off x="1894541" y="3244494"/>
          <a:ext cx="1070873" cy="107087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051367" y="3401320"/>
        <a:ext cx="757221" cy="757221"/>
      </dsp:txXfrm>
    </dsp:sp>
    <dsp:sp modelId="{DF27FC25-052B-426A-9E06-117E992234F6}">
      <dsp:nvSpPr>
        <dsp:cNvPr id="0" name=""/>
        <dsp:cNvSpPr/>
      </dsp:nvSpPr>
      <dsp:spPr>
        <a:xfrm rot="10691514">
          <a:off x="2502863" y="2171172"/>
          <a:ext cx="222301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F442C5"/>
        </a:solidFill>
        <a:ln>
          <a:solidFill>
            <a:schemeClr val="accent5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569536" y="2251030"/>
        <a:ext cx="155611" cy="242732"/>
      </dsp:txXfrm>
    </dsp:sp>
    <dsp:sp modelId="{EDA34655-9131-4731-957F-5382F53A0660}">
      <dsp:nvSpPr>
        <dsp:cNvPr id="0" name=""/>
        <dsp:cNvSpPr/>
      </dsp:nvSpPr>
      <dsp:spPr>
        <a:xfrm>
          <a:off x="1327505" y="1861721"/>
          <a:ext cx="1070873" cy="1070873"/>
        </a:xfrm>
        <a:prstGeom prst="ellipse">
          <a:avLst/>
        </a:prstGeom>
        <a:solidFill>
          <a:srgbClr val="F442C5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484331" y="2018547"/>
        <a:ext cx="757221" cy="757221"/>
      </dsp:txXfrm>
    </dsp:sp>
    <dsp:sp modelId="{553B84E4-4A31-43DB-B3BF-8E8EF2B79F2D}">
      <dsp:nvSpPr>
        <dsp:cNvPr id="0" name=""/>
        <dsp:cNvSpPr/>
      </dsp:nvSpPr>
      <dsp:spPr>
        <a:xfrm rot="13073324">
          <a:off x="2917853" y="1240116"/>
          <a:ext cx="235005" cy="4045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solidFill>
            <a:schemeClr val="accent6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980923" y="1342674"/>
        <a:ext cx="164504" cy="242732"/>
      </dsp:txXfrm>
    </dsp:sp>
    <dsp:sp modelId="{E0AC84DD-2093-416F-85DE-E547FE520660}">
      <dsp:nvSpPr>
        <dsp:cNvPr id="0" name=""/>
        <dsp:cNvSpPr/>
      </dsp:nvSpPr>
      <dsp:spPr>
        <a:xfrm>
          <a:off x="1897131" y="437888"/>
          <a:ext cx="1070873" cy="10708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053957" y="594714"/>
        <a:ext cx="757221" cy="7572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BDAA5-2353-4C0A-84F7-04107D0407A5}">
      <dsp:nvSpPr>
        <dsp:cNvPr id="0" name=""/>
        <dsp:cNvSpPr/>
      </dsp:nvSpPr>
      <dsp:spPr>
        <a:xfrm>
          <a:off x="146954" y="0"/>
          <a:ext cx="5994412" cy="327436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76200">
          <a:solidFill>
            <a:schemeClr val="tx1">
              <a:lumMod val="40000"/>
              <a:lumOff val="60000"/>
            </a:schemeClr>
          </a:solidFill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D05981-4848-476C-8130-657647ABFA83}">
      <dsp:nvSpPr>
        <dsp:cNvPr id="0" name=""/>
        <dsp:cNvSpPr/>
      </dsp:nvSpPr>
      <dsp:spPr>
        <a:xfrm>
          <a:off x="30" y="118519"/>
          <a:ext cx="2452753" cy="10471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rPr>
            <a:t>Муниципальный бюджет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rPr>
            <a:t> </a:t>
          </a:r>
          <a:r>
            <a:rPr lang="ru-RU" sz="1400" b="1" kern="1200" dirty="0">
              <a:latin typeface="+mj-lt"/>
            </a:rPr>
            <a:t>(</a:t>
          </a:r>
          <a:r>
            <a:rPr lang="ru-RU" sz="1400" b="1" kern="1200" dirty="0" smtClean="0">
              <a:latin typeface="+mj-lt"/>
            </a:rPr>
            <a:t>400,00 </a:t>
          </a:r>
          <a:r>
            <a:rPr lang="ru-RU" sz="1400" b="1" kern="1200" dirty="0">
              <a:latin typeface="+mj-lt"/>
            </a:rPr>
            <a:t>тыс. руб.)</a:t>
          </a:r>
        </a:p>
      </dsp:txBody>
      <dsp:txXfrm>
        <a:off x="51150" y="169639"/>
        <a:ext cx="2350513" cy="944955"/>
      </dsp:txXfrm>
    </dsp:sp>
    <dsp:sp modelId="{A7F59468-47CC-4B62-838F-7E4EF162695D}">
      <dsp:nvSpPr>
        <dsp:cNvPr id="0" name=""/>
        <dsp:cNvSpPr/>
      </dsp:nvSpPr>
      <dsp:spPr>
        <a:xfrm>
          <a:off x="1822000" y="1094156"/>
          <a:ext cx="2296358" cy="103890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C000"/>
              </a:solidFill>
              <a:latin typeface="+mj-lt"/>
            </a:rPr>
            <a:t>Население, спонсоры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C000"/>
              </a:solidFill>
              <a:latin typeface="+mj-lt"/>
            </a:rPr>
            <a:t> </a:t>
          </a:r>
          <a:r>
            <a:rPr lang="ru-RU" sz="1400" b="1" kern="1200" dirty="0" smtClean="0">
              <a:latin typeface="+mj-lt"/>
            </a:rPr>
            <a:t>(90,0 </a:t>
          </a:r>
          <a:r>
            <a:rPr lang="ru-RU" sz="1400" b="1" kern="1200" dirty="0">
              <a:latin typeface="+mj-lt"/>
            </a:rPr>
            <a:t>тыс. руб.)</a:t>
          </a:r>
        </a:p>
      </dsp:txBody>
      <dsp:txXfrm>
        <a:off x="1872715" y="1144871"/>
        <a:ext cx="2194928" cy="937474"/>
      </dsp:txXfrm>
    </dsp:sp>
    <dsp:sp modelId="{7953EE3B-E194-4A59-9165-CDB2EC8FE7CF}">
      <dsp:nvSpPr>
        <dsp:cNvPr id="0" name=""/>
        <dsp:cNvSpPr/>
      </dsp:nvSpPr>
      <dsp:spPr>
        <a:xfrm>
          <a:off x="3471178" y="1976054"/>
          <a:ext cx="2284928" cy="120132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FF00"/>
              </a:solidFill>
              <a:latin typeface="+mj-lt"/>
            </a:rPr>
            <a:t>Бюджет МО Александровский сельсовет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FF00"/>
              </a:solidFill>
              <a:latin typeface="+mj-lt"/>
            </a:rPr>
            <a:t> </a:t>
          </a:r>
          <a:r>
            <a:rPr lang="ru-RU" sz="1400" b="1" kern="1200" dirty="0" smtClean="0">
              <a:latin typeface="+mj-lt"/>
            </a:rPr>
            <a:t>(81,260 </a:t>
          </a:r>
          <a:r>
            <a:rPr lang="ru-RU" sz="1400" b="1" kern="1200" dirty="0">
              <a:latin typeface="+mj-lt"/>
            </a:rPr>
            <a:t>тыс. руб.)</a:t>
          </a:r>
        </a:p>
      </dsp:txBody>
      <dsp:txXfrm>
        <a:off x="3529822" y="2034698"/>
        <a:ext cx="2167640" cy="1084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0.03175</cdr:x>
      <cdr:y>0.02888</cdr:y>
    </cdr:from>
    <cdr:to>
      <cdr:x>0.98413</cdr:x>
      <cdr:y>0.27759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82406"/>
          <a:ext cx="4320480" cy="709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baseline="0" dirty="0">
              <a:effectLst/>
            </a:rPr>
            <a:t>Объем производства продукции </a:t>
          </a:r>
        </a:p>
        <a:p xmlns:a="http://schemas.openxmlformats.org/drawingml/2006/main">
          <a:pPr algn="ctr" rtl="0"/>
          <a:r>
            <a:rPr lang="ru-RU" sz="1800" b="1" i="0" baseline="0" dirty="0">
              <a:effectLst/>
            </a:rPr>
            <a:t>животноводства, млн. руб.</a:t>
          </a:r>
          <a:endParaRPr lang="ru-RU" sz="1800" dirty="0">
            <a:effectLst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0.80992</cdr:x>
      <cdr:y>0.70769</cdr:y>
    </cdr:from>
    <cdr:to>
      <cdr:x>1</cdr:x>
      <cdr:y>1</cdr:y>
    </cdr:to>
    <cdr:pic>
      <cdr:nvPicPr>
        <cdr:cNvPr id="2" name="object 27">
          <a:extLst xmlns:a="http://schemas.openxmlformats.org/drawingml/2006/main">
            <a:ext uri="{FF2B5EF4-FFF2-40B4-BE49-F238E27FC236}">
              <a16:creationId xmlns:a16="http://schemas.microsoft.com/office/drawing/2014/main" id="{B56760F6-A7ED-4661-8C79-0179581E7F68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7056783" y="3312368"/>
          <a:ext cx="1656185" cy="136815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0.54899</cdr:x>
      <cdr:y>0</cdr:y>
    </cdr:from>
    <cdr:to>
      <cdr:x>0.6571</cdr:x>
      <cdr:y>0.16398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4643502" y="-571480"/>
          <a:ext cx="914400" cy="91440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0.16048</cdr:x>
      <cdr:y>0.12811</cdr:y>
    </cdr:from>
    <cdr:to>
      <cdr:x>0.26859</cdr:x>
      <cdr:y>0.2921</cdr:y>
    </cdr:to>
    <cdr:sp macro="" textlink="">
      <cdr:nvSpPr>
        <cdr:cNvPr id="5" name="Прямая соединительная линия 4"/>
        <cdr:cNvSpPr/>
      </cdr:nvSpPr>
      <cdr:spPr bwMode="auto">
        <a:xfrm xmlns:a="http://schemas.openxmlformats.org/drawingml/2006/main">
          <a:off x="1357354" y="714404"/>
          <a:ext cx="914400" cy="91440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0.70323</cdr:x>
      <cdr:y>0.0211</cdr:y>
    </cdr:from>
    <cdr:to>
      <cdr:x>0.94084</cdr:x>
      <cdr:y>0.31959</cdr:y>
    </cdr:to>
    <cdr:pic>
      <cdr:nvPicPr>
        <cdr:cNvPr id="2" name="Picture 2" descr="C:\Documents and Settings\Евсеева Татьяна\Рабочий стол\картинки для презентации\человечки для презентации\o-chem-govoryat-prezentatsii.jpg">
          <a:extLst xmlns:a="http://schemas.openxmlformats.org/drawingml/2006/main">
            <a:ext uri="{FF2B5EF4-FFF2-40B4-BE49-F238E27FC236}">
              <a16:creationId xmlns:a16="http://schemas.microsoft.com/office/drawing/2014/main" id="{C5E58354-6D24-4481-8F1F-1EE40B4A04C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48038" y="106533"/>
          <a:ext cx="2009806" cy="1507355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0.26736</cdr:x>
      <cdr:y>0</cdr:y>
    </cdr:from>
    <cdr:to>
      <cdr:x>0.83258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19732" y="-1120877"/>
          <a:ext cx="2578628" cy="206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89" tIns="46544" rIns="93089" bIns="465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89" tIns="46544" rIns="93089" bIns="465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6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89" tIns="46544" rIns="93089" bIns="46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89" tIns="46544" rIns="93089" bIns="465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89" tIns="46544" rIns="93089" bIns="465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E9580-E15C-4B67-9890-E3DA47F0657D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30982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3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987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24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26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27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7264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2175" y="744538"/>
            <a:ext cx="5573713" cy="41798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4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6493-017C-4A8F-8BDB-D5870B1A7B91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3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>
                <a:solidFill>
                  <a:srgbClr val="000000"/>
                </a:solidFill>
              </a:rPr>
              <a:pPr/>
              <a:t>41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90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0" y="703263"/>
            <a:ext cx="4692650" cy="3519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70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90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0" y="703263"/>
            <a:ext cx="4692650" cy="3519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53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38AA3-049E-4296-9F36-217E2955B8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81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22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62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43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13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8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01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30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/>
              <a:pPr/>
              <a:t>67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5315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>
                <a:solidFill>
                  <a:srgbClr val="000000"/>
                </a:solidFill>
              </a:rPr>
              <a:pPr/>
              <a:t>68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2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77A1-4B2D-4E4B-8955-AF8EB62D1B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7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7713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33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7713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19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07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2902D-B26D-4C41-B3F4-AE43E48D42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1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251E3-8A86-4761-BABC-F2D8ED61FB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8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22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9255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DDAF4-8D8F-491C-84CD-9D54016F681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9931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DDAF4-8D8F-491C-84CD-9D54016F681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0184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DDAF4-8D8F-491C-84CD-9D54016F681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5615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DDAF4-8D8F-491C-84CD-9D54016F681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3616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DDAF4-8D8F-491C-84CD-9D54016F681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9178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599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871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7A0FC3-3652-4ED8-ADAF-2A09B9E76082}" type="datetime1">
              <a:rPr lang="ru-RU"/>
              <a:pPr/>
              <a:t>14.02.2023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D3A6ADFE-916D-489C-B769-12D9708970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4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52AB7C5C-93BC-4095-92B1-18611098F08D}" type="datetime1">
              <a:rPr lang="ru-RU" smtClean="0">
                <a:solidFill>
                  <a:srgbClr val="B13F9A"/>
                </a:solidFill>
              </a:rPr>
              <a:pPr/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rgbClr val="B13F9A"/>
                </a:solidFill>
              </a:rPr>
              <a:t>БЮДЖЕТ ДЛЯ ГРАЖДАН</a:t>
            </a:r>
            <a:r>
              <a:rPr lang="en-US" dirty="0">
                <a:solidFill>
                  <a:srgbClr val="B13F9A"/>
                </a:solidFill>
              </a:rPr>
              <a:t> 2016</a:t>
            </a: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A137D2D3-E64E-4ED7-89DB-BC1E3DF2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9596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5967BF-66FC-45AA-BE5A-2C3413778E5D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264-9BF1-4BBB-8980-26646928572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65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2169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7FA26-5596-40C3-937A-7205D8B67A4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44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49597-9CD8-46FD-969B-077BC4D6145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BB1F0-2437-4DE5-BB4C-1346FFBF27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55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FE0AB0-65DA-4DD2-8E37-EAE15AB32319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5DC6B-5789-408A-9D10-95BCF75678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1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4165B-347A-4A7B-ADEE-4AE50DF4F86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80348-237F-4EE7-86AB-7F772D2BBC7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91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F21E9-93CE-49A6-B705-9776D3FE891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D9767-87D8-46FD-9C5C-CB6E54CCFCC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9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72900-9A04-4AF2-A55E-65580669BE9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97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A8AE-10F1-4C76-A824-FE2AE684D413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FA2D9-F91D-417D-ABDD-019CDBC3E20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2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281FB-0477-453F-96F6-62C8784C5710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5A919-EA1C-418D-86F8-556FD63DAA7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99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2629E-6D27-4A27-B4FB-0C43B80355A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D852A-AAE2-42EA-967E-9454E81A1F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46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1420-A97D-4832-A16D-0A8076086200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1E1B-3B64-430A-BD88-B19DEE7598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8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0645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55D-427D-4F85-99C3-F7692DCFF987}" type="datetime1">
              <a:rPr lang="ru-RU" smtClean="0">
                <a:solidFill>
                  <a:srgbClr val="B13F9A"/>
                </a:solidFill>
              </a:rPr>
              <a:pPr/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D2D3-E64E-4ED7-89DB-BC1E3DF2FE0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70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0735E9B-FCED-4A29-9BE4-C368D485E16F}" type="datetime1">
              <a:rPr lang="ru-RU" smtClean="0">
                <a:solidFill>
                  <a:srgbClr val="B13F9A"/>
                </a:solidFill>
              </a:rPr>
              <a:pPr/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A137D2D3-E64E-4ED7-89DB-BC1E3DF2FE0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424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185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7034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529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164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672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08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4B679C-5B26-4465-8329-1FA94F1A960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B6FC6F-F345-4983-9755-1AB6273B7ED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8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3783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B4B679C-5B26-4465-8329-1FA94F1A960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14.02.2023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8B6FC6F-F345-4983-9755-1AB6273B7ED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073" r:id="rId12"/>
    <p:sldLayoutId id="2147484074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jpeg"/><Relationship Id="rId5" Type="http://schemas.openxmlformats.org/officeDocument/2006/relationships/image" Target="../media/image43.emf"/><Relationship Id="rId4" Type="http://schemas.openxmlformats.org/officeDocument/2006/relationships/package" Target="../embeddings/_____Microsoft_Excel14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2508" y="404664"/>
            <a:ext cx="67698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i="1" dirty="0">
                <a:ln w="17780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" y="0"/>
            <a:ext cx="884025" cy="1446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6822" y="4863266"/>
            <a:ext cx="821537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 решению 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бюджете муниципального образования Александровский район </a:t>
            </a:r>
          </a:p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 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66438"/>
            <a:ext cx="5400600" cy="351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116633"/>
            <a:ext cx="8244408" cy="8120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Основные направления бюджетной политики Александровского района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на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2023-2025 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годы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413651" y="1135822"/>
          <a:ext cx="8286808" cy="508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27854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7" name="Group 19"/>
          <p:cNvGraphicFramePr>
            <a:graphicFrameLocks noGrp="1"/>
          </p:cNvGraphicFramePr>
          <p:nvPr>
            <p:extLst/>
          </p:nvPr>
        </p:nvGraphicFramePr>
        <p:xfrm>
          <a:off x="1619671" y="1400296"/>
          <a:ext cx="6452811" cy="526906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5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9064"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требований Бюджетного кодекса РФ;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44958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взвешенной долговой политики муниципального образования Александровский район;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Недопущение рисков возникновения кризисных ситуаций при исполнении бюджета;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Поддержание муниципального долга Александровского района в объеме, обеспечивающем возможность гарантированного выполнения долговых обязательств;</a:t>
                      </a: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Сохранение финансовой устойчивости и сбалансированности бюджета Александровского района.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81464" marR="81464" marT="43556" marB="43556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809625" y="1457325"/>
            <a:ext cx="714375" cy="50006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28675" y="2238375"/>
            <a:ext cx="714375" cy="50006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23974" y="3188587"/>
            <a:ext cx="714375" cy="50006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04924" y="4217287"/>
            <a:ext cx="714375" cy="50006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048" y="197964"/>
            <a:ext cx="71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долговой политики Александровского района</a:t>
            </a:r>
            <a:endParaRPr lang="ru-RU" sz="1100" b="1" i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461" y="426942"/>
            <a:ext cx="1062558" cy="1280414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3697" y="5168963"/>
            <a:ext cx="1015796" cy="1301623"/>
          </a:xfrm>
          <a:prstGeom prst="rect">
            <a:avLst/>
          </a:prstGeom>
        </p:spPr>
      </p:pic>
      <p:sp>
        <p:nvSpPr>
          <p:cNvPr id="13" name="Пятиугольник 12"/>
          <p:cNvSpPr/>
          <p:nvPr/>
        </p:nvSpPr>
        <p:spPr>
          <a:xfrm>
            <a:off x="804860" y="5569743"/>
            <a:ext cx="714375" cy="50006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7022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624" y="116632"/>
            <a:ext cx="7670656" cy="76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196751"/>
          <a:ext cx="8496944" cy="3696509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2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(план/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жилых домов 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кв. метров общей площади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(товары и услуги) 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среднегодовой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06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 работников организаций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руб./мес.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25863,7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30057,7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34103,7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безработицы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населения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12,760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12,445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74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Реальные денежные доходы населения</a:t>
                      </a:r>
                    </a:p>
                  </a:txBody>
                  <a:tcPr marL="4821" marR="4821" marT="2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пред.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 descr="1433513648_gomeltut.by_41d33b8b73fc9920a6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51" y="5589239"/>
            <a:ext cx="1631774" cy="126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konom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611089"/>
            <a:ext cx="2088232" cy="120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7" y="5645019"/>
            <a:ext cx="1455549" cy="121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" y="0"/>
            <a:ext cx="890807" cy="112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78731" y="6453009"/>
            <a:ext cx="759097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6443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  <a:solidFill>
            <a:srgbClr val="1D2DA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МО Александровский район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700808"/>
            <a:ext cx="2879117" cy="194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7544" y="1700809"/>
          <a:ext cx="47525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7" y="332656"/>
            <a:ext cx="904831" cy="11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2808312" cy="145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8"/>
          <p:cNvGraphicFramePr>
            <a:graphicFrameLocks/>
          </p:cNvGraphicFramePr>
          <p:nvPr>
            <p:extLst/>
          </p:nvPr>
        </p:nvGraphicFramePr>
        <p:xfrm>
          <a:off x="4427984" y="4005064"/>
          <a:ext cx="4536504" cy="263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9409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4"/>
          <p:cNvSpPr txBox="1">
            <a:spLocks/>
          </p:cNvSpPr>
          <p:nvPr/>
        </p:nvSpPr>
        <p:spPr>
          <a:xfrm>
            <a:off x="827584" y="260648"/>
            <a:ext cx="7848872" cy="1339552"/>
          </a:xfrm>
          <a:prstGeom prst="rect">
            <a:avLst/>
          </a:prstGeom>
          <a:solidFill>
            <a:srgbClr val="1D2DA3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Александровский район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79208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6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2" y="1484785"/>
            <a:ext cx="3732415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19097"/>
            <a:ext cx="3732415" cy="206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  <a:prstGeom prst="rect">
            <a:avLst/>
          </a:prstGeom>
          <a:solidFill>
            <a:srgbClr val="1D2DA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МО Александровский район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20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499992" y="1600200"/>
          <a:ext cx="44644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7056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115616" y="188640"/>
            <a:ext cx="7500990" cy="9830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 Александровский район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" y="0"/>
            <a:ext cx="7920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0C972E1-85CC-47FC-B1C3-1308903E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3312368" cy="18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294967295"/>
          </p:nvPr>
        </p:nvGraphicFramePr>
        <p:xfrm>
          <a:off x="785786" y="1571612"/>
          <a:ext cx="3714776" cy="292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857720" y="1500174"/>
          <a:ext cx="407199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950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851104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МО Александровский район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" y="0"/>
            <a:ext cx="937287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4" name="Picture 2" descr="C:\Users\KOMP1\Desktop\85Н\acfua-931-1170x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736304" cy="19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1428728" y="1357298"/>
          <a:ext cx="5715008" cy="344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100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753" y="238542"/>
            <a:ext cx="803769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Александровского района на </a:t>
            </a:r>
            <a:r>
              <a:rPr lang="ru-RU" b="1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 и на плановый период </a:t>
            </a:r>
            <a:r>
              <a:rPr lang="ru-RU" b="1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(тыс.рублей)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1404" y="1877692"/>
            <a:ext cx="3643337" cy="200115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</a:rPr>
              <a:t>Доходы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558 409,014тыс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481 887,314тыс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476 023,914тыс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292080" y="1877693"/>
            <a:ext cx="3643200" cy="200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800" b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/>
            </a:endParaRPr>
          </a:p>
          <a:p>
            <a:pPr algn="ctr" eaLnBrk="0" hangingPunct="0"/>
            <a:r>
              <a:rPr lang="ru-RU" sz="28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</a:rPr>
              <a:t>Расходы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558 409,014тыс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481 887,314тыс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2025год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476 023,914тыс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320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339358" y="4293096"/>
            <a:ext cx="4428000" cy="1472161"/>
          </a:xfrm>
          <a:prstGeom prst="flowChartTerminator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0800000">
            <a:off x="3730953" y="2996952"/>
            <a:ext cx="1511300" cy="1223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76200"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776" y="6021288"/>
            <a:ext cx="717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на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 сбалансированный – без дефицита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" y="219"/>
            <a:ext cx="792549" cy="9998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796" y="1159649"/>
            <a:ext cx="850112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образования 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1433" y="233502"/>
            <a:ext cx="6500858" cy="52322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8199" name="TextBox 43"/>
          <p:cNvSpPr txBox="1">
            <a:spLocks noChangeArrowheads="1"/>
          </p:cNvSpPr>
          <p:nvPr/>
        </p:nvSpPr>
        <p:spPr bwMode="auto">
          <a:xfrm>
            <a:off x="8501063" y="214313"/>
            <a:ext cx="428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239294" y="2349500"/>
            <a:ext cx="2736850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83869" y="3050882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18379527">
            <a:off x="6754491" y="2086769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1359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Налог на совокупный;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6196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    СОДЕРЖАНИЕ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410921"/>
              </p:ext>
            </p:extLst>
          </p:nvPr>
        </p:nvGraphicFramePr>
        <p:xfrm>
          <a:off x="827584" y="1484792"/>
          <a:ext cx="7344816" cy="504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03">
                  <a:extLst>
                    <a:ext uri="{9D8B030D-6E8A-4147-A177-3AD203B41FA5}">
                      <a16:colId xmlns:a16="http://schemas.microsoft.com/office/drawing/2014/main" val="3458657786"/>
                    </a:ext>
                  </a:extLst>
                </a:gridCol>
                <a:gridCol w="5241217">
                  <a:extLst>
                    <a:ext uri="{9D8B030D-6E8A-4147-A177-3AD203B41FA5}">
                      <a16:colId xmlns:a16="http://schemas.microsoft.com/office/drawing/2014/main" val="654001047"/>
                    </a:ext>
                  </a:extLst>
                </a:gridCol>
                <a:gridCol w="1609796">
                  <a:extLst>
                    <a:ext uri="{9D8B030D-6E8A-4147-A177-3AD203B41FA5}">
                      <a16:colId xmlns:a16="http://schemas.microsoft.com/office/drawing/2014/main" val="2541395977"/>
                    </a:ext>
                  </a:extLst>
                </a:gridCol>
              </a:tblGrid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№ п/п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№ слайда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2336542718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Вводная часть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3-8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363959533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Основные направления налоговой, бюджетной и долговой политики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9-11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612671323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Основные показатели прогноза социально-экономического развития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12-17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3561943671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Краткая характеристика основных параметров бюджета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17939151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Характеристика доходов бюджета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19-26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502117134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Характеристика расходов бюджета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27-38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3036596548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Муниципальный долг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39-40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3603007765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Региональные проекты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4161843154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Характеристика расходов бюджета в рамках муниципальных программ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42-55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323994789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Расходы бюджета с учетом интересов целевых групп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56-59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2339831890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Выполнение майских Указов Президента РФ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60-61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1048779345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Детский бюджет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62-65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3651835667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Доходы и расходы бюджета Александровского района на 1 жителя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4209989869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Инициативное бюджетирование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67-68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1757771569"/>
                  </a:ext>
                </a:extLst>
              </a:tr>
              <a:tr h="32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Проект «Народный бюджет»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3770311057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Контактная информация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70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1" marR="61461" marT="30731" marB="30731"/>
                </a:tc>
                <a:extLst>
                  <a:ext uri="{0D108BD9-81ED-4DB2-BD59-A6C34878D82A}">
                    <a16:rowId xmlns:a16="http://schemas.microsoft.com/office/drawing/2014/main" val="305664862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64582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4414" y="285728"/>
            <a:ext cx="7072362" cy="52322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1357313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2571736" y="2349500"/>
            <a:ext cx="3929090" cy="6771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149706" y="2198693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18334556">
            <a:off x="7153275" y="2179850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860821"/>
            <a:ext cx="2736850" cy="2451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860821"/>
            <a:ext cx="2879725" cy="2640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860821"/>
            <a:ext cx="2808288" cy="2597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600" b="1" dirty="0" err="1">
                <a:latin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90800" cy="10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00918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9111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3143"/>
            <a:ext cx="7488832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уплачиваемые жителями  Александровского района в областной и местный бюджеты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258042"/>
              </p:ext>
            </p:extLst>
          </p:nvPr>
        </p:nvGraphicFramePr>
        <p:xfrm>
          <a:off x="395536" y="1196752"/>
          <a:ext cx="821537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044722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63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Александровского района 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50740339"/>
              </p:ext>
            </p:extLst>
          </p:nvPr>
        </p:nvGraphicFramePr>
        <p:xfrm>
          <a:off x="1763688" y="954306"/>
          <a:ext cx="5688632" cy="187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07192" y="9807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(уточненный план) 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857903823"/>
              </p:ext>
            </p:extLst>
          </p:nvPr>
        </p:nvGraphicFramePr>
        <p:xfrm>
          <a:off x="107504" y="2846165"/>
          <a:ext cx="4536504" cy="190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956" y="29184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917006632"/>
              </p:ext>
            </p:extLst>
          </p:nvPr>
        </p:nvGraphicFramePr>
        <p:xfrm>
          <a:off x="4659532" y="2846166"/>
          <a:ext cx="4373732" cy="190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44008" y="293379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767648745"/>
              </p:ext>
            </p:extLst>
          </p:nvPr>
        </p:nvGraphicFramePr>
        <p:xfrm>
          <a:off x="2051720" y="4753124"/>
          <a:ext cx="5472608" cy="190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123728" y="477269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6" y="0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доходов бюджета Александровского района (тыс. рублей)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97332"/>
              </p:ext>
            </p:extLst>
          </p:nvPr>
        </p:nvGraphicFramePr>
        <p:xfrm>
          <a:off x="395536" y="1268760"/>
          <a:ext cx="7632416" cy="2027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(уточненный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85 076,4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90 678,6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92 654,8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95 105,9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23 656,3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12 598,0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438 802,8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455 132,4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376 225,5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367 415,7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547 535,5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558 409,0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481 887,3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476 023,9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93142186"/>
              </p:ext>
            </p:extLst>
          </p:nvPr>
        </p:nvGraphicFramePr>
        <p:xfrm>
          <a:off x="-47759" y="3573016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2251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бюджета  Александровского района (тыс. рублей)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99305"/>
              </p:ext>
            </p:extLst>
          </p:nvPr>
        </p:nvGraphicFramePr>
        <p:xfrm>
          <a:off x="323528" y="1700808"/>
          <a:ext cx="8064894" cy="252028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8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15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(уточненный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9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доходы, из них: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85 076,4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90 678,6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92 654,8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95 105,9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9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55 060,4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60 917,6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62 165,1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63 409,9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28 371,0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28 158,0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28 886,7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30 093,0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2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1 645,0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3491880" y="4725144"/>
            <a:ext cx="2893333" cy="203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3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6883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Александровского района, (тыс. рублей)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82586"/>
              </p:ext>
            </p:extLst>
          </p:nvPr>
        </p:nvGraphicFramePr>
        <p:xfrm>
          <a:off x="251520" y="1268760"/>
          <a:ext cx="8064000" cy="40776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доходы, из них: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23 656,3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12 598,0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12 054,1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12 055,4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12 562,4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13 057,7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9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10 979,9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253,0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253,0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742676"/>
            <a:ext cx="3384376" cy="10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бюджет Александровского района (тыс. рублей)</a:t>
            </a:r>
          </a:p>
        </p:txBody>
      </p:sp>
      <p:graphicFrame>
        <p:nvGraphicFramePr>
          <p:cNvPr id="1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95714"/>
              </p:ext>
            </p:extLst>
          </p:nvPr>
        </p:nvGraphicFramePr>
        <p:xfrm>
          <a:off x="467544" y="1196752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" y="12430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57356" y="139222"/>
            <a:ext cx="7258632" cy="36082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428596" y="1643050"/>
          <a:ext cx="834531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428992" y="1214422"/>
            <a:ext cx="2428240" cy="395605"/>
          </a:xfrm>
          <a:prstGeom prst="rect">
            <a:avLst/>
          </a:prstGeom>
          <a:solidFill>
            <a:schemeClr val="bg1"/>
          </a:solidFill>
          <a:ln w="28575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Общегосударственные вопросы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000240"/>
            <a:ext cx="763497" cy="4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64950" y="1545151"/>
            <a:ext cx="2084525" cy="77787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357430"/>
            <a:ext cx="702173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857628"/>
            <a:ext cx="708203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476753" y="3643314"/>
            <a:ext cx="1490464" cy="92869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Жилищно-коммунальное хозяйство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17297" y="5805264"/>
            <a:ext cx="2016125" cy="51816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Физическая культура и спорт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6000760" y="5214950"/>
            <a:ext cx="767945" cy="55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714744" y="6286520"/>
            <a:ext cx="2016125" cy="354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Культура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8" name="Picture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429264"/>
            <a:ext cx="737251" cy="500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5924961"/>
            <a:ext cx="1703696" cy="2787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Образование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286388"/>
            <a:ext cx="605620" cy="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786190"/>
            <a:ext cx="769212" cy="4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42844" y="3571876"/>
            <a:ext cx="1500198" cy="857256"/>
          </a:xfrm>
          <a:prstGeom prst="rect">
            <a:avLst/>
          </a:prstGeom>
          <a:solidFill>
            <a:schemeClr val="bg1"/>
          </a:solidFill>
          <a:ln w="38100">
            <a:solidFill>
              <a:srgbClr val="F442C5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Национальная экономика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5837" y="1934089"/>
            <a:ext cx="2016125" cy="519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kern="1200" dirty="0">
                <a:solidFill>
                  <a:srgbClr val="000000"/>
                </a:solidFill>
                <a:effectLst/>
                <a:latin typeface="Arial Narrow"/>
                <a:ea typeface="Times New Roman"/>
              </a:rPr>
              <a:t>  </a:t>
            </a: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Социальная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политика</a:t>
            </a:r>
            <a:endParaRPr lang="ru-RU" sz="13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7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357430"/>
            <a:ext cx="653980" cy="5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92943" y="124085"/>
            <a:ext cx="8108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– это выплачиваемые из бюджета денежные средства.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подразделяются по: разделам, ведомствам, функциональным разделам, муниципальным программам. </a:t>
            </a:r>
          </a:p>
          <a:p>
            <a:pPr lvl="0" algn="just"/>
            <a:r>
              <a:rPr lang="ru-RU" sz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lvl="0" algn="just"/>
            <a:r>
              <a:rPr lang="ru-RU" sz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endParaRPr lang="ru-RU" sz="1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27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65035"/>
      </p:ext>
    </p:extLst>
  </p:cSld>
  <p:clrMapOvr>
    <a:masterClrMapping/>
  </p:clrMapOvr>
  <p:transition spd="slow" advTm="10903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денежных средств</a:t>
            </a:r>
          </a:p>
        </p:txBody>
      </p:sp>
      <p:sp>
        <p:nvSpPr>
          <p:cNvPr id="5" name="Овал 4"/>
          <p:cNvSpPr/>
          <p:nvPr/>
        </p:nvSpPr>
        <p:spPr>
          <a:xfrm>
            <a:off x="2123728" y="1556792"/>
            <a:ext cx="4896544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по: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79712" y="2708920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347864" y="2924944"/>
            <a:ext cx="720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2996952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5"/>
          </p:cNvCxnSpPr>
          <p:nvPr/>
        </p:nvCxnSpPr>
        <p:spPr>
          <a:xfrm>
            <a:off x="6303190" y="2786045"/>
            <a:ext cx="789090" cy="1147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99592" y="3609020"/>
            <a:ext cx="151216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91780" y="3969060"/>
            <a:ext cx="158417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Ведомствам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9992" y="4217893"/>
            <a:ext cx="2016224" cy="6840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Функциональным разделам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87898" y="3969060"/>
            <a:ext cx="2160240" cy="5908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389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9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74" y="332656"/>
            <a:ext cx="8715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бюджета Александровского района по разделам бюджетной классификации расходов</a:t>
            </a:r>
            <a:r>
              <a:rPr lang="ru-RU" sz="28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 руб.)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8476"/>
              </p:ext>
            </p:extLst>
          </p:nvPr>
        </p:nvGraphicFramePr>
        <p:xfrm>
          <a:off x="380968" y="1556792"/>
          <a:ext cx="8400878" cy="46961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Наименование разделов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 (уточненный  план)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64 217,28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68 944,67699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54 394,445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54 731,045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12 772,90329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12 691,88601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2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1 559,423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3 169,7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2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63,6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63,6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63,6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13358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286 443,29013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314 021,466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265 596,26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263 423,66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87 689,35427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57 777,485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52 168,009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52 168,009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28 860,27906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26 490,8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26 655,5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26 776,7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16 136,34539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17 395,4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21 723,8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11 940,2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4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56 498,63944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52 789,0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39 401,0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39 406,0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11 065,0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558 801,14658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558 409,014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481 887,314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476 023,914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5193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956151"/>
            <a:ext cx="8679908" cy="589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доходами. 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расходами. 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территории. 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</a:t>
            </a: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соответствие расходов бюджета и его доходов.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  <a:p>
            <a:endParaRPr lang="ru-RU" sz="1400" dirty="0">
              <a:cs typeface="Arial" pitchFamily="34" charset="0"/>
            </a:endParaRPr>
          </a:p>
          <a:p>
            <a:endParaRPr lang="ru-RU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51992"/>
      </p:ext>
    </p:extLst>
  </p:cSld>
  <p:clrMapOvr>
    <a:masterClrMapping/>
  </p:clrMapOvr>
  <p:transition spd="med" advTm="11049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8604448" cy="8355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 Александровского района </a:t>
            </a:r>
            <a:r>
              <a:rPr lang="ru-RU" sz="2800" b="1" i="1" dirty="0">
                <a:solidFill>
                  <a:srgbClr val="7030A0"/>
                </a:solidFill>
              </a:rPr>
              <a:t>                                                                       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 рублей)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638630"/>
              </p:ext>
            </p:extLst>
          </p:nvPr>
        </p:nvGraphicFramePr>
        <p:xfrm>
          <a:off x="214282" y="1000108"/>
          <a:ext cx="8822214" cy="4517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8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6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ведомства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Факт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smtClean="0"/>
                        <a:t>2021 </a:t>
                      </a:r>
                      <a:r>
                        <a:rPr lang="ru-RU" sz="1200" u="none" strike="noStrike" dirty="0"/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Уточненный 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 smtClean="0"/>
                        <a:t>2023 </a:t>
                      </a:r>
                      <a:r>
                        <a:rPr lang="ru-RU" sz="1200" u="none" strike="noStrike" dirty="0"/>
                        <a:t>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</a:t>
                      </a:r>
                      <a:r>
                        <a:rPr lang="ru-RU" sz="1200" u="none" strike="noStrike" dirty="0" smtClean="0"/>
                        <a:t>2024 </a:t>
                      </a:r>
                      <a:r>
                        <a:rPr lang="ru-RU" sz="1200" u="none" strike="noStrike" dirty="0"/>
                        <a:t>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 smtClean="0"/>
                        <a:t>2025 </a:t>
                      </a:r>
                      <a:r>
                        <a:rPr lang="ru-RU" sz="1200" u="none" strike="noStrike" dirty="0"/>
                        <a:t>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Финансовый отдел администрации Александровского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</a:t>
                      </a:r>
                      <a:r>
                        <a:rPr lang="ru-RU" sz="1200" u="none" strike="noStrike" dirty="0" smtClean="0"/>
                        <a:t>58 311,7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</a:t>
                      </a:r>
                      <a:r>
                        <a:rPr lang="ru-RU" sz="1200" u="none" strike="noStrike" dirty="0" smtClean="0"/>
                        <a:t>68 447,9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</a:t>
                      </a:r>
                      <a:r>
                        <a:rPr lang="ru-RU" sz="1200" u="none" strike="noStrike" dirty="0" smtClean="0"/>
                        <a:t>64 876,0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50 266,0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</a:t>
                      </a:r>
                      <a:r>
                        <a:rPr lang="ru-RU" sz="1200" u="none" strike="noStrike" dirty="0" smtClean="0"/>
                        <a:t>50 271,0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образования администрации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</a:t>
                      </a:r>
                      <a:r>
                        <a:rPr lang="ru-RU" sz="1200" u="none" strike="noStrike" dirty="0" smtClean="0"/>
                        <a:t>271 900,1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</a:t>
                      </a:r>
                      <a:r>
                        <a:rPr lang="ru-RU" sz="1200" u="none" strike="noStrike" dirty="0" smtClean="0"/>
                        <a:t>293 662,6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</a:t>
                      </a:r>
                      <a:r>
                        <a:rPr lang="ru-RU" sz="1200" u="none" strike="noStrike" dirty="0" smtClean="0"/>
                        <a:t>322 648,6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</a:t>
                      </a:r>
                      <a:r>
                        <a:rPr lang="ru-RU" sz="1200" u="none" strike="noStrike" dirty="0" smtClean="0"/>
                        <a:t>276 622,1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</a:t>
                      </a:r>
                      <a:r>
                        <a:rPr lang="ru-RU" sz="1200" u="none" strike="noStrike" dirty="0" smtClean="0"/>
                        <a:t>274 570,7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6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культуры администрации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</a:t>
                      </a:r>
                      <a:r>
                        <a:rPr lang="ru-RU" sz="1200" u="none" strike="noStrike" dirty="0" smtClean="0"/>
                        <a:t>54 998,8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/>
                        <a:t>      92 989,8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</a:t>
                      </a:r>
                      <a:r>
                        <a:rPr lang="ru-RU" sz="1200" u="none" strike="noStrike" dirty="0" smtClean="0"/>
                        <a:t>63 443,5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</a:t>
                      </a:r>
                      <a:r>
                        <a:rPr lang="ru-RU" sz="1200" u="none" strike="noStrike" dirty="0" smtClean="0"/>
                        <a:t>55 693,0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</a:t>
                      </a:r>
                      <a:r>
                        <a:rPr lang="ru-RU" sz="1200" u="none" strike="noStrike" dirty="0" smtClean="0"/>
                        <a:t>55 693,0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6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Администрация Александровского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</a:t>
                      </a:r>
                      <a:r>
                        <a:rPr lang="ru-RU" sz="1200" u="none" strike="noStrike" dirty="0" smtClean="0"/>
                        <a:t>86 885,2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/>
                        <a:t>     101 444,7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</a:t>
                      </a:r>
                      <a:r>
                        <a:rPr lang="ru-RU" sz="1200" u="none" strike="noStrike" dirty="0" smtClean="0"/>
                        <a:t>105 164,6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</a:t>
                      </a:r>
                      <a:r>
                        <a:rPr lang="ru-RU" sz="1200" u="none" strike="noStrike" dirty="0" smtClean="0"/>
                        <a:t>91 594,8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</a:t>
                      </a:r>
                      <a:r>
                        <a:rPr lang="ru-RU" sz="1200" u="none" strike="noStrike" dirty="0" smtClean="0"/>
                        <a:t>82 147,8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Совет депутатов муниципального образования Александровский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</a:t>
                      </a:r>
                      <a:r>
                        <a:rPr lang="ru-RU" sz="1200" u="none" strike="noStrike" dirty="0" smtClean="0"/>
                        <a:t>747,3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</a:t>
                      </a:r>
                      <a:r>
                        <a:rPr lang="ru-RU" sz="1200" u="none" strike="noStrike" dirty="0" smtClean="0"/>
                        <a:t>752,8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</a:t>
                      </a:r>
                      <a:r>
                        <a:rPr lang="ru-RU" sz="1200" u="none" strike="noStrike" dirty="0" smtClean="0"/>
                        <a:t>829,9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 </a:t>
                      </a:r>
                      <a:r>
                        <a:rPr lang="ru-RU" sz="1200" u="none" strike="noStrike" dirty="0" smtClean="0"/>
                        <a:t>829,9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</a:t>
                      </a:r>
                      <a:r>
                        <a:rPr lang="ru-RU" sz="1200" u="none" strike="noStrike" dirty="0" smtClean="0"/>
                        <a:t>829,9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Счетная палата Александровского района Оренбургской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1 451,9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1 503,4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1 446,5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1 446,5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1 446,5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5027916"/>
                  </a:ext>
                </a:extLst>
              </a:tr>
              <a:tr h="2561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Условно утвержденные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 </a:t>
                      </a:r>
                      <a:r>
                        <a:rPr lang="ru-RU" sz="1200" u="none" strike="noStrike" dirty="0" smtClean="0"/>
                        <a:t>5 435,0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</a:t>
                      </a:r>
                      <a:r>
                        <a:rPr lang="ru-RU" sz="1200" u="none" strike="noStrike" dirty="0" smtClean="0"/>
                        <a:t>11 065,0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ИТОГО РАСХОДОВ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</a:t>
                      </a:r>
                      <a:r>
                        <a:rPr lang="ru-RU" sz="1200" u="none" strike="noStrike" dirty="0" smtClean="0"/>
                        <a:t>474 295,0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</a:t>
                      </a:r>
                      <a:r>
                        <a:rPr lang="ru-RU" sz="1200" u="none" strike="noStrike" dirty="0" smtClean="0"/>
                        <a:t>558 801,1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</a:t>
                      </a:r>
                      <a:r>
                        <a:rPr lang="ru-RU" sz="1200" u="none" strike="noStrike" dirty="0" smtClean="0"/>
                        <a:t>558 409,0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</a:t>
                      </a:r>
                      <a:r>
                        <a:rPr lang="ru-RU" sz="1200" u="none" strike="noStrike" dirty="0" smtClean="0"/>
                        <a:t>481 887,3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</a:t>
                      </a:r>
                      <a:r>
                        <a:rPr lang="ru-RU" sz="1200" u="none" strike="noStrike" dirty="0" smtClean="0"/>
                        <a:t>476 023,9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1786" y="6215082"/>
            <a:ext cx="8822214" cy="272676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59400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71303" cy="38001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821089"/>
              </p:ext>
            </p:extLst>
          </p:nvPr>
        </p:nvGraphicFramePr>
        <p:xfrm>
          <a:off x="251520" y="1052736"/>
          <a:ext cx="8563838" cy="545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38"/>
            <a:ext cx="792549" cy="9998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641771" cy="78581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561559"/>
              </p:ext>
            </p:extLst>
          </p:nvPr>
        </p:nvGraphicFramePr>
        <p:xfrm>
          <a:off x="332510" y="1021278"/>
          <a:ext cx="8657111" cy="583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2549" cy="99983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489611"/>
            <a:ext cx="8484869" cy="9378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Объем расходов на финансирование национальной экономики составит 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12 691,9 тыс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9 961,1 тыс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9 961,1 тыс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557340"/>
              </p:ext>
            </p:extLst>
          </p:nvPr>
        </p:nvGraphicFramePr>
        <p:xfrm>
          <a:off x="467544" y="2503069"/>
          <a:ext cx="5295671" cy="314050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0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lang="ru-RU" sz="14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и рыболовство (0405)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4 808,3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4 808,3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4 808,3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(0408)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(0412)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6 683,6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4 552,8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4 552,8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12 691,9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9 961,1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9 961,1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78500" y="332656"/>
            <a:ext cx="8017968" cy="857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района на национальную экономику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223" y="2616975"/>
            <a:ext cx="2595708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581128"/>
            <a:ext cx="2703244" cy="1428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9" y="0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8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216">
            <a:off x="6577624" y="987706"/>
            <a:ext cx="2121914" cy="149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308"/>
            <a:ext cx="2050306" cy="1361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808429"/>
              </p:ext>
            </p:extLst>
          </p:nvPr>
        </p:nvGraphicFramePr>
        <p:xfrm>
          <a:off x="539552" y="2708920"/>
          <a:ext cx="7128000" cy="3472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47 513,9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69 264,2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35 871,0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35 871,0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186 398,7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203 872,5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208 362,6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201 196,6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199 024,0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4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13 966,1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12 561,3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3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расходы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17 987,9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20 333,0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20 333,0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256 535,0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286 039,2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314 021,5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265 596,3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263 423,7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77293" y="187868"/>
            <a:ext cx="650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бюджетных средств направляется на образование (тыс.руб.)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32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31640" y="260648"/>
            <a:ext cx="6520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Александровского района  на культуру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15791986"/>
              </p:ext>
            </p:extLst>
          </p:nvPr>
        </p:nvGraphicFramePr>
        <p:xfrm>
          <a:off x="406644" y="1489364"/>
          <a:ext cx="7671369" cy="273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3313215" cy="1947552"/>
          </a:xfrm>
        </p:spPr>
      </p:pic>
      <p:pic>
        <p:nvPicPr>
          <p:cNvPr id="11" name="Рисунок 10" descr="Обелиск с. Александр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5783" y="4726379"/>
            <a:ext cx="3099458" cy="190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" y="14562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6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933865857"/>
              </p:ext>
            </p:extLst>
          </p:nvPr>
        </p:nvGraphicFramePr>
        <p:xfrm>
          <a:off x="361423" y="2708920"/>
          <a:ext cx="5462649" cy="378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100762" y="163821"/>
            <a:ext cx="7090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направляемые на физическую культуру и спорт </a:t>
            </a:r>
          </a:p>
          <a:p>
            <a:pPr algn="ctr"/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руб.)</a:t>
            </a:r>
          </a:p>
        </p:txBody>
      </p:sp>
      <p:pic>
        <p:nvPicPr>
          <p:cNvPr id="8" name="Рисунок 3" descr="спорт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405" y="1108237"/>
            <a:ext cx="3063834" cy="183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 descr="молодеж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108237"/>
            <a:ext cx="3004456" cy="1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Панферова\2016\спартакиада\DSC_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73287" y="3681350"/>
            <a:ext cx="2945081" cy="291554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35" y="0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51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pPr algn="r"/>
            <a:r>
              <a:rPr lang="ru-RU" sz="21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 бюджета Александровского района на социальную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политику</a:t>
            </a:r>
            <a:b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ru-RU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821452"/>
              </p:ext>
            </p:extLst>
          </p:nvPr>
        </p:nvGraphicFramePr>
        <p:xfrm>
          <a:off x="107504" y="1072584"/>
          <a:ext cx="7488831" cy="322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5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86257" marR="18625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27 712,6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26 490,8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26 655,5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26 776,7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5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73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Пенсионное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обеспечение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1 929,1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2 106,4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2 106,4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2 106,4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6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Социальное обеспечение населения 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364,1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666,0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716,0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716,0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54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Охрана семьи и детства 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25 344,5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23 718,4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23 833,1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23 954,3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54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lang="ru-RU" sz="14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74,9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7854975"/>
                  </a:ext>
                </a:extLst>
              </a:tr>
            </a:tbl>
          </a:graphicData>
        </a:graphic>
      </p:graphicFrame>
      <p:pic>
        <p:nvPicPr>
          <p:cNvPr id="6" name="Picture 2" descr="C:\Documents and Settings\Admin\Рабочий стол\00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15816" y="4221088"/>
            <a:ext cx="411888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0"/>
            <a:ext cx="792549" cy="99983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332656"/>
            <a:ext cx="8640960" cy="86409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Межбюджетные трансферты из 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Александровского района  бюджетам поселений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</a:t>
            </a:r>
            <a:r>
              <a:rPr lang="ru-RU" sz="1600" b="1" i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2022-2025 </a:t>
            </a:r>
            <a:r>
              <a:rPr lang="ru-RU" sz="16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2571"/>
              </p:ext>
            </p:extLst>
          </p:nvPr>
        </p:nvGraphicFramePr>
        <p:xfrm>
          <a:off x="714348" y="1357298"/>
          <a:ext cx="7643866" cy="25151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75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год,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год,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год,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год,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41 935,0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46 389,0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39 401,0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39 406,0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Иные дотации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7 065,5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6 000,0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260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Межбюджетные трансферты бюджетам поселений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7 497,6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09120"/>
            <a:ext cx="4464496" cy="2194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8" y="-2206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846701"/>
              </p:ext>
            </p:extLst>
          </p:nvPr>
        </p:nvGraphicFramePr>
        <p:xfrm>
          <a:off x="323528" y="1916833"/>
          <a:ext cx="244316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" name="Лист" r:id="rId4" imgW="2390677" imgH="895320" progId="Excel.Sheet.12">
                  <p:embed/>
                </p:oleObj>
              </mc:Choice>
              <mc:Fallback>
                <p:oleObj name="Лист" r:id="rId4" imgW="2390677" imgH="895320" progId="Excel.Sheet.12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16833"/>
                        <a:ext cx="2443162" cy="938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7" name="Group 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2343081"/>
              </p:ext>
            </p:extLst>
          </p:nvPr>
        </p:nvGraphicFramePr>
        <p:xfrm>
          <a:off x="467544" y="3356992"/>
          <a:ext cx="8033546" cy="267657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0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 показателя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01.01.2024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01.01.2025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01.01.2026 </a:t>
                      </a: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Кредиты, полученные от кредитных организаций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Бюджетные кредиты, привлеченные от других бюджетов бюджетной системы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гарантии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ценные бумаги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Иные долговые обязательства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332656"/>
            <a:ext cx="82887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Александровского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2928934"/>
            <a:ext cx="818485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800" b="1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Александровского района (тыс.руб.)</a:t>
            </a:r>
          </a:p>
        </p:txBody>
      </p:sp>
      <p:pic>
        <p:nvPicPr>
          <p:cNvPr id="21" name="Рисунок 20" descr="http://mail.onkazan.ru/files/styles/large/public/f6d9e-vneshnii-gosdolg-rossii-umensh.jpeg?itok=nLVyTJF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4680520" cy="15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67544" y="1484784"/>
            <a:ext cx="2592288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en-US" sz="11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779" y="1068608"/>
            <a:ext cx="3024336" cy="720080"/>
          </a:xfrm>
          <a:prstGeom prst="roundRect">
            <a:avLst>
              <a:gd name="adj" fmla="val 29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en-US" sz="1600" dirty="0">
                <a:solidFill>
                  <a:srgbClr val="FF0000"/>
                </a:solidFill>
                <a:latin typeface="Constantia" pitchFamily="18" charset="0"/>
              </a:rPr>
              <a:t>Предельный объем </a:t>
            </a:r>
          </a:p>
          <a:p>
            <a:pPr lvl="0" algn="ctr"/>
            <a:r>
              <a:rPr lang="ru-RU" altLang="en-US" sz="1600" dirty="0">
                <a:solidFill>
                  <a:srgbClr val="FF0000"/>
                </a:solidFill>
                <a:latin typeface="Constantia" pitchFamily="18" charset="0"/>
              </a:rPr>
              <a:t> муниципального долга</a:t>
            </a:r>
            <a:r>
              <a:rPr lang="en-US" altLang="en-US" sz="16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en-US" sz="1600" dirty="0">
                <a:solidFill>
                  <a:srgbClr val="FF0000"/>
                </a:solidFill>
                <a:latin typeface="Constantia" pitchFamily="18" charset="0"/>
              </a:rPr>
              <a:t>на </a:t>
            </a:r>
            <a:r>
              <a:rPr lang="ru-RU" altLang="en-US" sz="1600" dirty="0" smtClean="0">
                <a:solidFill>
                  <a:srgbClr val="FF0000"/>
                </a:solidFill>
                <a:latin typeface="Constantia" pitchFamily="18" charset="0"/>
              </a:rPr>
              <a:t>2023-2025 </a:t>
            </a:r>
            <a:r>
              <a:rPr lang="ru-RU" altLang="en-US" sz="1600" dirty="0">
                <a:solidFill>
                  <a:srgbClr val="FF0000"/>
                </a:solidFill>
                <a:latin typeface="Constantia" pitchFamily="18" charset="0"/>
              </a:rPr>
              <a:t>г.г. (тыс.руб)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112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179388" y="3143248"/>
            <a:ext cx="2736850" cy="31700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616575" y="2928934"/>
            <a:ext cx="3527425" cy="3477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РАСХОДЫ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социальная политика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357290" y="1071546"/>
            <a:ext cx="7535885" cy="224676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sz="2000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sz="2000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19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914" y="210617"/>
            <a:ext cx="6872278" cy="626095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4000" i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900" y="6350023"/>
            <a:ext cx="762000" cy="365125"/>
          </a:xfrm>
        </p:spPr>
        <p:txBody>
          <a:bodyPr/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68961" name="Picture 1" descr="C:\Users\Администратор\Pictures\1570102374_bjudzh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86124"/>
            <a:ext cx="2714644" cy="1987525"/>
          </a:xfrm>
          <a:prstGeom prst="rect">
            <a:avLst/>
          </a:prstGeom>
          <a:noFill/>
        </p:spPr>
      </p:pic>
      <p:pic>
        <p:nvPicPr>
          <p:cNvPr id="10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80" y="1412747"/>
            <a:ext cx="1334709" cy="15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63078"/>
      </p:ext>
    </p:extLst>
  </p:cSld>
  <p:clrMapOvr>
    <a:masterClrMapping/>
  </p:clrMapOvr>
  <p:transition>
    <p:checke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4369718" y="2865636"/>
            <a:ext cx="423473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859005"/>
            <a:ext cx="3168352" cy="345307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dirty="0">
                <a:latin typeface="Century Schoolbook" pitchFamily="18" charset="0"/>
              </a:rPr>
              <a:t>Предельный 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</a:r>
          </a:p>
          <a:p>
            <a:pPr marL="0" indent="0" algn="ctr">
              <a:buNone/>
            </a:pPr>
            <a:r>
              <a:rPr lang="ru-RU" sz="1800" dirty="0">
                <a:latin typeface="Century Schoolbook" pitchFamily="18" charset="0"/>
              </a:rPr>
              <a:t>Расходы </a:t>
            </a: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на обслуживание                долга не должны превышать 15 % расходов бюджета муниципального района за исключением субвенций.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240161"/>
            <a:ext cx="5194920" cy="139675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Муниципальный долг муниципального района возникает при: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1.Предоставлении муниципальных гарантий;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  2.Осуществления заимствований.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421832" y="2852936"/>
            <a:ext cx="454265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entury Schoolbook" pitchFamily="18" charset="0"/>
              </a:rPr>
              <a:t>Заимствования необходимы для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292080" y="3309336"/>
            <a:ext cx="144016" cy="62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452320" y="3309336"/>
            <a:ext cx="144016" cy="62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7" y="3933056"/>
            <a:ext cx="241913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entury Schoolbook" pitchFamily="18" charset="0"/>
              </a:rPr>
              <a:t>Финансирование дефицита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393305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entury Schoolbook" pitchFamily="18" charset="0"/>
              </a:rPr>
              <a:t>Погашения долговых обязательств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6300192" y="2924944"/>
            <a:ext cx="360040" cy="4248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139952" y="5239196"/>
            <a:ext cx="4824535" cy="12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800" dirty="0">
                <a:effectLst/>
                <a:latin typeface="Century Schoolbook" pitchFamily="18" charset="0"/>
              </a:rPr>
              <a:t>Учет муниципального долга осуществляется в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муниципальной</a:t>
            </a:r>
            <a:r>
              <a:rPr lang="ru-RU" sz="1800" dirty="0">
                <a:effectLst/>
                <a:latin typeface="Century Schoolbook" pitchFamily="18" charset="0"/>
              </a:rPr>
              <a:t> долговой книге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99022" y="328150"/>
            <a:ext cx="8349442" cy="792344"/>
            <a:chOff x="720" y="1392"/>
            <a:chExt cx="4058" cy="480"/>
          </a:xfrm>
          <a:noFill/>
        </p:grpSpPr>
        <p:sp>
          <p:nvSpPr>
            <p:cNvPr id="14" name="AutoShape 5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6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" name="Rectangle 55"/>
          <p:cNvSpPr>
            <a:spLocks noChangeArrowheads="1"/>
          </p:cNvSpPr>
          <p:nvPr/>
        </p:nvSpPr>
        <p:spPr bwMode="gray">
          <a:xfrm>
            <a:off x="967297" y="159916"/>
            <a:ext cx="799719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на муниципальный долг муниципального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0494"/>
            <a:ext cx="3063726" cy="1584177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" y="0"/>
            <a:ext cx="878735" cy="11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40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774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ADFE-916D-489C-B769-12D9708970C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76251"/>
              </p:ext>
            </p:extLst>
          </p:nvPr>
        </p:nvGraphicFramePr>
        <p:xfrm>
          <a:off x="539551" y="3212976"/>
          <a:ext cx="7344817" cy="2498947"/>
        </p:xfrm>
        <a:graphic>
          <a:graphicData uri="http://schemas.openxmlformats.org/drawingml/2006/table">
            <a:tbl>
              <a:tblPr firstRow="1" firstCol="1" bandRow="1"/>
              <a:tblGrid>
                <a:gridCol w="60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2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14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1368,4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1368,4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053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«Спорт – норма жизни»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414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1388,1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3152,0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1368,4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86279" y="332656"/>
            <a:ext cx="8043439" cy="21602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Реализация </a:t>
            </a:r>
            <a:r>
              <a:rPr lang="ru-RU" sz="2000" i="1" dirty="0">
                <a:solidFill>
                  <a:schemeClr val="tx1"/>
                </a:solidFill>
              </a:rPr>
              <a:t>приоритетных проектов Оренбургской области и региональных проектов, направленных на реализацию национальных и федеральных проектов </a:t>
            </a:r>
            <a:r>
              <a:rPr lang="ru-RU" sz="2000" i="1" dirty="0" smtClean="0">
                <a:solidFill>
                  <a:schemeClr val="tx1"/>
                </a:solidFill>
              </a:rPr>
              <a:t>на </a:t>
            </a:r>
            <a:r>
              <a:rPr lang="ru-RU" sz="2000" i="1" dirty="0">
                <a:solidFill>
                  <a:schemeClr val="tx1"/>
                </a:solidFill>
              </a:rPr>
              <a:t>территории Александровского района на </a:t>
            </a:r>
            <a:r>
              <a:rPr lang="ru-RU" sz="2000" i="1" dirty="0" smtClean="0">
                <a:solidFill>
                  <a:schemeClr val="tx1"/>
                </a:solidFill>
              </a:rPr>
              <a:t>2023-2025 годы 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" name="AutoShape 2" descr="http://puch-vesti.ru/media/cache/16/54/71/ef/20/30/165471ef20306c14955f1006cad028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28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632142" y="385065"/>
            <a:ext cx="8208187" cy="5436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>
                <a:latin typeface="Times New Roman" pitchFamily="18" charset="0"/>
                <a:cs typeface="Times New Roman" pitchFamily="18" charset="0"/>
              </a:rPr>
              <a:t>Сколько средств районного бюджета распределено в рамках муниципальных программ Александровского района на </a:t>
            </a:r>
            <a:r>
              <a:rPr lang="ru-RU" sz="2000" b="1" i="1" kern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kern="12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pSp>
        <p:nvGrpSpPr>
          <p:cNvPr id="3" name="Группа 9"/>
          <p:cNvGrpSpPr/>
          <p:nvPr/>
        </p:nvGrpSpPr>
        <p:grpSpPr>
          <a:xfrm>
            <a:off x="2500298" y="1571612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1" y="170834"/>
              <a:ext cx="4742478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/>
                <a:t>Всего расходы на </a:t>
              </a:r>
              <a:r>
                <a:rPr lang="ru-RU" sz="1600" b="1" dirty="0" smtClean="0"/>
                <a:t>2023 </a:t>
              </a:r>
              <a:r>
                <a:rPr lang="ru-RU" sz="1600" b="1" dirty="0"/>
                <a:t>год:                 </a:t>
              </a:r>
              <a:r>
                <a:rPr lang="ru-RU" sz="1600" b="1" dirty="0" smtClean="0"/>
                <a:t>558 409,014 тыс</a:t>
              </a:r>
              <a:r>
                <a:rPr lang="ru-RU" sz="1600" b="1" dirty="0"/>
                <a:t>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142976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/>
                <a:t>По муниципальным программам</a:t>
              </a:r>
              <a:r>
                <a:rPr lang="en-US" sz="1600" b="1" dirty="0"/>
                <a:t>:</a:t>
              </a:r>
              <a:endParaRPr lang="ru-RU" sz="1600" b="1" dirty="0"/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4786314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 err="1"/>
                <a:t>Непрограммные</a:t>
              </a:r>
              <a:r>
                <a:rPr lang="ru-RU" sz="1600" b="1" dirty="0"/>
                <a:t> расходы:</a:t>
              </a: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1850598" y="4214818"/>
            <a:ext cx="1929313" cy="1145219"/>
            <a:chOff x="0" y="127484"/>
            <a:chExt cx="4829179" cy="888029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27484"/>
              <a:ext cx="4829179" cy="81818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351" y="170834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 smtClean="0"/>
                <a:t>555 902,614 тыс</a:t>
              </a:r>
              <a:r>
                <a:rPr lang="ru-RU" sz="1600" b="1" dirty="0"/>
                <a:t>. рублей (</a:t>
              </a:r>
              <a:r>
                <a:rPr lang="ru-RU" sz="1600" b="1" dirty="0" smtClean="0"/>
                <a:t>99,5%)</a:t>
              </a:r>
              <a:endParaRPr lang="ru-RU" sz="1600" b="1" dirty="0"/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527744" y="4189019"/>
            <a:ext cx="1728119" cy="1075440"/>
            <a:chOff x="0" y="127484"/>
            <a:chExt cx="4867505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25025" y="148787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/>
                <a:t>2 </a:t>
              </a:r>
              <a:r>
                <a:rPr lang="ru-RU" sz="1600" b="1" dirty="0" smtClean="0"/>
                <a:t>506,40 </a:t>
              </a:r>
              <a:r>
                <a:rPr lang="ru-RU" sz="1600" b="1" dirty="0"/>
                <a:t>тыс. рублей (</a:t>
              </a:r>
              <a:r>
                <a:rPr lang="ru-RU" sz="1600" b="1" dirty="0" smtClean="0"/>
                <a:t>0,5%)</a:t>
              </a:r>
              <a:endParaRPr lang="ru-RU" sz="1600" b="1" dirty="0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 rot="5400000">
            <a:off x="4322761" y="239235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43174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250030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180149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536811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323025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536811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1500198" cy="177303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1" name="Picture 2" descr="C:\Documents and Settings\Евсеева Татьяна\Рабочий стол\Samsung_vs_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946" y="5388745"/>
            <a:ext cx="2352581" cy="134052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6" y="0"/>
            <a:ext cx="792549" cy="9998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78581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программных и непрограммных расходов бюджета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2022– 2025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618302"/>
              </p:ext>
            </p:extLst>
          </p:nvPr>
        </p:nvGraphicFramePr>
        <p:xfrm>
          <a:off x="428596" y="1428736"/>
          <a:ext cx="834390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747" y="-20522"/>
            <a:ext cx="792549" cy="9998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2407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Александровского района </a:t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2023– 2025 годах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(тыс. 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690661"/>
              </p:ext>
            </p:extLst>
          </p:nvPr>
        </p:nvGraphicFramePr>
        <p:xfrm>
          <a:off x="395536" y="1484785"/>
          <a:ext cx="8280920" cy="463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2025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555902,614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473975,914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462482,514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7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latin typeface="Arial"/>
                        </a:rPr>
                        <a:t>1. Муниципальная программа «Развитие системы образования Александровского района»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327385,566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279708,060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277656,660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2. Муниципальная программа "Развитие культуры Александровского района"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58006,485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52497,009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52497,009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3. Муниципальная программа "Развитие молодежной политики, физической культуры, спорта и туризма в Александровском районе"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17746,100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22031,500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12247,900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4. Муниципальная программа "Экономическое развитие Александровского района"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5512,100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4051,500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4 051,500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 Муниципальная  программа "Устойчивое развитие территории Александровского района"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22988,38601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19897,200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19897,200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3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6. Муниципальная программа "Совершенствование муниципального управления и профилактика правонарушений на территории Александровского района"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57037,092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42622,245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42680,245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73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latin typeface="Arial"/>
                        </a:rPr>
                        <a:t>7. Муниципальная программа </a:t>
                      </a: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«Создание условий для развития жилищно-коммунального хозяйства Александровского района» </a:t>
                      </a:r>
                      <a:endParaRPr lang="ru-RU" sz="9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latin typeface="Arial"/>
                        </a:rPr>
                        <a:t>8. 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Александровский район Оренбургской области»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160,00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160,00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7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9. Муниципальная программа «Улучшение условий и охраны труда в муниципальном образовании Александровский район"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965,00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76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latin typeface="Arial"/>
                        </a:rPr>
                        <a:t>10. Муниципальная программа "Управление муниципальными финансами и муниципальным долгом Александровского района"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66101,88499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52813,400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53097,000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549" cy="99983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2989" y="95040"/>
            <a:ext cx="7776864" cy="819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«Развитие системы образования Александровского района Оренбургской области» 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372593" y="6569657"/>
            <a:ext cx="548369" cy="199407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969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002614"/>
              </p:ext>
            </p:extLst>
          </p:nvPr>
        </p:nvGraphicFramePr>
        <p:xfrm>
          <a:off x="-1" y="3428999"/>
          <a:ext cx="8676457" cy="3024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43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8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8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98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72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Основные индикаторы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Единица измерения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2018 год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2019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2020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2021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2022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14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dirty="0"/>
                        <a:t>обеспеченность населения услугами до-школьного образования (отношение численности детей в возрасте от 2 месяцев до 7 лет, получающих дошкольное образование в текущем году, к сумме численности детей в возрасте от 2 месяцев до 7 лет, получающих дошкольное образование в текущем году, и численности детей в возрасте от 2 месяцев до 7 лет, находящихся в очереди на получение в текущем году до-школьного образования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1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kern="50" dirty="0">
                          <a:effectLst/>
                        </a:rPr>
                        <a:t>Удельный вес численности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50" dirty="0">
                          <a:effectLst/>
                        </a:rPr>
                        <a:t>Удельный вес выпускников муниципальных общеобразовательных организаций, не получивших аттестат о среднем общем образовании, в общей численности выпускников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1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kern="50" dirty="0">
                          <a:effectLst/>
                        </a:rPr>
                        <a:t>Отношение областного среднего балла в расчете на 1 предмет к среднему муниципальному баллу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8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</a:rPr>
                        <a:t>Охват учащейся молодежи в возрасте от 7 до 18 лет, вовлеченных в реализацию мероприятий патриотического воспитания граждан Александровского района Оренбургской области.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59277" y="658650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2628"/>
              </p:ext>
            </p:extLst>
          </p:nvPr>
        </p:nvGraphicFramePr>
        <p:xfrm>
          <a:off x="1115616" y="836712"/>
          <a:ext cx="7452852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48264" y="620688"/>
            <a:ext cx="897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</a:t>
            </a:r>
            <a:r>
              <a:rPr lang="ru-RU" sz="8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786" y="2733368"/>
            <a:ext cx="810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современной модели образования, обеспечивающей формирование в Александровском районе Оренбургской области «человеческого капитала» соответствующего требованиям инновационного развития экономики, современным потребностям общества и каждого гражданина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75669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27228"/>
              </p:ext>
            </p:extLst>
          </p:nvPr>
        </p:nvGraphicFramePr>
        <p:xfrm>
          <a:off x="539553" y="762535"/>
          <a:ext cx="7645859" cy="29867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3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3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3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32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32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414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Основные индикаторы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Единица измерения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2018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2019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2020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2021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2022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1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</a:rPr>
                        <a:t>Доля оздоровленных детей в общей численности детей школьного возраста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67,88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Создание оптимальной системы школьного питания, способной обеспечить обучающихся в общеобразовательных организациях района качественным питанием, отвечающим требованиям санитарно-эпидемиологических правил и нормативов СанПиН 2.4.5.2409.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Численность педагогических работников общеобразовательных организаций, имеющих высшее образование, к общей численности педагогических работников ОО.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80,12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1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</a:rPr>
                        <a:t>Доля образовательных организаций, отвечающих требованиям безопасности обучающихся, воспитанников и работников образовательных организаций во время их трудовой и учебной деятельности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4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</a:rPr>
                        <a:t>Уменьшение количества нарушений требований законодательства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Рисунок 10" descr="Fotolia_58429352_Subscription_Monthly_M_66168658818275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715" y="4411411"/>
            <a:ext cx="3463738" cy="22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825" y="4429132"/>
            <a:ext cx="4288893" cy="185738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1253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8140" y="44624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600" b="1" kern="50" dirty="0">
                <a:solidFill>
                  <a:prstClr val="black"/>
                </a:solidFill>
                <a:ea typeface="SimSun" panose="02010600030101010101" pitchFamily="2" charset="-122"/>
                <a:cs typeface="Times New Roman" pitchFamily="18" charset="0"/>
              </a:rPr>
              <a:t>«Развитие культуры Александровского района»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342140"/>
              </p:ext>
            </p:extLst>
          </p:nvPr>
        </p:nvGraphicFramePr>
        <p:xfrm>
          <a:off x="107504" y="2420889"/>
          <a:ext cx="8331483" cy="36563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0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5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82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Основные индикаторы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Единица измерения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2018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2019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2020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2021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2022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посещений культурно-массовых мероприятий в КДУ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</a:rPr>
                        <a:t>Человек (абсолютный показатель)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посещений платных культурно-массовых мероприятий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</a:rPr>
                        <a:t>Единиц (абсолютный показатель)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клубных формирований в учреждениях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</a:rPr>
                        <a:t>Человек (абсолютный показатель)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посещений общедоступных библиотек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 (абсолютный показатель)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182673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записей электронного каталога и других баз данных, создаваемых библиотекой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Человек (абсолютный показатель)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посетителей экспозиций и выставок в музее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Человек КФ (абсолютный показатель)          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 клубных формирований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Человек (абсолютный показатель)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жителей, занятых народными художественными промыслами и ремёслами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 (абсолютный показатель)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волонтеров, вовлеченных в добровольческую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Человек (абсолютный          показатель)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обоснованных жалоб потребителей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 (абсолютный показатель)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работников, прошедших повышение квалификации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(абсолютный показатель)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203848" y="646035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62068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971671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 </a:t>
            </a:r>
            <a:r>
              <a:rPr lang="ru-RU" sz="1200" dirty="0">
                <a:latin typeface="Times New Roman"/>
              </a:rPr>
              <a:t>С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охранение и развитие культурного потенциала муниципального образования Александровский район, обеспечение равной доступности культурных благ для граждан района. 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88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736704"/>
              </p:ext>
            </p:extLst>
          </p:nvPr>
        </p:nvGraphicFramePr>
        <p:xfrm>
          <a:off x="971600" y="764705"/>
          <a:ext cx="460851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234484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14290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«Развитие молодежной политики,  физической культуры, спорта и туризма в Александровском районе»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70481"/>
              </p:ext>
            </p:extLst>
          </p:nvPr>
        </p:nvGraphicFramePr>
        <p:xfrm>
          <a:off x="449796" y="3356992"/>
          <a:ext cx="7809634" cy="20439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4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4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4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4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33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Основные индикаторы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Единица измерения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2018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2019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2020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2021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2022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Уровень удовлетворенности молодежи качеством мероприятия в сфере молодежной политики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жителей района, систематически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занимающихся физической культурой и</a:t>
                      </a:r>
                    </a:p>
                    <a:p>
                      <a:r>
                        <a:rPr lang="ru-RU" sz="1000" dirty="0">
                          <a:effectLst/>
                        </a:rPr>
                        <a:t>спортом, в общей численности населения района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5918"/>
              </p:ext>
            </p:extLst>
          </p:nvPr>
        </p:nvGraphicFramePr>
        <p:xfrm>
          <a:off x="-252536" y="1340768"/>
          <a:ext cx="5163158" cy="188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7510" y="1179867"/>
            <a:ext cx="23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устойчивого развития молодежной политики и совершенствование системы физической культуры, спорта и туризма в Александровском районе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4608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116631"/>
            <a:ext cx="8244408" cy="809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Александровского района Оренбургской области» </a:t>
            </a:r>
            <a:endParaRPr lang="ru-RU" sz="12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630923"/>
              </p:ext>
            </p:extLst>
          </p:nvPr>
        </p:nvGraphicFramePr>
        <p:xfrm>
          <a:off x="219622" y="3260438"/>
          <a:ext cx="8384826" cy="37399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225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dirty="0"/>
                        <a:t>Основные индикаторы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Единица измерения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2018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2019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2020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2021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2022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5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 в МАУ МФЦ Александровского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среднесписочной численности работников (без внешних совместителей) занятых у субъектов МСП, в общей численности занятого населения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Индекс    физического объема оборота розничной    торговли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Процентов, в сопоставимых ценах к предыдущему году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инвестиций в основной капитал (за исключением бюджетных средств) в расчете на 1 жителя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Рублей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4813 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729668"/>
              </p:ext>
            </p:extLst>
          </p:nvPr>
        </p:nvGraphicFramePr>
        <p:xfrm>
          <a:off x="471948" y="1120877"/>
          <a:ext cx="4562168" cy="210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4052" y="1396181"/>
            <a:ext cx="2635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обеспечения устойчивого роста экономики и повышения эффективности муниципального управления в Александровском районе Оренбургской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967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/>
          </p:nvPr>
        </p:nvGraphicFramePr>
        <p:xfrm>
          <a:off x="842882" y="714356"/>
          <a:ext cx="801539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219312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011474"/>
            <a:ext cx="25193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ДЕФИЦИТОМ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290749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71472" y="3013060"/>
            <a:ext cx="25003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408599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66914" name="Picture 2" descr="C:\Users\Администратор\Pictures\img3.jpg"/>
          <p:cNvPicPr>
            <a:picLocks noChangeAspect="1" noChangeArrowheads="1"/>
          </p:cNvPicPr>
          <p:nvPr/>
        </p:nvPicPr>
        <p:blipFill>
          <a:blip r:embed="rId9" cstate="print"/>
          <a:srcRect b="20997"/>
          <a:stretch>
            <a:fillRect/>
          </a:stretch>
        </p:blipFill>
        <p:spPr bwMode="auto">
          <a:xfrm>
            <a:off x="3000364" y="3000372"/>
            <a:ext cx="3095646" cy="1918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16176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188640"/>
            <a:ext cx="8091948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152400"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«Устойчивое развитие территории Александровского района»</a:t>
            </a:r>
            <a:endParaRPr lang="ru-RU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152400" algn="ctr"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647662"/>
              </p:ext>
            </p:extLst>
          </p:nvPr>
        </p:nvGraphicFramePr>
        <p:xfrm>
          <a:off x="0" y="3068960"/>
          <a:ext cx="8532440" cy="34480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1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Основные индикаторы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Единица измерения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2018 год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2019 год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2020 год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2021 год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2022 год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Исполнение бюджетного задания по администрированию неналоговых доходов от использования муниципального имущества Александровского района Оренбургской области и его продажи (в т.ч. земель государственная собственность на которую не разграничена)</a:t>
                      </a: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 исполненных мероприятий в области развития системы градорегулирования 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семей, проживающих в сельской местности и улучшивших жилищные условия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Прирост протяженности  автомобильных дорог общего пользования местного значения,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соответсвующих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нормативным требованиям  к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транспортно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-эксплуатационным  показателям, в результате  капитального ремонта  и ремонта автомобильных дорог общего пользования местного значения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1,176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4,803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протяженности  автомобильных дорог  общего пользования местного значения, соответствующих  нормативным требованиям к транспортно-эксплуатационным показателям  на 31 декабря  отчетного года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56,3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56,8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Увеличение доли населения, охваченного профилактической  пропагандой  по предупреждению возникновения чрезвычайных ситуаций и действиями в случае чрезвычайных ситуаций  на территории Александровского района в возрасте от 8 лет.</a:t>
                      </a:r>
                    </a:p>
                  </a:txBody>
                  <a:tcPr marL="39370" marR="393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18788"/>
              </p:ext>
            </p:extLst>
          </p:nvPr>
        </p:nvGraphicFramePr>
        <p:xfrm>
          <a:off x="251520" y="1124744"/>
          <a:ext cx="538755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9354" y="1406013"/>
            <a:ext cx="294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Устойчивое развитие территории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79299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endParaRPr lang="ru-RU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067665"/>
              </p:ext>
            </p:extLst>
          </p:nvPr>
        </p:nvGraphicFramePr>
        <p:xfrm>
          <a:off x="179510" y="1109622"/>
          <a:ext cx="8496946" cy="1830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9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9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9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38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857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 smtClean="0"/>
                        <a:t>2025 год</a:t>
                      </a:r>
                      <a:endParaRPr lang="ru-RU" sz="800" dirty="0"/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студентов, обучающихся в федеральных государственных образовательных организациях  высшего образования, подведомственных Министерству сельского хозяйства Российской Федерации, по ученическим договорам 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студентов, обучающихся в федеральных государственных образовательных организациях  высшего образования, подведомственных Министерству сельского хозяйства Российской Федерации, привлеченных сельскохозяйственными товаропроизводителями для прохождения производственной практики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" y="-10151"/>
            <a:ext cx="7925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6230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«Совершенствование муниципального управления и профилактика правонарушений» </a:t>
            </a:r>
            <a:endParaRPr lang="ru-RU" sz="1600" dirty="0">
              <a:solidFill>
                <a:prstClr val="black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531503"/>
              </p:ext>
            </p:extLst>
          </p:nvPr>
        </p:nvGraphicFramePr>
        <p:xfrm>
          <a:off x="260553" y="3717032"/>
          <a:ext cx="8271887" cy="19366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96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 smtClean="0"/>
                        <a:t>2025 год</a:t>
                      </a:r>
                      <a:endParaRPr lang="ru-RU" sz="800" dirty="0"/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1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</a:rPr>
                        <a:t>Общее количество мероприятий, направленных на профилактику правонарушений среди населения</a:t>
                      </a:r>
                      <a:endParaRPr lang="ru-RU" sz="8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80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75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75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77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77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80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80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80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служащих, получивших дисциплинарные взыскания по результатам их профессиональной служебной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проведенных мероприятий по актуальным вопросам противодействия коррупции в муниципальном образовании (Семинаров, совещаний)</a:t>
                      </a:r>
                      <a:endParaRPr lang="ru-RU" sz="8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человек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Единиц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3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366513"/>
              </p:ext>
            </p:extLst>
          </p:nvPr>
        </p:nvGraphicFramePr>
        <p:xfrm>
          <a:off x="410478" y="1340768"/>
          <a:ext cx="5043949" cy="195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340768"/>
            <a:ext cx="3333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Создание условий для профилактики правонарушений и осуществление финансово-хозяйственного, организационно-технического, правового, документационного, аналитического и информационного обеспечения исполнения полномочий главы района и администрации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077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214290"/>
            <a:ext cx="7905564" cy="7570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«Энергосбережение и повышение энергетической эффективности в муниципальном образовании Александровский район Оренбургской области» 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596100"/>
              </p:ext>
            </p:extLst>
          </p:nvPr>
        </p:nvGraphicFramePr>
        <p:xfrm>
          <a:off x="467545" y="4005064"/>
          <a:ext cx="7128791" cy="1335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4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3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3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3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321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Снижение потребления энергетических ресурсов муниципальными учреждениями района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03475"/>
              </p:ext>
            </p:extLst>
          </p:nvPr>
        </p:nvGraphicFramePr>
        <p:xfrm>
          <a:off x="397350" y="1553389"/>
          <a:ext cx="5004620" cy="186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3160" y="1276471"/>
            <a:ext cx="11700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4723" y="1297858"/>
            <a:ext cx="31463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  рационального   использования   энергетических ресурсов за счет повышения культуры потребления энергетических ресурсов населением, формирование целевой модели поведения направленной на бережное отношение к имеющимся ресурсам, применение современных энергосберегающих технологий увеличивающих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к.п.д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использования энергоресурсов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12657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94700" y="116632"/>
            <a:ext cx="8349300" cy="9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spc="-1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 </a:t>
            </a:r>
            <a:endParaRPr lang="ru-RU" sz="1200" dirty="0">
              <a:solidFill>
                <a:prstClr val="black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10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в муниципальном образовании Александровский </a:t>
            </a:r>
            <a:r>
              <a:rPr lang="ru-RU" sz="1600" b="1" spc="-1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район»</a:t>
            </a:r>
            <a:endParaRPr lang="ru-RU" sz="1050" dirty="0">
              <a:solidFill>
                <a:prstClr val="black"/>
              </a:solidFill>
              <a:ea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309975"/>
              </p:ext>
            </p:extLst>
          </p:nvPr>
        </p:nvGraphicFramePr>
        <p:xfrm>
          <a:off x="363793" y="4001729"/>
          <a:ext cx="7836571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2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5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65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5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20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Количество человек, прошедших обучение по вопросам охраны труда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человек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6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работников, прошедших медосмотры, в общей численности работников, подлежащих медосмотрам в текущем году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456597"/>
              </p:ext>
            </p:extLst>
          </p:nvPr>
        </p:nvGraphicFramePr>
        <p:xfrm>
          <a:off x="500034" y="1643050"/>
          <a:ext cx="53290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59277" y="1258529"/>
            <a:ext cx="10717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9858" y="1396181"/>
            <a:ext cx="2566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условий и охраны труда в </a:t>
            </a:r>
            <a:r>
              <a:rPr lang="ru-RU" sz="12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целях снижения профессиональных рисков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организаций, расположенных на </a:t>
            </a:r>
            <a:r>
              <a:rPr lang="ru-RU" sz="1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муниципального образования.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30466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57224" y="116631"/>
            <a:ext cx="8091948" cy="8846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A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«</a:t>
            </a:r>
            <a:r>
              <a:rPr lang="ru-RU" sz="1600" b="1" dirty="0">
                <a:solidFill>
                  <a:srgbClr val="00000A"/>
                </a:solidFill>
                <a:ea typeface="SimSun" panose="02010600030101010101" pitchFamily="2" charset="-122"/>
              </a:rPr>
              <a:t>Управление муниципальными финансами и муниципальным долгом Александровского района» </a:t>
            </a:r>
            <a:endParaRPr lang="ru-RU" sz="1050" dirty="0">
              <a:solidFill>
                <a:prstClr val="black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843966"/>
              </p:ext>
            </p:extLst>
          </p:nvPr>
        </p:nvGraphicFramePr>
        <p:xfrm>
          <a:off x="185799" y="2924944"/>
          <a:ext cx="8280923" cy="47145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1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10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10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10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06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/>
                        <a:t>2024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800" dirty="0" smtClean="0"/>
                        <a:t>2025 год</a:t>
                      </a:r>
                      <a:endParaRPr lang="ru-RU" sz="800" dirty="0"/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Удельный вес расходов районного бюджета, формируемых программным методом, в общем объеме расходов районного бюджета в соответствующем финансовом году</a:t>
                      </a:r>
                      <a:endParaRPr lang="ru-RU" sz="8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99,05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99,7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99,5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99,5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99,5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99,5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99,5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99,5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8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Доля муниципальных образований сельских поселений Александровского района Оренбургской области, получающих дотации на выравнивание бюджетной обеспеченности, с которыми заключены соглашения о мерах по обеспечению устойчивого социально-экономического развития и оздоровлению муниципальных финансов муниципальных образований Александровского района, в общем количестве муниципальных поселений Александровского района, получающих дотации на выравнивание бюджетной обеспеченности</a:t>
                      </a:r>
                      <a:endParaRPr lang="ru-RU" sz="8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Отношение объема муниципального долга Александровского района по состоянию на 1 января года годом, следующего за отчетным, к общему годовому объему доходов районного бюджета в отчетном финансовом году (без учета объемов безвозмездных поступлений)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Mangal" panose="02040503050203030202" pitchFamily="18" charset="0"/>
                        </a:rPr>
                        <a:t>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Индекс эффективности бюджетных расходов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Mangal" panose="02040503050203030202" pitchFamily="18" charset="0"/>
                        </a:rPr>
                        <a:t>66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67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Отношение количества представлений и предписаний, направленных объектам контроля, к количеству контрольных мероприятий, при проведении которых установлены финансовые нарушения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Mangal" panose="02040503050203030202" pitchFamily="18" charset="0"/>
                        </a:rPr>
                        <a:t>100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Количество работников финансового отдела администрации Александровского района Оренбургской области, принимающих участие в мероприятиях по повышению финансовой грамотности населения района.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Mangal" panose="02040503050203030202" pitchFamily="18" charset="0"/>
                        </a:rPr>
                        <a:t>-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80663"/>
            <a:ext cx="18288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990198"/>
              </p:ext>
            </p:extLst>
          </p:nvPr>
        </p:nvGraphicFramePr>
        <p:xfrm>
          <a:off x="467545" y="980729"/>
          <a:ext cx="52565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47768" y="1071715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1484784"/>
            <a:ext cx="2290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обеспечение долгосрочной сбалансированности и устойчивости бюджетной системы Александровского района;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75792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1C2CF1-8520-4573-A13A-D83A42BE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20675"/>
            <a:ext cx="784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годов с учетом интересов целевых групп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86C47157-75D1-46FE-B639-F661D3D0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4"/>
            <a:ext cx="7560840" cy="5102332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415657-8DFC-465A-83BA-837B439B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ED5406B8-EC4D-47D5-AC0E-85CD4F3FD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0770"/>
              </p:ext>
            </p:extLst>
          </p:nvPr>
        </p:nvGraphicFramePr>
        <p:xfrm>
          <a:off x="611560" y="1124744"/>
          <a:ext cx="8064896" cy="5708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2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3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344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детей-сирот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18 марта 2013 г. №1420/408-V-ОЗ «Об 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и о внесении изменений в отдельные законодательные акты Оренбургской области»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(ред. от 13.03.2019 №1466/381-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VI-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ОЗ)</a:t>
                      </a:r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кв</a:t>
                      </a:r>
                      <a:r>
                        <a:rPr lang="ru-RU" sz="8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</a:t>
                      </a: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 человека </a:t>
                      </a:r>
                      <a:r>
                        <a:rPr lang="ru-RU" sz="1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8379,6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8379,6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8379,6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333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социального найма отдельных категорий граждан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Оренбургской области от 13.07.2007 N 1347/285-IV-ОЗ «О предоставлении гражданам, проживающим на территории Оренбургской области, жилых помещений жилищного фонда Оренбургской области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» (ред. от 13.03.2019 №1466/381-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VI-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ОЗ)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кв. м на человека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1919,7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1919,7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1919,7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071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РФ от 30.12.2017 N 1710 «Об утверждении государственной программы Российской Федерации "Обеспечение доступным и комфортным жильем и коммунальными услугами граждан РФ»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 (ред. от 13.12.2019 №1959)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Правительства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Оренбургской области</a:t>
                      </a: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от 30.04.2015 N 286 «Об утверждении правил предоставления молодым семьям социальных выплат на приобретение (строительство) жилья и их использования в рамках подпрограммы "Обеспечение жильем молодых семей в Оренбургской области», государственной программы «Стимулирование развития жилищного строительства в Оренбургской области»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 (ред. от 25.10.2019 № 784-пп)</a:t>
                      </a:r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35 %,40% от расчетной стоимости жилья. Расчетная стоимость жилья определяется в соответствии с Постановлением Правительства Оренбургской области от 30.08.2013 г. №737-пп 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5D05BD6F-FA28-4381-9B2F-EE275D7D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762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26038E3A-58CF-4C09-AE2D-1FDDED4D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8641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годов с учетом интересов целевых групп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3DF3E6-9D12-4758-A1B4-1CF2E361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AF02BFC-48CA-4F08-A958-E8D9E836A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09016"/>
              </p:ext>
            </p:extLst>
          </p:nvPr>
        </p:nvGraphicFramePr>
        <p:xfrm>
          <a:off x="323529" y="1511440"/>
          <a:ext cx="8496943" cy="51552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71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9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135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части родительской платы за содержание детей в дошкольных образовательных учреждениях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 Правительства Оренбургской области от 19.01.2007 №11-п «О порядке обращения и выплаты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l"/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администрации Александровского района Оренбургской области от 08.08.2014 №606-п "Об утверждении Положения о создании условий для осуществления присмотра и ухода за детьми, содержания детей дошкольного возраста в образовательных организациях Александровского района" (в редакции от 22.09.2020 №829-п)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 среднего размера платы взимаемой с родителей – на первого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35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50% среднего размера платы взимаемой с родителей – на второго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3000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70% среднего размера платы взимаемой с родителей – на третьего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3000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  <a:p>
                      <a:pPr algn="ctr"/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Федеральный закон "Об образовании в Российской Федерации" от 29.12.2012 N 273-ФЗ.</a:t>
                      </a:r>
                    </a:p>
                    <a:p>
                      <a:pPr algn="l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Постановление Правительства Оренбургской области от 13.07.2020 № 582-пп «Об утверждении перечня мероприятий по организации бесплатного горячего питания обучающихся, получающих начальное общее образование в государственных и муниципальных образовательных организациях, обеспечивающих охват 100 процентов от числа таких обучающихся в указанных образовательных организациях Оренбургской области»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размер выплат на одного обучающегося в день – </a:t>
                      </a: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61,41 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рублей</a:t>
                      </a:r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5560,0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5560,0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5324,6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737416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0AD7F251-D254-4085-9675-58E8D84D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714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C02CBE-13BE-4746-8185-355AD404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9C6E58-CA4E-4737-A0E1-FEBF8FA6B7B3}"/>
              </a:ext>
            </a:extLst>
          </p:cNvPr>
          <p:cNvSpPr/>
          <p:nvPr/>
        </p:nvSpPr>
        <p:spPr>
          <a:xfrm>
            <a:off x="755576" y="320675"/>
            <a:ext cx="7776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годов с учетом интересов целевых групп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0DB1035F-7EC4-4C94-83D6-C95BB38EA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76771"/>
              </p:ext>
            </p:extLst>
          </p:nvPr>
        </p:nvGraphicFramePr>
        <p:xfrm>
          <a:off x="323528" y="1226125"/>
          <a:ext cx="8496944" cy="55984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30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023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финансовое обеспечение питанием учащихся общеобразовательных учреждений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Правительства Оренбургской области от 26.02.2014 №104-п «Об установлении дополнительного финансового обеспечения мероприятий по организации питания обучающихся в муниципальных общеобразовательных организациях Оренбургской области и обучающихся в частных общеобразовательных организациях по имеющим государственную аккредитацию основным общеобразовательным программам»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- 8 рублей 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863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272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25.03.2020 г № 264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– 4,60 рублей за счет средств местного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863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674,866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674,866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674,866</a:t>
                      </a:r>
                      <a:endParaRPr lang="ru-RU" sz="1000" b="1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757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Единовременное пособие при всех формах устройства детей, лишенных родительского попечения в семью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закон от 19.05.1995 №81-ФЗ «О государственных пособиях гражданам, имеющих детей» (ред. от 26.07.2019)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Единовременное пособие при передаче ребенка на воспитание в семью, выделяемого на одного ребенка, за исключением случаев усыновления детей-инвалидов, детей в возрасте старше 7 лет – 23019,5рублей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896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бесплатным двухразовым питанием лиц с ограниченными возможностями здоровья, обучающихся в муниципальных общеобразовательных организациях, а также выплату ежемесячной денежной компенсации двухразового питания обучающимся с ограниченными возможностями здоровья, осваивающим программы начального общего, основного общего и среднего общего образования на дому компенсации расходов на двухразовое питание лицам с ограниченными возможностями здоровья, обучающимся на дому</a:t>
                      </a:r>
                    </a:p>
                    <a:p>
                      <a:pPr algn="ctr"/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Оренбургской области от 07.12.2020 № 2522/711-VI-ОЗ "О наделении органов местного самоуправления Оренбургской области отдельными государственными полномочиями по финансовому обеспечению бесплатным двухразовым питанием обучающихся с ограниченными возможностями здоровья в муниципальных общеобразовательных организациях, в том числе осваивающих программы начального общего, основного общего и среднего общего образования на дому"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Размер, компенсации расходов на двухразовое питание лицам с ограниченными возможностями здоровья, обучающимся на дому – </a:t>
                      </a:r>
                      <a:r>
                        <a:rPr lang="ru-RU" sz="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71,30 </a:t>
                      </a: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02121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DB6AFEB-C936-42D6-9757-A1CBE984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63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6E94CCA-4550-4C5F-9CBD-7FF73932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20675"/>
            <a:ext cx="7694240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годов с учетом интересов целевых групп</a:t>
            </a:r>
          </a:p>
          <a:p>
            <a:pPr algn="ctr"/>
            <a:endParaRPr lang="ru-RU" sz="1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B1BB51-8881-4A43-9D5E-CC106928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245530D-3B4D-4846-8BE1-CAE7C8F36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291"/>
              </p:ext>
            </p:extLst>
          </p:nvPr>
        </p:nvGraphicFramePr>
        <p:xfrm>
          <a:off x="395536" y="1196752"/>
          <a:ext cx="8424936" cy="5340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689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942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семье опекуна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Оренбургской области от 09.11.2004 №1533/259-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-ОЗ «О порядке и размерах выплат денежных средств опекунам (попечителям) на содержание ребенка» (ред. от 13.03.2019)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7499 рублей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содержание одного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5128,5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5128,5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5128,5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229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приемной семье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08.07.1997 №104/26-ОЗ «Об оплате труда приемных родителей и льготах, предоставляемых приемной семье в Оренбургской области» (ред. от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13.03.2019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Оренбургской области от 18.06.2007 № 208-п «Об утверждении порядка выплаты денежных средств на содержание ребенка (детей) в приемной семье» (ред. от 13.12.2011)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7499 рублей 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содержание 1 ребенка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4304,3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4304,3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4304,3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7168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 на одного приемного родителя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наличии единственного родителя (отсутствие второго родителя) – в 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двухкратном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размере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7850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вознаграждения причитающегося приемному родителю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36B97327-9FB9-452E-AC67-5C49F874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3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8915"/>
            <a:ext cx="6336704" cy="638796"/>
          </a:xfrm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 формирования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1428760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Бюджетный процесс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9417948-6278-4016-B2EC-F337DF790429}"/>
              </a:ext>
            </a:extLst>
          </p:cNvPr>
          <p:cNvGraphicFramePr/>
          <p:nvPr>
            <p:extLst/>
          </p:nvPr>
        </p:nvGraphicFramePr>
        <p:xfrm>
          <a:off x="642910" y="2285992"/>
          <a:ext cx="8267620" cy="427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026908"/>
      </p:ext>
    </p:extLst>
  </p:cSld>
  <p:clrMapOvr>
    <a:masterClrMapping/>
  </p:clrMapOvr>
  <p:transition spd="slow">
    <p:blinds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920880" cy="864095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Средняя заработная плата работников дополнительного образования и работников культуры учреждений Александровского района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038425"/>
              </p:ext>
            </p:extLst>
          </p:nvPr>
        </p:nvGraphicFramePr>
        <p:xfrm>
          <a:off x="713015" y="980728"/>
          <a:ext cx="781942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22AD0339-814E-43F3-A71E-6ED6117D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pattFill prst="pct80">
            <a:fgClr>
              <a:srgbClr val="0909E7"/>
            </a:fgClr>
            <a:bgClr>
              <a:schemeClr val="accent3"/>
            </a:bgClr>
          </a:patt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067148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188640"/>
            <a:ext cx="7416872" cy="108012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работников, поименованных в Указах Президента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466350"/>
              </p:ext>
            </p:extLst>
          </p:nvPr>
        </p:nvGraphicFramePr>
        <p:xfrm>
          <a:off x="179513" y="126876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61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4E627E-EFB0-45D0-95E4-E97BDA6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732352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83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solidFill>
                  <a:srgbClr val="FF33CC"/>
                </a:solidFill>
                <a:latin typeface="Arial Black" panose="020B0A04020102020204" pitchFamily="34" charset="0"/>
              </a:rPr>
              <a:t>«Детский бюджет</a:t>
            </a:r>
            <a:r>
              <a:rPr lang="ru-RU" sz="2700" b="1" dirty="0">
                <a:solidFill>
                  <a:srgbClr val="FF33CC"/>
                </a:solidFill>
                <a:latin typeface="Arial Black" panose="020B0A04020102020204" pitchFamily="34" charset="0"/>
              </a:rPr>
              <a:t>»</a:t>
            </a:r>
            <a:br>
              <a:rPr lang="ru-RU" sz="2700" b="1" dirty="0">
                <a:solidFill>
                  <a:srgbClr val="FF33CC"/>
                </a:solidFill>
                <a:latin typeface="Arial Black" panose="020B0A04020102020204" pitchFamily="34" charset="0"/>
              </a:rPr>
            </a:br>
            <a:r>
              <a:rPr lang="ru-RU" sz="2700" b="1" dirty="0">
                <a:solidFill>
                  <a:srgbClr val="FF33CC"/>
                </a:solidFill>
                <a:latin typeface="Arial Black" panose="020B0A04020102020204" pitchFamily="34" charset="0"/>
              </a:rPr>
              <a:t/>
            </a:r>
            <a:br>
              <a:rPr lang="ru-RU" sz="2700" b="1" dirty="0">
                <a:solidFill>
                  <a:srgbClr val="FF33CC"/>
                </a:solidFill>
                <a:latin typeface="Arial Black" panose="020B0A04020102020204" pitchFamily="34" charset="0"/>
              </a:rPr>
            </a:br>
            <a:r>
              <a:rPr lang="ru-RU" sz="13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бюджет – это аккумулированный в районном бюджете объем бюджетных ассигнований на реализацию комплекса мероприятий по созданию благоприятных условий для каждого ребенка в Александровском районе по его воспитанию, общему и дополнительному образованию, организации детского отдыха, обеспечение поддержки несовершеннолетних и защите их прав</a:t>
            </a:r>
            <a:r>
              <a:rPr lang="ru-RU" sz="13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</a:rPr>
              <a:t/>
            </a:r>
            <a:br>
              <a:rPr lang="ru-RU" sz="13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</a:rPr>
            </a:br>
            <a:endParaRPr lang="ru-RU" sz="1300" dirty="0">
              <a:solidFill>
                <a:srgbClr val="FF33CC"/>
              </a:solidFill>
            </a:endParaRP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id="{3758AAE4-7CE7-4956-9AE3-1F17224E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1431920"/>
            <a:ext cx="8929688" cy="57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ассигнований, направляемых на государственную и муниципальную поддержку семьи и детей в Александровском районе («Детский бюджет»),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525344"/>
            <a:ext cx="762000" cy="196131"/>
          </a:xfrm>
        </p:spPr>
        <p:txBody>
          <a:bodyPr/>
          <a:lstStyle/>
          <a:p>
            <a:pPr>
              <a:defRPr/>
            </a:pPr>
            <a:r>
              <a:rPr lang="ru-RU" dirty="0"/>
              <a:t>63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97965"/>
              </p:ext>
            </p:extLst>
          </p:nvPr>
        </p:nvGraphicFramePr>
        <p:xfrm>
          <a:off x="179512" y="2081753"/>
          <a:ext cx="8721618" cy="4517679"/>
        </p:xfrm>
        <a:graphic>
          <a:graphicData uri="http://schemas.openxmlformats.org/drawingml/2006/table">
            <a:tbl>
              <a:tblPr/>
              <a:tblGrid>
                <a:gridCol w="5839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1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направления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Объем бюджетных ассигнований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системы образования Александровского района»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285654,766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244491,96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242440,56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Предоставление дошкольного образования детям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25626,4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15451,28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15451,28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6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Обучение детей-инвалидов в образовательных организациях, реализующих программу дошкольного образования, а также предоставление компенсации затрат родителей (законных представителей) на обучение детей-инвалидов на дому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159,1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159,1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159,1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образовательных организациях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19664,6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19664,6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19664,6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7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Модернизация объектов муниципальной собственности для размещения дошкольных образовательных организаций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20988,1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Осуществление переданных полномочий по выплате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solidFill>
                            <a:srgbClr val="22272F"/>
                          </a:solidFill>
                          <a:effectLst/>
                          <a:latin typeface="+mn-lt"/>
                        </a:rPr>
                        <a:t>Предоставление общего  образования детям</a:t>
                      </a:r>
                      <a:endParaRPr lang="ru-RU" sz="1100" b="0" i="0" u="none" strike="noStrike" dirty="0">
                        <a:solidFill>
                          <a:srgbClr val="22272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72176,4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68196,114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66358,914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образования, а также дополнительного образования детей в муниципальных образовательных организациях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108081,0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108081,0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108081,0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10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Предоставление дополнительного образования детям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11727,0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57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Проведение мероприятий по пожарной  безопасности в образовательных организациях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10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Проведение мероприятий по антитеррористической безопасности в образовательных организациях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1155,0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0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Осуществление переданных полномочий по содержанию ребенка в семье опекуна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Осуществление переданных полномочий по содержанию ребенка в приемной семье, а также выплате вознаграждения, причитающегося приемному родителю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5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1"/>
            <a:ext cx="2411760" cy="1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4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41862"/>
              </p:ext>
            </p:extLst>
          </p:nvPr>
        </p:nvGraphicFramePr>
        <p:xfrm>
          <a:off x="215516" y="188641"/>
          <a:ext cx="8604956" cy="6103095"/>
        </p:xfrm>
        <a:graphic>
          <a:graphicData uri="http://schemas.openxmlformats.org/drawingml/2006/table">
            <a:tbl>
              <a:tblPr/>
              <a:tblGrid>
                <a:gridCol w="531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Дополнительное финансовое обеспечение мероприятий по организации питания обучающихся 5-11 классов в общеобразовательных организациях Оренбургской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1841,766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1841,766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1841,766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63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Осуществление переданных полномочий по финансовому обеспечению бесплатным двухразовым питанием лиц с ограниченными возможностями здоровья, обучающихся в муниципальных общеобразовательных организациях, а также выплату ежемесячной денежной компенсации двухразового питания обучающимся с ограниченными возможностями здоровья, осваивающим программы начального общего, основного общего и среднего общего образования на дому компенсации расходов на двухразовое питание лицам с ограниченными возможностями здоровья, обучающимся на дому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87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Обеспечение бесплатным двухразовым питанием лиц с ограниченными возможностями здоровья, обучающихся в муниципальных общеобразовательных организациях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5560,0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5560,0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Реализация проекта «Твой школьный бюджет» на территории Александровского района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Осуществление переданных полномочий по финансовому обеспечению мероприятий по отдыху детей в каникулярное время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1791,1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1912,3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64268"/>
                  </a:ext>
                </a:extLst>
              </a:tr>
              <a:tr h="308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Организация отдыха детей в каникулярное время, за счет средств местного бюджета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37796"/>
                  </a:ext>
                </a:extLst>
              </a:tr>
              <a:tr h="270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Поддержка и работа с одаренными детьми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47722"/>
                  </a:ext>
                </a:extLst>
              </a:tr>
              <a:tr h="411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Проведение районных конкурсов и мероприятий с детьми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176490"/>
                  </a:ext>
                </a:extLst>
              </a:tr>
              <a:tr h="1101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Мероприятия по патриотическому воспитанию граждан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02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0794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34985"/>
              </p:ext>
            </p:extLst>
          </p:nvPr>
        </p:nvGraphicFramePr>
        <p:xfrm>
          <a:off x="179512" y="836711"/>
          <a:ext cx="8712968" cy="5766287"/>
        </p:xfrm>
        <a:graphic>
          <a:graphicData uri="http://schemas.openxmlformats.org/drawingml/2006/table">
            <a:tbl>
              <a:tblPr/>
              <a:tblGrid>
                <a:gridCol w="541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культуры Александровского района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11304,0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11304,0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полномочий поселений по созданию условий для организации досуга и обеспечения жителей поселения услугами организаций культуры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жителей района услугами  культуры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2090,0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2090,0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2090,0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деятельности МАУ «Культурно-досуговый центр»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2800,0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2500,0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2500,0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94109"/>
                  </a:ext>
                </a:extLst>
              </a:tr>
              <a:tr h="197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полномочий поселений по библиотечному обслуживанию жителей поселения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1625,0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1625,0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1625,0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76229"/>
                  </a:ext>
                </a:extLst>
              </a:tr>
              <a:tr h="24620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Библиотечное обслуживание посетителей библиотек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1203,0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67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Экскурсионное, информационное и справочное обслуживание посетителей музея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928,0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820,0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820,0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0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услуг населению в сфере кинообслуживания и кинопроката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Финансирование социально значимых мероприятий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1342,0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9749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мероприятий по организации безопасности в учреждениях культуры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47690"/>
                  </a:ext>
                </a:extLst>
              </a:tr>
              <a:tr h="431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молодежной политики, физической культуры, спорта и туризма в Александровском районе" 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17746,1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22031,5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12247,9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Региональный проект «Спорт – норма жизни»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1783,6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88063"/>
                  </a:ext>
                </a:extLst>
              </a:tr>
              <a:tr h="248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деятельности учреждений спортивной подготовки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16175,4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11240,2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11240,2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 и массового спорта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1120,0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Создание спортивных площадок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8000,0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41522"/>
                  </a:ext>
                </a:extLst>
              </a:tr>
              <a:tr h="197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Выполнение части полномочий поселений по организации и осуществлению мероприятий по работе с детьми и молодежью в поселении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Реализация мероприятий в области молодежной политики</a:t>
                      </a:r>
                    </a:p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468094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Реализация мероприятий по содействию занятости несовершеннолетних граждан 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1636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6867"/>
              </p:ext>
            </p:extLst>
          </p:nvPr>
        </p:nvGraphicFramePr>
        <p:xfrm>
          <a:off x="251520" y="692696"/>
          <a:ext cx="8784976" cy="5373164"/>
        </p:xfrm>
        <a:graphic>
          <a:graphicData uri="http://schemas.openxmlformats.org/drawingml/2006/table">
            <a:tbl>
              <a:tblPr/>
              <a:tblGrid>
                <a:gridCol w="545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 программа "Устойчивое развитие территории Александровского района" 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10299,3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10299,3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10301,3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2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Осуществление переданных полномочий по обеспечению жильем социального найма отдельных категорий граждан в соответствии с законодательством Оренбургской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1919,7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1919,7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1919,7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83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по предоставлению жилых помещений детям-сиротам и детям, оставшимся без попечения родителей, лицам из их числа по договорам найма специализированных жилых помещений за счет средств областного бюджета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753,2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753,2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755,1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"Совершенствование муниципального управления и профилактика правонарушений на территории Александровского района" 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1569,1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1569,1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Осуществление переданных  полномочий  по созданию и организации деятельности комиссий по делам несовершеннолетних и защите их прав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562,0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562,0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562,0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66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 по организации и осуществлению деятельности по опеке и попечительству над несовершеннолетними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562,0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562,0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562,0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94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по ведению Списка подлежащих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marL="6432" marR="6432" marT="64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Выполнение полномочий поселений по обеспечению жильем молодых семей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правонарушений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Предотвращение терроризма и экстремизма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99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Мероприятия по профилактике алкоголизма и наркомании на территории Александровского района 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136,0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136,0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136,0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РАСХОДОВ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328693,266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289695,86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277862,86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3997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66</a:t>
            </a:fld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248108" y="979413"/>
          <a:ext cx="8643998" cy="182724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3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08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pPr marL="1524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spc="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исполн</a:t>
                      </a:r>
                      <a:r>
                        <a:rPr lang="ru-RU" sz="1600" spc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pPr marL="1524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480 743,9</a:t>
                      </a: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547 535,4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558 409,0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481 887,3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476 023,9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0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474 295,0</a:t>
                      </a: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558 801,1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558 409,0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481 887,3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472 991,5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2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endParaRPr lang="ru-RU" sz="1600" u="none" strike="noStrike" spc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  <a:r>
                        <a:rPr lang="ru-RU" sz="1600" u="none" strike="noStrike" spc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</a:p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endParaRPr lang="ru-RU" sz="1600" u="none" strike="noStrike" spc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6 448,9</a:t>
                      </a: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-11 265,7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88" marR="58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214282" y="260648"/>
            <a:ext cx="8643998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tabLst>
                <a:tab pos="4857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раткая характеристика бюджета муниципального образования Александровский район</a:t>
            </a:r>
          </a:p>
          <a:p>
            <a:pPr lvl="1" algn="r">
              <a:tabLst>
                <a:tab pos="485775" algn="l"/>
              </a:tabLst>
            </a:pPr>
            <a:r>
              <a:rPr lang="ru-RU" sz="14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214282" y="4000504"/>
          <a:ext cx="8643998" cy="24002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4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876">
                <a:tc gridSpan="6"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u="none" strike="noStrike" spc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тыс. чел.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13,391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12,760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12,445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12,148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 расчете на душу населения, тыс. руб.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b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7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расчете на душу населения, тыс. руб.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14282" y="3207939"/>
            <a:ext cx="8643998" cy="8002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65087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параметры бюджета муниципального образования Александровский район</a:t>
            </a:r>
          </a:p>
          <a:p>
            <a:pPr algn="ctr">
              <a:tabLst>
                <a:tab pos="650875" algn="l"/>
              </a:tabLst>
            </a:pP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расчете на душу населения   </a:t>
            </a:r>
          </a:p>
          <a:p>
            <a:pPr algn="r">
              <a:tabLst>
                <a:tab pos="65087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(тыс. руб. на 1 человека)</a:t>
            </a:r>
          </a:p>
        </p:txBody>
      </p:sp>
    </p:spTree>
    <p:extLst>
      <p:ext uri="{BB962C8B-B14F-4D97-AF65-F5344CB8AC3E}">
        <p14:creationId xmlns:p14="http://schemas.microsoft.com/office/powerpoint/2010/main" val="1852501995"/>
      </p:ext>
    </p:extLst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r="1793"/>
          <a:stretch>
            <a:fillRect/>
          </a:stretch>
        </p:blipFill>
        <p:spPr>
          <a:xfrm>
            <a:off x="6228184" y="857233"/>
            <a:ext cx="2458616" cy="1707672"/>
          </a:xfrm>
          <a:prstGeom prst="rect">
            <a:avLst/>
          </a:prstGeom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714348" y="1000108"/>
            <a:ext cx="3214710" cy="235745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инициативным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бюджетированием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понимается механизм решения вопросов местного значения, отличительной особенностью которого является непосредственное участие граждан в определении направлений расходования бюджетных средств, а также в последующем контроле за реализацией отобранных проектов.</a:t>
            </a:r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727268" y="332657"/>
            <a:ext cx="7733164" cy="43204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</a:rPr>
              <a:t>Инициативное </a:t>
            </a:r>
            <a:r>
              <a:rPr lang="ru-RU" sz="3200" dirty="0" err="1">
                <a:solidFill>
                  <a:srgbClr val="0070C0"/>
                </a:solidFill>
              </a:rPr>
              <a:t>бюджетирование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02320"/>
              </p:ext>
            </p:extLst>
          </p:nvPr>
        </p:nvGraphicFramePr>
        <p:xfrm>
          <a:off x="899593" y="3533934"/>
          <a:ext cx="7704855" cy="237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13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Населенный 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Стоимость проекта,</a:t>
                      </a:r>
                      <a:r>
                        <a:rPr lang="ru-RU" sz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рублей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село Добринка,</a:t>
                      </a:r>
                      <a:endParaRPr lang="ru-RU" sz="1200" dirty="0"/>
                    </a:p>
                    <a:p>
                      <a:r>
                        <a:rPr lang="ru-RU" sz="1200" dirty="0" err="1" smtClean="0"/>
                        <a:t>Добринский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Ремонт автомобильной</a:t>
                      </a:r>
                      <a:r>
                        <a:rPr lang="ru-RU" sz="1200" baseline="0" dirty="0"/>
                        <a:t> дороги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1 566 266,00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r>
                        <a:rPr lang="ru-RU" sz="1200" dirty="0"/>
                        <a:t>село Александровка,</a:t>
                      </a:r>
                      <a:r>
                        <a:rPr lang="ru-RU" sz="1200" baseline="0" dirty="0"/>
                        <a:t> Александровский сельсовет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Ремонт ограждения</a:t>
                      </a:r>
                      <a:r>
                        <a:rPr lang="ru-RU" sz="1200" baseline="0" dirty="0"/>
                        <a:t> места захоронения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537 177,00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село</a:t>
                      </a:r>
                      <a:r>
                        <a:rPr lang="ru-RU" sz="1200" baseline="0" dirty="0" smtClean="0"/>
                        <a:t> Ждановка,</a:t>
                      </a:r>
                      <a:endParaRPr lang="ru-RU" sz="1200" dirty="0"/>
                    </a:p>
                    <a:p>
                      <a:r>
                        <a:rPr lang="ru-RU" sz="1200" baseline="0" dirty="0" smtClean="0"/>
                        <a:t>Ждановский  </a:t>
                      </a:r>
                      <a:r>
                        <a:rPr lang="ru-RU" sz="1200" baseline="0" dirty="0"/>
                        <a:t>сельсовет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r>
                        <a:rPr lang="ru-RU" sz="1200" baseline="0" dirty="0" smtClean="0"/>
                        <a:t> общественной территории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 </a:t>
                      </a:r>
                      <a:r>
                        <a:rPr lang="ru-RU" sz="1200" dirty="0" smtClean="0"/>
                        <a:t>233 460,00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r>
                        <a:rPr lang="ru-RU" sz="1200" dirty="0"/>
                        <a:t>село </a:t>
                      </a:r>
                      <a:r>
                        <a:rPr lang="ru-RU" sz="1200" dirty="0" err="1" smtClean="0"/>
                        <a:t>Каякулово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Георгиевский </a:t>
                      </a:r>
                      <a:r>
                        <a:rPr lang="ru-RU" sz="1200" baseline="0" dirty="0"/>
                        <a:t>сельсовет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Ремонт ограждения</a:t>
                      </a:r>
                      <a:r>
                        <a:rPr lang="ru-RU" sz="1200" baseline="0" dirty="0"/>
                        <a:t> места захоронения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1 429 930,00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Объект 3"/>
          <p:cNvSpPr txBox="1">
            <a:spLocks/>
          </p:cNvSpPr>
          <p:nvPr/>
        </p:nvSpPr>
        <p:spPr>
          <a:xfrm>
            <a:off x="1071538" y="2852936"/>
            <a:ext cx="746090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</a:pPr>
            <a:r>
              <a:rPr lang="ru-RU" dirty="0">
                <a:solidFill>
                  <a:schemeClr val="accent2"/>
                </a:solidFill>
              </a:rPr>
              <a:t>Проекты развития общественной инфраструктуры, прошедшие отбор к реализации в </a:t>
            </a:r>
            <a:r>
              <a:rPr lang="ru-RU" dirty="0" smtClean="0">
                <a:solidFill>
                  <a:schemeClr val="accent2"/>
                </a:solidFill>
              </a:rPr>
              <a:t>2023 году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207855"/>
      </p:ext>
    </p:extLst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algn="r">
              <a:defRPr/>
            </a:pP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 flipV="1">
            <a:off x="1691680" y="1124744"/>
            <a:ext cx="3214710" cy="4571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5720" fontAlgn="auto"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95000"/>
              <a:buFont typeface="Wingdings 2"/>
              <a:buNone/>
              <a:defRPr/>
            </a:pPr>
            <a:endParaRPr lang="ru-RU" sz="2600" dirty="0">
              <a:solidFill>
                <a:srgbClr val="6BB1C9">
                  <a:lumMod val="5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68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52935"/>
              </p:ext>
            </p:extLst>
          </p:nvPr>
        </p:nvGraphicFramePr>
        <p:xfrm>
          <a:off x="539553" y="1268759"/>
          <a:ext cx="806489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14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Населенный 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Стоимость проекта,</a:t>
                      </a:r>
                      <a:r>
                        <a:rPr lang="ru-RU" sz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рублей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село Тукай,</a:t>
                      </a:r>
                      <a:endParaRPr lang="ru-RU" sz="1200" dirty="0"/>
                    </a:p>
                    <a:p>
                      <a:r>
                        <a:rPr lang="ru-RU" sz="1200" dirty="0" err="1" smtClean="0"/>
                        <a:t>Тукаевский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Ремонт автомобильной</a:t>
                      </a:r>
                      <a:r>
                        <a:rPr lang="ru-RU" sz="1200" baseline="0" dirty="0"/>
                        <a:t> дороги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921 610,00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поселок Северный,</a:t>
                      </a:r>
                      <a:r>
                        <a:rPr lang="ru-RU" sz="1200" baseline="0" dirty="0" smtClean="0"/>
                        <a:t> Романовский </a:t>
                      </a:r>
                      <a:r>
                        <a:rPr lang="ru-RU" sz="1200" baseline="0" dirty="0"/>
                        <a:t>сельсовет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Ремонт ограждения</a:t>
                      </a:r>
                      <a:r>
                        <a:rPr lang="ru-RU" sz="1200" baseline="0" dirty="0"/>
                        <a:t> места захоронения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569 320,0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652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поселок Романовский, Романовский сельсовет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Ремонт автомобильной дороги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1 104 652,0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Объект 3"/>
          <p:cNvSpPr txBox="1">
            <a:spLocks/>
          </p:cNvSpPr>
          <p:nvPr/>
        </p:nvSpPr>
        <p:spPr>
          <a:xfrm>
            <a:off x="1071538" y="764704"/>
            <a:ext cx="746090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Clr>
                <a:srgbClr val="A379BB">
                  <a:lumMod val="75000"/>
                </a:srgbClr>
              </a:buClr>
              <a:buFont typeface="Georgia" pitchFamily="18" charset="0"/>
              <a:buNone/>
            </a:pPr>
            <a:endParaRPr lang="ru-RU" dirty="0">
              <a:solidFill>
                <a:srgbClr val="9CB084">
                  <a:lumMod val="75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152128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16526"/>
      </p:ext>
    </p:extLst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86609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7030A0"/>
                </a:solidFill>
              </a:rPr>
              <a:t>ПРОЕКТ </a:t>
            </a: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100" b="1" dirty="0">
                <a:solidFill>
                  <a:srgbClr val="7030A0"/>
                </a:solidFill>
              </a:rPr>
              <a:t>«Народный бюджет» на </a:t>
            </a:r>
            <a:r>
              <a:rPr lang="ru-RU" sz="3100" b="1" dirty="0" smtClean="0">
                <a:solidFill>
                  <a:srgbClr val="7030A0"/>
                </a:solidFill>
              </a:rPr>
              <a:t>2023 </a:t>
            </a:r>
            <a:r>
              <a:rPr lang="ru-RU" sz="3100" b="1" dirty="0">
                <a:solidFill>
                  <a:srgbClr val="7030A0"/>
                </a:solidFill>
              </a:rPr>
              <a:t>год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55114" y="1454634"/>
            <a:ext cx="8609374" cy="1364294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В рамках реализации проекта «Народный бюджет» в </a:t>
            </a:r>
            <a:r>
              <a:rPr lang="ru-RU" sz="2000" b="1" i="1" dirty="0" smtClean="0">
                <a:solidFill>
                  <a:srgbClr val="0033CC"/>
                </a:solidFill>
                <a:latin typeface="+mj-lt"/>
              </a:rPr>
              <a:t>2023 </a:t>
            </a: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году предусмотрено </a:t>
            </a:r>
            <a:r>
              <a:rPr lang="ru-RU" sz="2000" b="1" i="1" dirty="0" smtClean="0">
                <a:solidFill>
                  <a:srgbClr val="0033CC"/>
                </a:solidFill>
                <a:latin typeface="+mj-lt"/>
              </a:rPr>
              <a:t>400,0 </a:t>
            </a: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тыс. рублей  на </a:t>
            </a:r>
            <a:r>
              <a:rPr lang="ru-RU" sz="2000" b="1" i="1" dirty="0" smtClean="0">
                <a:solidFill>
                  <a:srgbClr val="0033CC"/>
                </a:solidFill>
                <a:latin typeface="+mj-lt"/>
              </a:rPr>
              <a:t>капитальный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33CC"/>
                </a:solidFill>
                <a:latin typeface="+mj-lt"/>
              </a:rPr>
              <a:t>ремонт ограждения кладбища в селе </a:t>
            </a:r>
            <a:r>
              <a:rPr lang="ru-RU" sz="2000" b="1" i="1" dirty="0" err="1" smtClean="0">
                <a:solidFill>
                  <a:srgbClr val="0033CC"/>
                </a:solidFill>
                <a:latin typeface="+mj-lt"/>
              </a:rPr>
              <a:t>Исянгильдино</a:t>
            </a:r>
            <a:endParaRPr lang="ru-RU" sz="2000" b="1" i="1" dirty="0" smtClean="0">
              <a:solidFill>
                <a:srgbClr val="0033CC"/>
              </a:solidFill>
              <a:latin typeface="+mj-lt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Александровского </a:t>
            </a:r>
            <a:r>
              <a:rPr lang="ru-RU" sz="2000" b="1" i="1" dirty="0" smtClean="0">
                <a:solidFill>
                  <a:srgbClr val="0033CC"/>
                </a:solidFill>
                <a:latin typeface="+mj-lt"/>
              </a:rPr>
              <a:t>района  </a:t>
            </a: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Оренбургской области</a:t>
            </a:r>
            <a:endParaRPr lang="ru-RU" sz="2000" b="1" i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67435859"/>
              </p:ext>
            </p:extLst>
          </p:nvPr>
        </p:nvGraphicFramePr>
        <p:xfrm>
          <a:off x="472078" y="3178968"/>
          <a:ext cx="7052250" cy="327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19053" y="4075907"/>
            <a:ext cx="3121893" cy="2017389"/>
            <a:chOff x="1043122" y="4101503"/>
            <a:chExt cx="2589209" cy="1700037"/>
          </a:xfrm>
        </p:grpSpPr>
        <p:sp>
          <p:nvSpPr>
            <p:cNvPr id="7" name="Плюс 6"/>
            <p:cNvSpPr/>
            <p:nvPr/>
          </p:nvSpPr>
          <p:spPr bwMode="auto">
            <a:xfrm>
              <a:off x="2123385" y="4744675"/>
              <a:ext cx="428682" cy="398607"/>
            </a:xfrm>
            <a:prstGeom prst="mathPlus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" name="Плюс 7"/>
            <p:cNvSpPr/>
            <p:nvPr/>
          </p:nvSpPr>
          <p:spPr bwMode="auto">
            <a:xfrm>
              <a:off x="1043122" y="4101503"/>
              <a:ext cx="428682" cy="398608"/>
            </a:xfrm>
            <a:prstGeom prst="mathPlus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Плюс 10"/>
            <p:cNvSpPr/>
            <p:nvPr/>
          </p:nvSpPr>
          <p:spPr bwMode="auto">
            <a:xfrm>
              <a:off x="3203649" y="5402932"/>
              <a:ext cx="428682" cy="398608"/>
            </a:xfrm>
            <a:prstGeom prst="mathPlus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7" name="Блок-схема: альтернативный процесс 16"/>
          <p:cNvSpPr/>
          <p:nvPr/>
        </p:nvSpPr>
        <p:spPr>
          <a:xfrm>
            <a:off x="6228184" y="3779523"/>
            <a:ext cx="2736304" cy="2145268"/>
          </a:xfrm>
          <a:prstGeom prst="flowChartAlternateProcess">
            <a:avLst/>
          </a:prstGeom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Народный бюджет – </a:t>
            </a:r>
            <a:r>
              <a:rPr lang="ru-RU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2023</a:t>
            </a:r>
            <a:endParaRPr lang="ru-RU" sz="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3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(571,26 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тыс. руб.)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28424" cy="143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24329" y="139242"/>
            <a:ext cx="1368152" cy="7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601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DB87100-F955-4537-AA8C-45A1609CBD6C}"/>
              </a:ext>
            </a:extLst>
          </p:cNvPr>
          <p:cNvSpPr txBox="1">
            <a:spLocks/>
          </p:cNvSpPr>
          <p:nvPr/>
        </p:nvSpPr>
        <p:spPr>
          <a:xfrm>
            <a:off x="971600" y="116633"/>
            <a:ext cx="763284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Проект бюджета Александровского района составляется и утверждается на три года и основывается на следующих стратегических документах: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F0D946-3B61-4E49-AE61-8A1666C0B75D}"/>
              </a:ext>
            </a:extLst>
          </p:cNvPr>
          <p:cNvSpPr/>
          <p:nvPr/>
        </p:nvSpPr>
        <p:spPr>
          <a:xfrm>
            <a:off x="324463" y="1468140"/>
            <a:ext cx="3357586" cy="1836204"/>
          </a:xfrm>
          <a:prstGeom prst="rect">
            <a:avLst/>
          </a:prstGeom>
          <a:solidFill>
            <a:srgbClr val="66CCFF"/>
          </a:solidFill>
          <a:ln w="57150">
            <a:solidFill>
              <a:srgbClr val="66CCFF"/>
            </a:solidFill>
            <a:prstDash val="dashDot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Bookman Old Style" panose="02050604050505020204" pitchFamily="18" charset="0"/>
              </a:rPr>
              <a:t>Положениях послания Президента Российской Федерации Федеральному Собранию РФ, определяющих бюджетную политику РФ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B746BAF-2164-455E-BEF9-BCA0E8052399}"/>
              </a:ext>
            </a:extLst>
          </p:cNvPr>
          <p:cNvSpPr/>
          <p:nvPr/>
        </p:nvSpPr>
        <p:spPr>
          <a:xfrm>
            <a:off x="254370" y="3643371"/>
            <a:ext cx="2496277" cy="1242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Прогнозе социально-экономического развития  района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1C42669-641F-4C09-B9A6-088567C7E849}"/>
              </a:ext>
            </a:extLst>
          </p:cNvPr>
          <p:cNvSpPr/>
          <p:nvPr/>
        </p:nvSpPr>
        <p:spPr>
          <a:xfrm>
            <a:off x="3358769" y="3642270"/>
            <a:ext cx="2304256" cy="1242137"/>
          </a:xfrm>
          <a:prstGeom prst="rect">
            <a:avLst/>
          </a:prstGeom>
          <a:solidFill>
            <a:srgbClr val="CCFFCC"/>
          </a:solidFill>
          <a:ln w="57150">
            <a:solidFill>
              <a:srgbClr val="00B050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Бюджетном прогнозе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F1FF9AA-CC7B-4E24-9FB2-5D8EC1B82992}"/>
              </a:ext>
            </a:extLst>
          </p:cNvPr>
          <p:cNvSpPr/>
          <p:nvPr/>
        </p:nvSpPr>
        <p:spPr>
          <a:xfrm>
            <a:off x="6461217" y="3626569"/>
            <a:ext cx="2304257" cy="1241036"/>
          </a:xfrm>
          <a:prstGeom prst="rect">
            <a:avLst/>
          </a:prstGeom>
          <a:solidFill>
            <a:srgbClr val="FF99FF"/>
          </a:solidFill>
          <a:ln w="57150">
            <a:solidFill>
              <a:srgbClr val="FF66FF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Муниципальных программах</a:t>
            </a:r>
          </a:p>
        </p:txBody>
      </p:sp>
      <p:sp>
        <p:nvSpPr>
          <p:cNvPr id="31" name="Пятиугольник 16">
            <a:extLst>
              <a:ext uri="{FF2B5EF4-FFF2-40B4-BE49-F238E27FC236}">
                <a16:creationId xmlns:a16="http://schemas.microsoft.com/office/drawing/2014/main" id="{90CF1332-9ABA-4F90-8F45-A6D3F8E8587B}"/>
              </a:ext>
            </a:extLst>
          </p:cNvPr>
          <p:cNvSpPr/>
          <p:nvPr/>
        </p:nvSpPr>
        <p:spPr>
          <a:xfrm>
            <a:off x="2845408" y="4168525"/>
            <a:ext cx="516995" cy="191830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25" name="Пятиугольник 18">
            <a:extLst>
              <a:ext uri="{FF2B5EF4-FFF2-40B4-BE49-F238E27FC236}">
                <a16:creationId xmlns:a16="http://schemas.microsoft.com/office/drawing/2014/main" id="{F96C2467-16AD-40EB-BFB7-0EEB1EB8817C}"/>
              </a:ext>
            </a:extLst>
          </p:cNvPr>
          <p:cNvSpPr/>
          <p:nvPr/>
        </p:nvSpPr>
        <p:spPr>
          <a:xfrm>
            <a:off x="3725856" y="2290327"/>
            <a:ext cx="766233" cy="191829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11E65E8-6835-4232-A14D-67211426CAAF}"/>
              </a:ext>
            </a:extLst>
          </p:cNvPr>
          <p:cNvSpPr/>
          <p:nvPr/>
        </p:nvSpPr>
        <p:spPr>
          <a:xfrm>
            <a:off x="4492089" y="1428736"/>
            <a:ext cx="2928958" cy="1911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CC66"/>
            </a:solidFill>
            <a:prstDash val="dashDot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Основных направлениях бюджетной и налоговой политики Александровского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района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5" name="Пятиугольник 18">
            <a:extLst>
              <a:ext uri="{FF2B5EF4-FFF2-40B4-BE49-F238E27FC236}">
                <a16:creationId xmlns:a16="http://schemas.microsoft.com/office/drawing/2014/main" id="{A81DE8E5-2ED3-4BF8-825F-6A06B09A21EC}"/>
              </a:ext>
            </a:extLst>
          </p:cNvPr>
          <p:cNvSpPr/>
          <p:nvPr/>
        </p:nvSpPr>
        <p:spPr>
          <a:xfrm>
            <a:off x="7495340" y="2288377"/>
            <a:ext cx="766233" cy="191829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36" name="Пятиугольник 16">
            <a:extLst>
              <a:ext uri="{FF2B5EF4-FFF2-40B4-BE49-F238E27FC236}">
                <a16:creationId xmlns:a16="http://schemas.microsoft.com/office/drawing/2014/main" id="{07675607-A5A3-497D-AAD9-BF8E89E68153}"/>
              </a:ext>
            </a:extLst>
          </p:cNvPr>
          <p:cNvSpPr/>
          <p:nvPr/>
        </p:nvSpPr>
        <p:spPr>
          <a:xfrm>
            <a:off x="5686626" y="4196428"/>
            <a:ext cx="768351" cy="191830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id="{99679261-64AF-4C46-B442-1217ECD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55119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6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1" name="Picture 1" descr="C:\Users\Администратор\Pictures\1d9ed54e42bb74ffb3e2f00c73fecc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43512"/>
            <a:ext cx="2786018" cy="1300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303070"/>
      </p:ext>
    </p:extLst>
  </p:cSld>
  <p:clrMapOvr>
    <a:masterClrMapping/>
  </p:clrMapOvr>
  <p:transition spd="slow"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85728"/>
            <a:ext cx="8229600" cy="939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муниципальные информационные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428736"/>
            <a:ext cx="828092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Александровского района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aleksandrovka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/56.ru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 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//bus.gov.ru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86052"/>
            <a:ext cx="3229732" cy="176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15636" y="3325091"/>
            <a:ext cx="4488873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отдела администрации Александровского района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Данилова Наталья Александровна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(35359) 2-13- 65,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alexfino@mail.ru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461830 с. Александровка,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Мичурина, 51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:00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-17:00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обед с 13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:00-14:00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50133" y="232992"/>
            <a:ext cx="7210299" cy="7477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 бюджет  Александровского  района </a:t>
            </a:r>
          </a:p>
        </p:txBody>
      </p:sp>
      <p:sp>
        <p:nvSpPr>
          <p:cNvPr id="7" name="Овал 6"/>
          <p:cNvSpPr/>
          <p:nvPr/>
        </p:nvSpPr>
        <p:spPr>
          <a:xfrm>
            <a:off x="214282" y="2492896"/>
            <a:ext cx="2071702" cy="2000264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7950" y="2276872"/>
            <a:ext cx="2786050" cy="2652326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</a:p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05857" y="1412776"/>
            <a:ext cx="4086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Александровский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Георгиевский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Ждановский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Зеленорощинский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Каликинский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Марксовский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Новомихайловский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Романовский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Султакаевский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Тукаевский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Хортицкий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Чебоксаровский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Яфаровский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</p:txBody>
      </p:sp>
      <p:sp>
        <p:nvSpPr>
          <p:cNvPr id="34818" name="AutoShape 2" descr="data:image/png;base64,iVBORw0KGgoAAAANSUhEUgAAAGIAAABJCAYAAADGzvP7AAAgAElEQVR4nO26Z3Sc13nvO5SUOOcktiSXlJPE7US2LKvrnnPWzclZ93646651cnKsRIkTJ66yHRXLKpYosRMEC0D0MhgAMxhM7xXTC6YCmAIMOgYzmBn0ThAkKEqUZZHU734ACZKmbEu2ZF2vpQ+/tebd5b+f533m3Xu/z34F8vE5PuLDRZOdR6CcmOMjPlx0k/MIVBOzfMSHi35yDoEmO8vvCoqBIWS9IVpMEmR9SeSJHhQDo3RGvHTGoygGRpCnUnSE3HRGvEhjETTZWTr8FuTJFNJIN51hD4rMOMqBQaSRAB1BB4r+DB3hAPJUGnmiF3m6n46Qj86ID0V/BmVmFHkqgzw9iCY7S2csSGc8hjTsRZ5M0tnTg3JwDEV/Px3dXpSDo8gTySv9B1CkB1AMDKMYGKIjaEOWSN7glyE3h0CXneV3BZGhGbFLSZP8JHXNL9Ksa6bNpqTN0k57l4rKym8hMjbTID6A2KFBnhhCOzxGs7ScFpMSsceIUHWUdredDpcBTbZIq7WTBskh6tsP0WaVcLLqccROLW02Na0mIQ2SvTR2HEYS8NAkq0I3MYPYbaDdKafVLEFk7kSobaRZdZwmWTn1on2ILGLarJ20mqXUNT1PregFhEYxdeLDtDsNN/llys0hMEzOYpic5aDfxAtu6a+kU9KKt1aEp6Z1B29NK97atm2uXFudIa5qv5/ox6foDNhQDwyjSidQxPx0uI1I3EY0g+NoMkPIIx60Q+PoxorIoz46/QakfheaoTE0mWE0w1m0Q+PoJ0u0WzvQDo0iiwTRZIZR9/cj7lIgtstRxMOo0mk0Q2Poxks7NmiGx9EOj6OIBVGnkij7+tAOj6PJZJCFvWiGxtEMDKKMd6POjKAdzaLODG2PPzR+k0+W/BwC4+QsxslZ7m77OruaH0YgeohdLQ//Qlof+XNWdt3JiuBOlgWf3GFF8ClWBJ/auQ69WMZV7Q8C/egE+tFJdEOjGLMz6IbGrpRnMYwXMUwU0I/m0Y9Ooh+ZxDBewDCWxzA+hXYgs319lYkC+rH8lfrtMuPkLNrBQfRjeXTD49v9BkfQX/mtH5u6rq5wA7qhEfRjOQxjefRjUzt6vwhrfg6BOTeDOTfD3e2PsUv0AILW+xGIHnhHvth8H7J//hz5O/+ENcHtrAo+wargEywLbmflyu+rRF46zFXtD4J2Yy0ibSOtyjIaW/cgD/swT04jNovQDw7T4VAgtnYgNrciMbcgVBxDbJcisbdRW/0tRJoGhIpjtFlFtOmqaFZWUifag8QuRqis2h7D1Exzx17aDM1IuranqnaDEEmXnOrq79BuFtHQ/DTNsnKEqkraTY2IdA00NHwXkaae+pYf06wV0iQ98kt9sednEVhzM1hzM3xF/I/bgRA9xC7RIzdxW/MjVIm/RFJ9N6nH/hOrgjtYE9zBiuBOVgWf3Lm+SnR3GVe1Pwi0PX7UsQDKoBlNTwi5z4Q1N4M64kTfP4A+FUcd70YTdaMKu9EPpNH2dqPtiyJzytH2xdEP9KOOeVAG7WhTye02iRj6gX6suRn0A/3oUnHkXgPavij6gX5UARO6ZC/qnii6ZBxlwIi6J3ytb38CXSKCpjeGcWQIVSyIrj/9S31xTM0isOVnsOVnuGcnEA9wW9ODfKH+Pn5P+AiClofZJXqEW4X38XjrVwiJ/zO5e/6UZcEdLAnuYHHX7WTu/lOyn/4Ma4Lbr7AdiKvavw3UIRum4bHf6pjvF86pWQRd+Rm6rgvELa0P8Ljwq/SKv8Q/tt6NQPTwlafiIR47cRdx8b0M/NmfsCS4kzXBnUz85WfoFX+F0JG7KP7hHaxeCUR8dxlXtT9o7OMjtKkqkejq6LCIUPptdJoakDsUiDoPI3fKELY8h9TUjNyloanpGayTM3RaRbQbmlEFLMjsrUj09XQ6dYgNjajCDrTdDjptImRuOWLNCaT2TkSy4yhcSmQuKVKzGIVXi9TegbxLgtKjocPcTqe1DU3U/67tdxdmETinZnBOzfDVK4HY1fogL4u+RFD6BQKqu7j7+Fe5Rfgwt4jup1FxFznXF8n+tz9hVXAnmU9/muChL5CQ3kXvk59l9g/uZPlKIHp2l3FV+wMnV0TeJUHl0qL06VA4pUg0VUg0tcgccjQBEzKrGFMijD7uR2powj45gz7uQxWwILe1YUpG0YadqPxmlF4TKr8OiaYWpUeDLtaFPu5D1qVA7lCiDXWhizuRqCtQ+m3oYl7UHhW6UBfGVAqlU4YhEX/X9nsLswhchWlchemdQAhE93Nby3/hf9Tdj7LuLiLSu/h281f4mPBh7Lq/Imf9PMP/83Ok7v0TepvuJim+l9B//VPmb91+GlaurBE9Lx/mqvZvlxK2oRTOfBHXVOld9XFkszeXX99/qoR1MPXuxn8P417FV5xB4ClM47k+EK0PIhDdzy2t9/P/1HyVlPwu3O0P8FePP8Eff72C//f7T/OXf3eUH/7kX+jtvJfe73+WhVvuYFHwCZYFd+ws2r0vH+aq9m+HElqPAq1PSZv0IBqfDn23HZ1PibG3G7VHg86nxtTjQW4RYe4LoA+7MKeiGGM2tEETupADjd+ApzCNyiZEH3WjtLUhNzchUVdi6nGjD9lQu1ToYx70QT3abhuGiBNzsht9uAuFpQF9NPCebA8UZxD4itP4itPcK7m2axKIHuaWlgf4vaaH2d96Lw9862Vu+3sFt/yDmt//XxJueVTHbY+qeeJf/42pP/oE87fczvrP7Zr6Xj7MVe3fDlPIDfUobS3ITc1INCdROztpFz+HwtZJm/hlFKZGVI4WGqq/S6e+hg5tHTJjNXJjJRJlOZ2mNqSGRnyFAnJDDcouIRLFMWS6OhSmZjq1lUh19YiEzyC3S1BYhSisLShs7Ui1lWgCejo0x9GH7O/J9u7SDIJAcZpAcZp7xY/xcNO9fL7xHv6w/n7+su4BHq7/Mv+76qvc+egRfv9/tfJX35HzN0+J+djXZNzymJJH/8f3yH32U+Q+/UlKv/9x5m79FMVPfprCxz9J8pUyrmp/GDgGk++DzhSOoYEP3NZQaQZBsFQiWCrx162P0t1xF1HZF4ir72bQ+HnmXF+is+a/c9s/dHLb11Q8fdKIwdrF57/exO/9rZTbv9ZAWHk/SdmX6Wu8j4GGL9LTchex7/05iT3lXNV+P3ENp3ANp/GMDeIZSeMZG8KRSeIe6cczPox3bBjP+BCuwV5MAS3OTA/2VATnQBR7IoA3O4FnfPg6huhKdmOJuwmWSlijNtzDaSxxN/ZEEGvcg63HhWdsCM/YEP5CEUvMid6rwjM+hHskhSVswTM2jLXXjyPdjWOgF1vcgXO4H2emF1uPE8/oADqPmkCxeJNPkekZBKFSiVCpxCOtf0+7+F7E0rsoF32Vxqa78Es/h176X/m9rynY9fdKPv5oC//3jyR87Gsybv0HFXc+2khU8lnS4i8SLv88AzWfI9n0RaKPf570K4e5qv1+ojRWIVYcxejpxOCXI5XvR9x5hHbZIfR+JUaPkk7VYRSGYxh8SmSGJqSKoxh8WnTOJsSSvSjMjShMDcg1h+lQVaKy1CE3NBAqFdB2tdIpP0i7eA8KYw1yYzVaaysyZRkdsoN4JifRdonQueQodCdQWhvQ2NtpbXkerV2M2taI0lCF3qtBZa5F6xCjtbXSqSyjrX033nz+Jp+i09MIItMlItMl7m9/jP/Y+CC3tjzIraKHuE10H7cJ7+eRmge469/2cdujCm79WxG3fa2D2/62ndv+XsHX//bfKH3mM8z8wR3M3fIJlnfdTumPPsXMf/gM6T0HuKr9fhKcHCU4OYqjz02okCeYHcE3kiY4OYo3E8HcbSSQHSYwkdmuG03jHujBP5YhMDGIo9dNILut4Ur58I1mCEwME5wcJTJdxOiR0j05ijMZ3Cn39IfpnhwlmB0hXCxs2zAxhH98iOBkBoNbTmgqi3sghm8ojm8kjTsdxD8+TGAsg6c/RHBylMDEMOFS8Saf4jPTCKLTJaLTJe4T/xO7Wu5H0HofgtaHELQ8xJ0NDyBt/AqOpgf5wUuP8bG/a+P3HlVxx/+u58jB/0mg6QF6//tfsCq4gxXB7Ve4gxXBJ+l/5RBXtd8vguODeDMRjB4FockRghNDBEbTREsFAqNpfEO9BLNjhPNZotMlwlOThPMTBMYGiE6X8PYHsUVsWHxyXOkoloAWT38Io1dJtFQiOD5AKDdGcGKY0OQw3dlRIsUc4XyWSLGwrTc1SffEEOGpHNHSFL6hXkK5CfzDKbonBgnns9sU8gTHh3Y0w4U84alJ3EkfvpHMDX71zEwjiM+UiM+UuF/y2LVdU8vD3Cp8hP3199Ar/QIe6d38de39KJr+Gm3L/4Xna3eT2H0XKc1/JtzyJSY+98mdF7mrDOw5zFXt94NYYRSduYH21t3oLM2YPAoMbjFy6fN0yI7iSQfRmRvR2ZuRayuJz5RQ64+j0pXTLnyGcLFEcKQXe9SB2avC7JVjCWjxJr3IFYeJlYoYXWKMTgk6awsmjxSLW0Eg40Ei3o1vbARrQI5CV4HB3ojWKiIymUBjqkFjEqIwNWOw1aPSlSNX7EOurUVrbkJlOIrGVIlCXYHRq0auOoTBq7zBt77ZaQS9M0V6Z4o7gbil5QE+LryPF4T3EBJ/BVHTPfx5wwP8h6b7COq+xKDyS+Tu+1Om/+AOIt/4PL2yL2Hf92Wyf/lJlndtZ16vBuKq9vvCdBFXxED3SBJn3EEgEyU0lsIZ0uLvj+CKOwiNpgkMxgiNpemdKRIaSxPIhLAHNMRLRbx9Djx9Hjw9NsITwzi61YRGU3iS/p320ewArngXBmsDFq+CWG6IQCZGdCpHaCxNaCyNN+HC1x+lpzhB90gSV5+X0FgKb8KJN+WnezRJ90gCR9SOt8+Brz+IPaAhOJK6wb6rJGenESRmiyRmizxwJRC7Wh/gReG9hNruRif9Kz7eeB+7RPdzm/BBOtWfZVx9L+Of+RSrgj9k4Zbb6flv/4k+6V1E27/M6D1/tvNEZPYe4qr2/58Ij8TwpQIE0l7CY/24o3qi2UGcUcsN7aITKTy9TroHwwSH4rijemK5UULDve+7Tem5EoLkbJHkdYEQtD7AnzfcR1ndPfxN6/3sanlo+0275SFqxF9lQHIXU3/wKZYFt7Mq+DgLt95B39NfJHrwHqb/4+07U9Tg3kNc1f6gcXQrMXa1oFXtQ6c/hsHagMktR2eux+ZuwxWzY9AeIpBJkCjlsLo7sfuU2LxSutNetNqTOAIyIpOThAaCxCZHSExPYXVJsXsV2L0yQv0+vAkfFqeE5GyRLq8UR0CJ0daMK2LEZBdisjVicbUgaXuBxMy7t79/roQgPVskPVvkwevXCOFD3Nb8ELcIr5zWiR7htuYHEDZ+mYToy+T/+NNXDobuYFlwJzO//wlm/+CTLAs+tTM1De09xFXtD5pgf4BgfwBXtxJXQIzB1kJXUIU34cbdrcTqbMFgrMQZtuGLaHFFzLhDavwJNyZLNcGEE4ujjeRMYUczlHJi88jwxkx4YzZMlmoiwzHMdiHp2QLBdID4aBybuwODuQqN5hhd7nY8UQMmu5DQQORd25+ZLyEYmCsyMFfkIfFj27umK4u1oOUBBC0P7pxH/GHjfbRL7iHacA+Tn/vjK0/EHTs7pqsnc1eTfiN7DnFV+7dJ//Qk/TNTH8rYvy5D8yUEg3MFBucKPCj5RwSi+647f7gRQcsjfKzhAST/5c+Yv/V21gQfv2GX9PMM7zvEVe2P+OUML5QQDM0XGJov8GPjEXa1fpVdLQ+wq+Whd+A+drU8iPD/+AtWBH/E8q6Ps7Jre01YFtzOkuB2lgR3sCL4OHO33UnK7eCq9kf8ckYWighG5guMzBfIzGTZ72zgUe2P35H/s+Nf+VjjI4ge+Qvyd3yW0b/7Byb++ZuM/ss3Gf3GNxn9xrcZ/ca3yXz7ByT0Gq7qfsSvZmyhiGBsocC7Yn6K1oiWmq/9DYMDiXfX5yPeFROLRQTjCwXeC91xz3tq/xG/muxiEUF2cYqP+HDJLRUQ5JamyC1NUSiEmC6Ff01+k77bzPyO8pv4XCiEyS1NMbVcQJBfmiK/NMXWghe20u+Kt0718uap3nfd/v3mzdUo66XAhzb++8WZmS7Gc2EKS1MICst5Cst5zr2HQDi1JzFrahiMyEh3d2KWHufc6o2Bmc0Y6NLV09/dQSokZzwuJ2oXYtHWMzNkJmBvJeZoItXdSb7fzGivkpE+HdNDFgb97fR6JfRHlcR9HTeNL6l7kR6fGLe+hqVsF3p5NcVhC6/NekhENEwPWxkMSxkItBNwSQhbG1ia8t2gcel0jJC1hUxETjKkYCgioz8iJekRE3R1MDNsZaBbwnBMTneXCJe+hqhTRMjVTrZXwXCv/ka7zqbwGmpJ+iX0BTrpcTbRH+ok0S1nLKHDoz7BeNqA3y5iesjK9JCVzYKOoYSI4vIUgtJyntJ7CMSl03GE1S8hFZURcoro6Wqmet+/s7oQv6HdcLCTZFCKRVmB19aMouUAFtF+nn/+cXw2IcmghPLd36HHL0HWdAhl2z6MmlrULfvRNO5B0rAfq7YWvaLqJhu8+mq8+pNoJOWYFZUEbG00VfwIjWgfhw4+i0FeRXv1c2hb9lPIedGLyxnuu/HGXTwVovrw87gMdTgNjYQcLSR9TUgb9uI1tqCVViCs+DEK0QG89lb6AlL6uhqoOPES2rb9mFV1NwUi1S3DranCZWqg6djTmDorKHv5B9jVldSUPUlN5W7qTuzG1FGO1yJks6BlOCFiejmPYHolz/TKOwfi7TNJ3j6bujEQG3E2pkOsTbnfVeDWpjwf+hTwi3j7bIrLP+ffb8o7+fvqfDeXzqbYmg/dUL5Z0DKSFDGzkkcwu5Jn9kog8gkl3S4xmaCE8V4FB176LiMJPQMxNaVhAwMhOfkBA+O9KkZ7NEym9GTTRiJ2IZMpHVNDthsGGol0ks+YiTmFzA5aMKuqKWYMTA3aWM27WRgxEXGLuXz2Wp+NvJtcv5HL1+ms5FwsTbpYzTtZGrcTcrQyN2YlFezAa2lkPutkakDPWExFJq65wYaFUQupsOKmsom0CVHlM0R8HcRcImbHHMwOmchElOSHzGSCYqYGzcR9Hazk3azm3Sxnu5joVZHvN7K13LOj9+ZyN25TE6VBE5MDZhLeVsZ7VfgtTUwPWRju1ZJLaRgMyxiIqhmNyZka3J6axpIi5lbzCOZWc8yt5nh1wYtVcYxOURmmjnKssjIMnSdoqXuFsv3PYJUdZPez38epr2E01EbZ/ufo0lbj0FbT4+vAY6jBbWq8wWG74gRd2hPsf/brdNSX01D5MnZDLW5TI7KmvXTUvshzT/4rFzau9cm4RMikx2/4py4M6THrGok46jGKj/DsD/4JnbKG0rCNuLcdRfMeHPoqXnziWxh/birz66uoqdh9Q1nQ0kCXvg6r8gS6tr04zC1YZUeZzFh55cl/QdV5FHH1Cxw5+DRl+3+EXXMSteQ4rVUvYm7dQ82RZ5nKBnf0zmaNPPH4P2NQVuE01NPjacclPYBafIzG+gOYVdV0qSvRS45ikFfSUfMTjKoaNgtaxlMtzK/mECys5li4EoiLpxNc3ExQGDByaTPJT9d7uLyZ4KfrPVzc6ONnp3p5a6OPN9d7uHg6sXN9aTPBxdN9XDyduMHhYsbExc0EP12L89bGdv3F0328dWWci6f7eGM1ztvXPRFXta6fEl+f97M2HYKtFJc2E7yxGuPSZoI3T/VeaX9Fb6Pvpt3cxY0+frrec0PZpc0Eb13x5/KZFG+sxZketnD5TJKfbfRxpuRmfbqbxaxzZ6yLV8e54uflM9fse/tMktdXYly64tulzQSvzXqYm/Rz+UySN0/18dbGNm+e6uXNtThvnU5wpqBlItXC4loOwdJajqW17UBcWA7jtTRycTPBRsnPq/NBXl2K8NpylHPzQS6sxHhtOcbpaT+vL4V5fTXG3Kidn67F2JgO8sZanDfWYlxYifH6cpTFSdeOsRM9MqI+KW+sxdgobfc/Ne1ja66brYUw5xa62ZwJMDNqZ33KzVubySt9k7y2HGVz2s/P1ns4vxy7Mk6cCysRLqzEOLcY4cJqjNMlL6dKge3+p/uYHbHx+mqct88meWM1zk/XezlV8nO66OXcYpiN67bAry+FeH01jk1xlOkxJ6en/ZydDfD6ag/Lk05+th7n7EKY5WwXry1HWS/5d+zYtiXGwnjXzpT607U4F1ZjO/pvrEQ4vxRhdsTGq4shLqz1cqagJZtqYXkth2B5bZLltUnOL3oJ2BrRSMso3/8kFuVJbOqTuExVHHzuu0irnuf4gR+h6TiJUVmBVVONx1TBnie+gVlXS9XRn6AXl2FTH+fk/ifpqDvAvj0/2jHEoa3Crq3m2EvfQiU5htvSiNvSQO2+71Fbfwhh5bPYdXVYVJWo2/biNouu9I1x4Nnvom0vo7l2P1bFCXSdFahb9qOVHMSvqUPYeJjqYz/BZ6rHZ25EJdqDWXacxvKX0KkqiHuaaD7+PKLqAxhkFdj0tfiMdVgUJ7l0xT6PoRaPqR59RzlHXvweRmUFFvVx1JITGFr3IGo+gkNXS2P5U7TWvcLxw8/hVFWg6TiBpOZF9OIynvjWP/HGFb0eZwtVR3+y479SuAeT7Cg2XRMufQ0+SxNnClom0y2srOcQrK5Psrq+HYiFUQsdLQdZL3oZiKrx6WuYm3SwUQqyPGZhYdxBwiMmFVMxN2xmfqKLsF3IYtZBOqxko+Rno+RhcbyLfMrEWuHa3n0t72RqyMpqtotUSI5TW4lDX8f0gJHSiJ3igJ75rIuNaR+jcTnL+au7uASnS0E2ij6SwQ42Sn5Ol/wsZR2cKrgI25rwmZtZmfLu1I3E5AxFlZwq+CgMGRlP6ThV9LKW95AKKdgo+bmw1M1AVL1j3+ywifmsm9G4nJi9hVRMRaFfR3HQQo+njYUxO7kBC+lAO8VBM8mgjNMlPxslP0tZJ/PDZubGnDuBXcu5WL3O/6UJG/mMkY2ZbmYGjSzmvJwpaMmlhayt5xCsn5pk/dR2IH5b28aJPuVNL1jvxMVTMUKOFs4sRn5rtv02OVvUku8Xsn4qh2B9fYL19QnOL3pI+trQdJzApqygS1WFRnocn6GGvqAMs+wwkur9SFvK0EgOouwoQ9a4l47aw8hby4g6mmiqOwBbMWT1B7CqKjh+5AWi9noayp7FoDiBVXsSdWcVsqZXkDTuxdhZiUt7grCrhb27n8Ctq6FL1wBnUyiEexjv60TachRDWzlK2THiPil26SGc5gYqDj6NVnyYl5//LkFrLbFuFT9bCXBw3zOk/GIs6hqEx5+mJ6hmKChhKKlBLTyIsvUANRUvE7bXc+Lg06R87cikFWja9qFvPUh73V7CXjFqWeUHH4iClqm0kFPrWQTra2Osr41xfsFD0icmP2AiZG8kFVRQHDSR9LWRicjID+rpNomYypgZiivIZXQUBowE9Q30BTqZTG+/U7AVRVS5h5inDa+pmfG4ks7ql3DYm0kGxCQCMuJOITFXK16LkMVxK6UhE3ZNLfkBM8WMGbbSbE77WZu0YdPU0W0R0tctIdrVgLy1DGXbEULONuJOId3OVjamHGzMR4na6uho2ou3S0wxY2IioaQ4aGdm0MzFrT7ENa/gtzQQsLUwGlcSMNchEx6gvfEAEUczPbZGcmkjpQkXm9MBFsa6PvBA5FNNrK+NI1hbHWVtdZTzC+/+DfjVhW4urMZ/QX2Kn2303VD21qle3v7Qp4IUPzvV9yHb8E6BaGR9dQzB2vIwa8vDnF94dykLttLUlD1BzN9O0NxEzCdlLC6nLyDBr6+jL6og6W+l19eOXV93QwBOZW3YTU0MRWSkglIsknJOzV/b4nE6jk1TT6+3lf6IEof6OKluGelgBxP9JtSthxiMyUmElJQGzZSGLDfYdbrk49zPrSfZhJKBiAyzspJebzvZtOmG+kLGyEhYjFl2gmRQjtvSyGBExmBcwbC/g56ImmxCzUBUTmnQTNTcQiFjJtuvJe7rJGpvJDdwY0YhaK5lJK7CZailz99B3Cuh1yMi4e8k7t3OXPRH1ZwtaMglG1hbGUGwujTI6tLgewqEseMILlMNx/c8hU1Xh7huN/LWMuoPPoleW0vjsaeIBeX0h2U39LPJy2mseoWQU0TS3UZz+VPMFsLX2pyK0N9jwNJ5FL+1nsr9j9OlaeDoviewyI9ydP8T1Fa8iElZg67tIFHPjZnZ5WwXGzPBG8pciuME3RL6w514DdX0+KQ31HebqhiNyUh6xWjFJzGoKnAa6wl2NdK4/0kOHnwGWfM+1LLjKIX76Ti5h/aGAxhUx9B0VGCUHqYvoLxBs3Lv49jVFezf/X3UkuM4TQ3YVRXYFSfQyU7i0VXjt4o4U9CQS9SztjyMYHUxw+piZjsQZ1O/xjlDinMLYc4thH5l23MLIc4vhm7ILb0T64Wbd3DnFkJc3uzl/HLsPdr3y7k+eblZ9HLx5+rfOhXjwtqvntIubSbesfxU8RfvRs8UNOT66lhdGkSwutDP6kI/5+ddWDoPY9bVk0uoifullAb0DPeoGAh2MpExMRKTMRiVE+gSsTTpYnbQSLejlam0nuG4kqhbspOaeGs9isPYSCG9nQzM9akYiKpYzDrJJnVk03pG43Im+zQsTjhJdUsYjCvodrRx6exVQ10EHG07KZCtkoewt4OxuJz5rJO4S4THWEcqLGcx6yTtb2c8ZWBl0kkhrSfiljCR0JJNXUuBn847iQc7mehTMdanxWeo5/VT2zdxdcLOcEJH1NbEVMZI3C+lOGRiJCpjbthC2CtholfJVFrH4oRz5wzm0ukeaitfIBNVMRjqINunIWBvYbRXQzZtYHbYyFBcicdUz3CPiqlBK2ylt6em3qDZS8MAAA4nSURBVFpWFzMIVubTrMynOT/vwm+qpctQz8HnvomyvRxJ8x40kqMcfuZfkcsrqTr4Q4JuCT3eduSNexEefRZFWxlWQxNj0U4UojJ+eiU10e9pouzwc9jVJ/GYmzjx8uOM9yqRS06gEe1HK62g5vC/01HzIvXHXyQVlpIKSXn68X/i1VPbNy0Xaue5F77PpSvBdaiO0Vy/H7P8OC7NCXTyarxWIRs5G2pZFXFXGz3uVqR1u6krfx656Aia1sN0CMt2AmGRldPWdBC/tYluQw2Hn/32zllKytPOz7YSyBv309HwMs//6Du4tSd58Zlvom47RHP9Ptqqn6f12DM0HP8Js8XtaXVtzMCBQ89iVFZi6ChHfOI5VJJylJLj1J98BYusjNb6Q/R42+iofxGDqpqlSRdnpjRM9lazstCPYGUuycpckvPzLi6fSXLpTJLLZ5JcPN3HUtbJUtbBpc0ElzaTXNpMcPlK/eXr2l0+k4St1A1Jv5Wci82im/OrvTtt31wNs5jz7lxv617TfPtsirc2+naegLfPJHnruh3YSs7J8qSTt04nuHw2xVtXxn5zJcRywf8Otl3T3llHJp0sZZ1cujr+dWcul88keXsrycyQbceWS5tJLm8mWco6tnNOG9dsvj4xOTVo4tLm9pgbkw62VuI/52fyhuvLZ5LbgeipYmU+jWB5to/l2T5enXcxFpMTdUvYKHp5Yy3O3FgXry2GWJnyMj9m5/XlKBdWYry9leb8QjerBS/L2S7OzocpDVl5eyvNheUwZ+ZCGCSHWJzysZxzcX4xxKmCl3y/kddXomxMB7iwsp0cXM65dn5fWInx2lKU2RErb20mubjRw1rRR2HAwGrBx9nZbtZyTl5dDPPmRoJXF4Lk+w2cKvk4txRlKetgbszGwoSD84sRLp5JXUlURmErzUbBw1LOzeqkgwtrPSznXJwquDm3EGJ+3MFriyFOlQJcWI3y2mKI15ejvLYU4VQpwOmSl7kxO3MTXby+FOH11R62ZjwoxUfZWoywlndzcbOP4pBley1c6GZrfvseFQYMLOdcnJ7thq30jp9nptRMxk+yPJdEsDzTy/JML6/OO3EZa3hjNY5TW4VLX4uo+kU81iZ8tiakdc9zct+zCGv38rOtNJEuIX67EL+5HnN7GT9+8ttc3EoTsDTg0lVjlh+n6uAPqTr+IjZ9LeP+FsyykzTU7UElPYFTexLhsaepKH8OpfgoGukJNC37MMiOs+ffH2N+OkK4q5kubQ1OfTUOVSUWdTV2RSUG4Yu0NJUT6mqhS1eNS19Ll6IMp6WFkLmGeJeQY/ueZn2ph2hXM3UnXoStNCFbE35LE3ZlBU1HnsKsrKQn2Imi4SfYVCdpbthPc80+7Kqj2KVHaDz6HA31R3Doa+nSVTOX0RFwC6k+9DQxr5rh7lY8uhramg5jkB3DKD5IXd1BQpY6nv7h19F1HEHaWoZDV023vZ62hoOwlUbesAezqnY7ELFKlmf7ECxNx1majvPqvJPNood0RMlUSsvypItEUIpHX43D0MBwREZp0MrmTIDLW2ncupPYNVWsFH3MDVlYyXu5vJVmPedkerSL8V4lZ+e76QtKWRizkkvp2Sj5Wcm7GU1uL56nix4SgQ5OlfxszgRYzbs5lXexPOHgwqkE5+eDjKeMbM4G2JwJsDzpxK44wWreRY9PyuZMgM3ZAEvjNhYm3QyGO1kveDk3F2B50s2bp5OsT7nZmN5Od2/ObOtY5cfYmAmQDsvJJTXkEwrM2kZWcg7GEnrYSrKec3K65Gcx62RywEw+pWW94OXsQjerORdnZsNc2uylPyzn9HSA8R4lYYcQp6aCbL+Ntcku5sfsDPao2ZwJsJK177zDrObdbM4EODOlJhurYGmmF8FSKcpSKcqrc04WRi1k+83v6/bwd5n1opfzcwHOv4vt66/DmSk12egJlqbjCBYLERYLEV6dc2JTHsNpbqS27Cl0sgq6bQ04DbXUHngCrbaWhqNPoeo4RmdbGdq2Qygb96GTHsOmrcWtr0EnOc6b1y2MbKWZiskQVe/Faa7Hpq3BLj9B2FJNt7UFlfwEVSdewqE9id9cT39URePRJxlOWm4yuktxFIviKDUVe7HKjqLuvPnrDo/2JHZtLTWHfoBeVkUqrOD4nu/SE5BRd/ApGmpeRi45gbbtMMbW/Yjr92NUVlFftfcdb5TfVINetA+jvo7mugO4dFXoJQfZ/ew3kQj3IxEdQnj8OWyqSkzKaqydxxC3HHlHLa+xFp+pHnHjXrq01UQ9Ys5MqZmIHGOxGEOwMBViYSrEq3MOxnuUZOJqel0t+O0tyIT70EiOEtDXM9CrIulrZzHvYXrYQmnQwkioA4ehnskBE6cLLjzm5pu+ilgZszHVb8KmqSIRkhFzCMn2qTBIyzGraumPqej1iOjv7qQ/qiRgqqU47LhB47U5N9KWMuorXiA3YGYipb8pvcFWmukhC6WMEZ+hmring3RYQdzZwlivgsmEjp5gJ5MDpu0D/WAbfd7tVENuwPSOCb7pYQun8w56glKClno6mg6iFR+h2yFipEfFeFrHUExNcUBPwNpEJqKkOGiiPyy/Seu1pTCFjJnpYQuDoQ7GUwY28yomwkdZLEQQzOeDzOeDvDrneMdIvl9cPJ3gwnKY2XHnhzLNvLXxwX2d+LNTvdcSnWdTXNpMcm4x/Cv7beZVjIfKWZgKIZib9DM36efVWQcpXzsRtxivroo+nxiXsZ7RHhVRXweRribijiaivg7UbWX0+ST0+juJOYVEHa24jA1M9psoZkxk+9SEHS249bVsLV/L0ipb9tLbLSFgbKDb1c5Yj4Ien5igoZawX0qkq4n+sAyLupqIvZ780LV/6Uy/DrdFeJ0jKdy6k4TtQpyGBnL9JgoZE3FHM902IVZtLVMDJvJJNU5tNVGXGLXk2A03Ih0Qk+nR0CU/isfSQtQjufbHORXHrammNyIn26PEY6zHpKyk19dGtt+Ivu0gibCCHr8Uv7aSiPdaXu1MyU115Qv0BqUETHWEbELc5kYiDhExdztDESkjfTo28yrGusuYz3UjmM16mc16OTfbRSYsZyAsp7PhFcyycg7ve5K2hleQig5jU55gZkBHOtzJkZd/gEx4mHbhQXr8HZjFhzi87ym6tNV06erRS8rpNlVzYPf3WZu99s8I2RqJelqpOvA0Fk0dnU2vIG8to73iOVSKk1Ts/wFDCSMDERni2heIeTp3+g4HWjla/sJ12dwUmXAnxtYy9NLj+CwNGOQnsSmO0eOT0R+RYRCX4TdUo5MeQ95yBLuuYUfv8pk+RNUv0d7wCr2uZjqE5Vi19Tv1lzZ6qT/0NGZjAzrxEdJBGQMRGW1Vz2GQHyNiaUQhOUp7Sxk68REy101Hs0N6Th5/AX9XM6aOY4irXsakriJgacCkqkElfAWnRchmXslo8DBzkwEEM+NuZsbdnJu99u/bKF47xjy/GOb8u3jM3jNnU6wXvLz6QWi/C94+m+D8UvQ38u3N9TgXN5PvWLd2XbJvs+jbOcu+cWpSMhI4xGzWh2B6zMn0mJNzs3bG4nJSYSV9bhHTGSMuczPz4w5OTznJZUyM96kZ71EzFFcT6BLx9pkk82M2JnpU+KzN5PsNjPTpCNvqGU/o6PVLr6RJtmErzam8k0S3HH37fhymJuYGjYwm9YwnNUz2m0gF2vGZ6hhPanBoaslnjAz3alnKOsjGlcyPdTHZb2CkT0+fW8RAWLazP18Y72Io0snsSBfFIQO5jIV0UEyfp5W+YAfjPWqG41pi3u30eSYooc8nIRHsZLxXsf1RgL+T7ICRtLeVibSeuE96g/1pfzulkS5+uuTn8CvfJxXRkPK3s1YK4NFVMZbSUxzQM9qnIexuJ+poIhWUbb+PJDXkMhbGelWMJ/XbgfAfYGbcg6A40kVxpItzM3Z63O30uFtQCg9iatvPD//93xCdfIETe7+PSVvHcFRCffmzZHosxDxtsJVC3vgKI90SFO1HkHccx6qtZc+Tj1Ff8ROOHHoGq+IE+s5K9j/3z2T6DKR8baglx/EYqnEa6xCVP8lLLzxOZdkzqGUVaNoPE7Y1spq3871vPEprwx5ahQfprN9N+/HnqDv2E/TqaqzqGuKednzGWpzG7S8MncpjDPeoEZ18BaX4AOLmw2jFZcz0q0lFOmk49hzShsM01u6HrTQ9njaCpjp08gqElT/GIK1gz1PfQC4po/Ho01SUP8tzT38H55Uv/dhKU3vo33FZRVyY96IWl1N19Hk6hfuxysvZ98K3sGlqeeHpf0UvPcqel35IyNNGoquZlrp9dOmqcJubaa18HrdZyGZOybBvP6UxF4LCsJXCsJVzM/Zf6/GcG7Nxtujm1d/gpefiRozN2d98ipobs73nPgvjN29bX1sI8Ppa3zuei/wi1gseLm/2slEKvus+mzklQ969FEccCKYGzUwNmjk3Y2M152BuwsnciIXXVmLMjtp5bTm6/WXblIvXVmKUBi2cLnk5PRNkduzXC95HbHM6p2DQs4fCsB1BPmMknzGyNWMjbBcStAlxqE5Se+gJLKoqnKYW4t52hCefpbXqeUbSFpyGOjya4zRU7+G1tZ4P3aHfVU7nFAy6X2ZqyIog168n169na9rG2bkgZ+e6scqPc3Y+xGBcTSljwGVsZGbQyNKki/7Q9mnV/LiDVEj2nh7fj7g5EBnnbvIZM4JsSks2pWVhuIP1cSnrY2LWx8SsjbXv/P6ID4bpnnIGHC+S6zcimEiqmUiqmUioyHgOMuDcTb9jmwHnR3zQZLxlTKb1CMYTSj7iwyWb0iEY65XzER8uE0kN/x9UELHW0aZVT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043608" cy="12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99579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116632"/>
            <a:ext cx="7992888" cy="8197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Основные направления налоговой политики Александровского района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на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2023-2025 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годы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323528" y="1124744"/>
          <a:ext cx="8376931" cy="531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71652"/>
      </p:ext>
    </p:extLst>
  </p:cSld>
  <p:clrMapOvr>
    <a:masterClrMapping/>
  </p:clrMapOvr>
  <p:transition>
    <p:random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7773571</TotalTime>
  <Words>7390</Words>
  <Application>Microsoft Office PowerPoint</Application>
  <PresentationFormat>Экран (4:3)</PresentationFormat>
  <Paragraphs>2067</Paragraphs>
  <Slides>70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96" baseType="lpstr">
      <vt:lpstr>MS PGothic</vt:lpstr>
      <vt:lpstr>SimSun</vt:lpstr>
      <vt:lpstr>Arial</vt:lpstr>
      <vt:lpstr>Arial Black</vt:lpstr>
      <vt:lpstr>Arial Narrow</vt:lpstr>
      <vt:lpstr>Bookman Old Style</vt:lpstr>
      <vt:lpstr>Calibri</vt:lpstr>
      <vt:lpstr>Century Schoolbook</vt:lpstr>
      <vt:lpstr>Constantia</vt:lpstr>
      <vt:lpstr>Courier New</vt:lpstr>
      <vt:lpstr>Georgia</vt:lpstr>
      <vt:lpstr>Mangal</vt:lpstr>
      <vt:lpstr>Monotype Corsiva</vt:lpstr>
      <vt:lpstr>Tahoma</vt:lpstr>
      <vt:lpstr>Times New Roman</vt:lpstr>
      <vt:lpstr>Times New Roman CYR</vt:lpstr>
      <vt:lpstr>Trebuchet MS</vt:lpstr>
      <vt:lpstr>Tw Cen MT</vt:lpstr>
      <vt:lpstr>Tw Cen MT Condensed</vt:lpstr>
      <vt:lpstr>Verdana</vt:lpstr>
      <vt:lpstr>Wingdings</vt:lpstr>
      <vt:lpstr>Wingdings 2</vt:lpstr>
      <vt:lpstr>Wingdings 3</vt:lpstr>
      <vt:lpstr>Грань</vt:lpstr>
      <vt:lpstr>Интеграл</vt:lpstr>
      <vt:lpstr>Лист</vt:lpstr>
      <vt:lpstr>Презентация PowerPoint</vt:lpstr>
      <vt:lpstr>                                  СОДЕРЖАНИЕ</vt:lpstr>
      <vt:lpstr>Презентация PowerPoint</vt:lpstr>
      <vt:lpstr>Основные понятия</vt:lpstr>
      <vt:lpstr>Презентация PowerPoint</vt:lpstr>
      <vt:lpstr>Стадии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 Александровский район</vt:lpstr>
      <vt:lpstr>Презентация PowerPoint</vt:lpstr>
      <vt:lpstr>МО Александровский район</vt:lpstr>
      <vt:lpstr>Презентация PowerPoint</vt:lpstr>
      <vt:lpstr>МО Александровский район</vt:lpstr>
      <vt:lpstr>Презентация PowerPoint</vt:lpstr>
      <vt:lpstr>Презентация PowerPoint</vt:lpstr>
      <vt:lpstr>Презентация PowerPoint</vt:lpstr>
      <vt:lpstr>Налоги уплачиваемые жителями  Александровского района в областной и местный бюджеты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 выплачиваемые из бюджета денежных средств</vt:lpstr>
      <vt:lpstr>Презентация PowerPoint</vt:lpstr>
      <vt:lpstr>Ведомственная структура расходов бюджета  Александровского района                                                                                     тыс. руб. рублей) </vt:lpstr>
      <vt:lpstr>Структура расходов бюджета на 2023 год</vt:lpstr>
      <vt:lpstr> Структура расходов бюджета на 2022-2025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Александровского района на социальную политику  (тыс.рублей)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программных и непрограммных расходов бюджета  2022– 2025 годах</vt:lpstr>
      <vt:lpstr>Муниципальные программы Александровского района  в 2023– 2025 годах,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Александровского района на 2023 год и плановый период 2024 и 2025 годов с учетом интересов целевых групп</vt:lpstr>
      <vt:lpstr>Презентация PowerPoint</vt:lpstr>
      <vt:lpstr>Презентация PowerPoint</vt:lpstr>
      <vt:lpstr>Презентация PowerPoint</vt:lpstr>
      <vt:lpstr>Средняя заработная плата работников дополнительного образования и работников культуры учреждений Александровского района</vt:lpstr>
      <vt:lpstr>Средняя заработная плата работников, поименованных в Указах Президента </vt:lpstr>
      <vt:lpstr>«Детский бюджет»  Детский бюджет – это аккумулированный в районном бюджете объем бюджетных ассигнований на реализацию комплекса мероприятий по созданию благоприятных условий для каждого ребенка в Александровском районе по его воспитанию, общему и дополнительному образованию, организации детского отдыха, обеспечение поддержки несовершеннолетних и защите их прав </vt:lpstr>
      <vt:lpstr>Презентация PowerPoint</vt:lpstr>
      <vt:lpstr>Презентация PowerPoint</vt:lpstr>
      <vt:lpstr>Презентация PowerPoint</vt:lpstr>
      <vt:lpstr>Презентация PowerPoint</vt:lpstr>
      <vt:lpstr>Инициативное бюджетирование</vt:lpstr>
      <vt:lpstr>Презентация PowerPoint</vt:lpstr>
      <vt:lpstr>ПРОЕКТ  «Народный бюджет» на 2023 год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динамики и структуры расходов областного бюджета Оренбургской области на образование</dc:title>
  <dc:creator>плаза</dc:creator>
  <cp:lastModifiedBy>Пользователь</cp:lastModifiedBy>
  <cp:revision>1041</cp:revision>
  <cp:lastPrinted>2023-01-27T12:06:25Z</cp:lastPrinted>
  <dcterms:created xsi:type="dcterms:W3CDTF">2016-10-04T11:24:34Z</dcterms:created>
  <dcterms:modified xsi:type="dcterms:W3CDTF">2023-02-14T04:37:42Z</dcterms:modified>
</cp:coreProperties>
</file>