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20" r:id="rId2"/>
  </p:sldMasterIdLst>
  <p:notesMasterIdLst>
    <p:notesMasterId r:id="rId19"/>
  </p:notesMasterIdLst>
  <p:sldIdLst>
    <p:sldId id="265" r:id="rId3"/>
    <p:sldId id="266" r:id="rId4"/>
    <p:sldId id="269" r:id="rId5"/>
    <p:sldId id="256" r:id="rId6"/>
    <p:sldId id="257" r:id="rId7"/>
    <p:sldId id="258" r:id="rId8"/>
    <p:sldId id="259" r:id="rId9"/>
    <p:sldId id="260" r:id="rId10"/>
    <p:sldId id="262" r:id="rId11"/>
    <p:sldId id="268" r:id="rId12"/>
    <p:sldId id="263" r:id="rId13"/>
    <p:sldId id="264" r:id="rId14"/>
    <p:sldId id="276" r:id="rId15"/>
    <p:sldId id="277" r:id="rId16"/>
    <p:sldId id="273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8" autoAdjust="0"/>
  </p:normalViewPr>
  <p:slideViewPr>
    <p:cSldViewPr>
      <p:cViewPr>
        <p:scale>
          <a:sx n="80" d="100"/>
          <a:sy n="80" d="100"/>
        </p:scale>
        <p:origin x="-132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9.7973506952835757E-2"/>
                  <c:y val="1.6008904993462267E-3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/>
                      <a:t>Налоговые доходы</a:t>
                    </a:r>
                  </a:p>
                  <a:p>
                    <a:r>
                      <a:rPr lang="ru-RU" sz="1000" dirty="0" smtClean="0"/>
                      <a:t>38 764,0 т. р.</a:t>
                    </a:r>
                  </a:p>
                  <a:p>
                    <a:r>
                      <a:rPr lang="ru-RU" sz="1000" dirty="0" smtClean="0"/>
                      <a:t>7,1% от утвержденного плана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000" dirty="0" smtClean="0"/>
                      <a:t> Неналоговые доходы</a:t>
                    </a:r>
                  </a:p>
                  <a:p>
                    <a:r>
                      <a:rPr lang="ru-RU" sz="1000" dirty="0" smtClean="0"/>
                      <a:t>13 663,0 т. р.</a:t>
                    </a:r>
                  </a:p>
                  <a:p>
                    <a:r>
                      <a:rPr lang="ru-RU" sz="1000" dirty="0" smtClean="0"/>
                      <a:t>2,5 % от утвержденного </a:t>
                    </a:r>
                  </a:p>
                  <a:p>
                    <a:r>
                      <a:rPr lang="ru-RU" sz="1000" dirty="0" smtClean="0"/>
                      <a:t>плана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000" dirty="0" smtClean="0"/>
                      <a:t>  Безвозмездные поступления </a:t>
                    </a:r>
                  </a:p>
                  <a:p>
                    <a:r>
                      <a:rPr lang="ru-RU" sz="1000" dirty="0" smtClean="0"/>
                      <a:t>493 578,3 т. р.</a:t>
                    </a:r>
                  </a:p>
                  <a:p>
                    <a:r>
                      <a:rPr lang="ru-RU" sz="1000" dirty="0" smtClean="0"/>
                      <a:t>90,4%</a:t>
                    </a:r>
                    <a:r>
                      <a:rPr lang="ru-RU" sz="1000" baseline="0" dirty="0" smtClean="0"/>
                      <a:t> от утвержденного плана</a:t>
                    </a:r>
                    <a:endParaRPr lang="ru-RU" sz="1000" dirty="0" smtClean="0"/>
                  </a:p>
                  <a:p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38764</c:v>
                </c:pt>
                <c:pt idx="1">
                  <c:v>13663</c:v>
                </c:pt>
                <c:pt idx="2">
                  <c:v>493578.3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7"/>
          <c:dLbls>
            <c:dLbl>
              <c:idx val="0"/>
              <c:layout>
                <c:manualLayout>
                  <c:x val="-1.099067973646152E-2"/>
                  <c:y val="-0.43233342737695257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Налог на доходы физических лиц
</a:t>
                    </a:r>
                    <a:r>
                      <a:rPr lang="ru-RU" smtClean="0"/>
                      <a:t>32 341,5 т.р., 62</a:t>
                    </a:r>
                    <a:r>
                      <a:rPr lang="ru-RU"/>
                      <a:t>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0.17448551073972896"/>
                  <c:y val="5.7076611351919819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Акцизы </a:t>
                    </a:r>
                    <a:r>
                      <a:rPr lang="ru-RU" dirty="0" smtClean="0"/>
                      <a:t>по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подакцизным товарам
</a:t>
                    </a:r>
                    <a:r>
                      <a:rPr lang="ru-RU" dirty="0" smtClean="0"/>
                      <a:t>29,3 т.р.,0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0.10756320638491622"/>
                  <c:y val="0.1325247633948036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</a:t>
                    </a:r>
                    <a:r>
                      <a:rPr lang="ru-RU" dirty="0" smtClean="0"/>
                      <a:t>, взимаемый </a:t>
                    </a:r>
                    <a:r>
                      <a:rPr lang="ru-RU" dirty="0"/>
                      <a:t>в связи с применением упрощенной системы налогообложения
</a:t>
                    </a:r>
                    <a:r>
                      <a:rPr lang="ru-RU" dirty="0" smtClean="0"/>
                      <a:t>857,9 т.р.,2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Единый налог на вмененный доход
</a:t>
                    </a:r>
                    <a:r>
                      <a:rPr lang="ru-RU" smtClean="0"/>
                      <a:t>3 633,8 т.р., 7</a:t>
                    </a:r>
                    <a:r>
                      <a:rPr lang="ru-RU"/>
                      <a:t>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Единый </a:t>
                    </a:r>
                    <a:endParaRPr lang="ru-RU" dirty="0" smtClean="0"/>
                  </a:p>
                  <a:p>
                    <a:r>
                      <a:rPr lang="ru-RU" dirty="0" smtClean="0"/>
                      <a:t>Сельскохозяйственный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налог
</a:t>
                    </a:r>
                    <a:r>
                      <a:rPr lang="ru-RU" dirty="0" smtClean="0"/>
                      <a:t>445,3 </a:t>
                    </a:r>
                    <a:r>
                      <a:rPr lang="ru-RU" dirty="0" err="1" smtClean="0"/>
                      <a:t>т.р</a:t>
                    </a:r>
                    <a:r>
                      <a:rPr lang="ru-RU" dirty="0" smtClean="0"/>
                      <a:t>., 1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5"/>
              <c:layout>
                <c:manualLayout>
                  <c:x val="8.1210830789008525E-4"/>
                  <c:y val="0.13372900048731698"/>
                </c:manualLayout>
              </c:layout>
              <c:tx>
                <c:rich>
                  <a:bodyPr/>
                  <a:lstStyle/>
                  <a:p>
                    <a:endParaRPr lang="ru-RU" dirty="0" smtClean="0"/>
                  </a:p>
                  <a:p>
                    <a:r>
                      <a:rPr lang="ru-RU" dirty="0" smtClean="0"/>
                      <a:t>Налог, взимаемый </a:t>
                    </a:r>
                    <a:r>
                      <a:rPr lang="ru-RU" dirty="0"/>
                      <a:t>в связи с применением </a:t>
                    </a:r>
                    <a:endParaRPr lang="ru-RU" dirty="0" smtClean="0"/>
                  </a:p>
                  <a:p>
                    <a:r>
                      <a:rPr lang="ru-RU" dirty="0" smtClean="0"/>
                      <a:t>патентной </a:t>
                    </a:r>
                    <a:r>
                      <a:rPr lang="ru-RU" dirty="0"/>
                      <a:t>системы налогообложения
</a:t>
                    </a:r>
                    <a:r>
                      <a:rPr lang="ru-RU" dirty="0" smtClean="0"/>
                      <a:t>225,8 </a:t>
                    </a:r>
                    <a:r>
                      <a:rPr lang="ru-RU" dirty="0" err="1" smtClean="0"/>
                      <a:t>т.р</a:t>
                    </a:r>
                    <a:r>
                      <a:rPr lang="ru-RU" dirty="0" smtClean="0"/>
                      <a:t>., 0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Государственная пошлина
</a:t>
                    </a:r>
                    <a:r>
                      <a:rPr lang="ru-RU" smtClean="0"/>
                      <a:t>1 211,6 т.р., 2</a:t>
                    </a:r>
                    <a:r>
                      <a:rPr lang="ru-RU"/>
                      <a:t>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7"/>
              <c:layout>
                <c:manualLayout>
                  <c:x val="8.8006856285821513E-4"/>
                  <c:y val="-0.1447064556669830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Задолженность и </a:t>
                    </a:r>
                    <a:endParaRPr lang="ru-RU" dirty="0" smtClean="0"/>
                  </a:p>
                  <a:p>
                    <a:r>
                      <a:rPr lang="ru-RU" dirty="0" smtClean="0"/>
                      <a:t>перерасчеты </a:t>
                    </a:r>
                    <a:r>
                      <a:rPr lang="ru-RU" dirty="0"/>
                      <a:t>по </a:t>
                    </a:r>
                    <a:endParaRPr lang="ru-RU" dirty="0" smtClean="0"/>
                  </a:p>
                  <a:p>
                    <a:r>
                      <a:rPr lang="ru-RU" dirty="0" smtClean="0"/>
                      <a:t>отмененным </a:t>
                    </a:r>
                    <a:r>
                      <a:rPr lang="ru-RU" dirty="0"/>
                      <a:t>налогам
</a:t>
                    </a:r>
                    <a:r>
                      <a:rPr lang="ru-RU" dirty="0" smtClean="0"/>
                      <a:t>18,9 т.р.,0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/>
                      <a:t>Доходы от использования имущества
</a:t>
                    </a:r>
                    <a:r>
                      <a:rPr lang="ru-RU" smtClean="0"/>
                      <a:t>5 338,0</a:t>
                    </a:r>
                    <a:r>
                      <a:rPr lang="ru-RU" baseline="0" smtClean="0"/>
                      <a:t> т.р., </a:t>
                    </a:r>
                    <a:r>
                      <a:rPr lang="ru-RU" smtClean="0"/>
                      <a:t>10</a:t>
                    </a:r>
                    <a:r>
                      <a:rPr lang="ru-RU"/>
                      <a:t>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9"/>
              <c:layout>
                <c:manualLayout>
                  <c:x val="-6.7313661685146547E-2"/>
                  <c:y val="-2.954043448152043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Платежи </a:t>
                    </a:r>
                    <a:r>
                      <a:rPr lang="ru-RU" dirty="0"/>
                      <a:t>при пользовании природными ресурсами
</a:t>
                    </a:r>
                    <a:r>
                      <a:rPr lang="ru-RU" dirty="0" smtClean="0"/>
                      <a:t>3 876,5 </a:t>
                    </a:r>
                    <a:r>
                      <a:rPr lang="ru-RU" dirty="0" err="1" smtClean="0"/>
                      <a:t>т.р</a:t>
                    </a:r>
                    <a:r>
                      <a:rPr lang="ru-RU" dirty="0" smtClean="0"/>
                      <a:t>., 7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/>
                      <a:t>Доходы от продажи материальных и нематериальных активов
</a:t>
                    </a:r>
                    <a:r>
                      <a:rPr lang="ru-RU" smtClean="0"/>
                      <a:t>975,7 т.р., 2</a:t>
                    </a:r>
                    <a:r>
                      <a:rPr lang="ru-RU"/>
                      <a:t>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11"/>
              <c:layout/>
              <c:tx>
                <c:rich>
                  <a:bodyPr/>
                  <a:lstStyle/>
                  <a:p>
                    <a:r>
                      <a:rPr lang="ru-RU" dirty="0"/>
                      <a:t>Штрафы</a:t>
                    </a:r>
                    <a:r>
                      <a:rPr lang="ru-RU" dirty="0" smtClean="0"/>
                      <a:t>, санкции, возмещение </a:t>
                    </a:r>
                    <a:r>
                      <a:rPr lang="ru-RU" dirty="0"/>
                      <a:t>ущерба
</a:t>
                    </a:r>
                    <a:r>
                      <a:rPr lang="ru-RU" dirty="0" smtClean="0"/>
                      <a:t>1 050,0</a:t>
                    </a:r>
                    <a:r>
                      <a:rPr lang="ru-RU" baseline="0" dirty="0" smtClean="0"/>
                      <a:t> </a:t>
                    </a:r>
                    <a:r>
                      <a:rPr lang="ru-RU" baseline="0" dirty="0" err="1" smtClean="0"/>
                      <a:t>т.р</a:t>
                    </a:r>
                    <a:r>
                      <a:rPr lang="ru-RU" baseline="0" dirty="0" smtClean="0"/>
                      <a:t>., </a:t>
                    </a:r>
                    <a:r>
                      <a:rPr lang="ru-RU" dirty="0" smtClean="0"/>
                      <a:t>2</a:t>
                    </a:r>
                    <a:r>
                      <a:rPr lang="ru-RU" dirty="0"/>
                      <a:t>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ru-RU"/>
                      <a:t>Прочие неналоговые доходы
</a:t>
                    </a:r>
                    <a:r>
                      <a:rPr lang="ru-RU" smtClean="0"/>
                      <a:t>2 422,8 т.р., 5</a:t>
                    </a:r>
                    <a:r>
                      <a:rPr lang="ru-RU"/>
                      <a:t>%</a:t>
                    </a:r>
                  </a:p>
                </c:rich>
              </c:tx>
              <c:dLblPos val="bestFit"/>
              <c:showCatName val="1"/>
              <c:showPercent val="1"/>
            </c:dLbl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dLblPos val="bestFit"/>
            <c:showCatName val="1"/>
            <c:showPercent val="1"/>
            <c:showLeaderLines val="1"/>
          </c:dLbls>
          <c:cat>
            <c:strRef>
              <c:f>Лист1!$A$2:$A$14</c:f>
              <c:strCache>
                <c:ptCount val="13"/>
                <c:pt idx="0">
                  <c:v>Налог на доходы физических лиц</c:v>
                </c:pt>
                <c:pt idx="1">
                  <c:v>Акцизы по подакцизным товарам</c:v>
                </c:pt>
                <c:pt idx="2">
                  <c:v>Налог,взимаемый в связи с применением упрощенной системы налогообложения</c:v>
                </c:pt>
                <c:pt idx="3">
                  <c:v>Единый налог на вмененный доход</c:v>
                </c:pt>
                <c:pt idx="4">
                  <c:v>Единый сельскохозяйственный налог</c:v>
                </c:pt>
                <c:pt idx="5">
                  <c:v>Налог,взимаемый в связи с применением патентной системы налогообложения</c:v>
                </c:pt>
                <c:pt idx="6">
                  <c:v>Государственная пошлина</c:v>
                </c:pt>
                <c:pt idx="7">
                  <c:v>Задолженность и перерасчеты по отмененным налогам</c:v>
                </c:pt>
                <c:pt idx="8">
                  <c:v>Доходы от использования имущества</c:v>
                </c:pt>
                <c:pt idx="9">
                  <c:v>Платежи при пользовании природными ресурсами</c:v>
                </c:pt>
                <c:pt idx="10">
                  <c:v>Доходы от продажи материальных и нематериальных активов</c:v>
                </c:pt>
                <c:pt idx="11">
                  <c:v>Штрафы,санкции,возмещение ущерба</c:v>
                </c:pt>
                <c:pt idx="12">
                  <c:v>Прочие неналоговые доходы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32341.5</c:v>
                </c:pt>
                <c:pt idx="1">
                  <c:v>29.3</c:v>
                </c:pt>
                <c:pt idx="2">
                  <c:v>857.9</c:v>
                </c:pt>
                <c:pt idx="3">
                  <c:v>3633.8</c:v>
                </c:pt>
                <c:pt idx="4">
                  <c:v>445.3</c:v>
                </c:pt>
                <c:pt idx="5">
                  <c:v>225.8</c:v>
                </c:pt>
                <c:pt idx="6">
                  <c:v>1211.5999999999999</c:v>
                </c:pt>
                <c:pt idx="7">
                  <c:v>18.899999999999999</c:v>
                </c:pt>
                <c:pt idx="8">
                  <c:v>5338</c:v>
                </c:pt>
                <c:pt idx="9">
                  <c:v>3876.5</c:v>
                </c:pt>
                <c:pt idx="10">
                  <c:v>975.7</c:v>
                </c:pt>
                <c:pt idx="11">
                  <c:v>1050</c:v>
                </c:pt>
                <c:pt idx="12">
                  <c:v>2422.8000000000002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45178,5</a:t>
                    </a:r>
                    <a:r>
                      <a:rPr lang="ru-RU" smtClean="0"/>
                      <a:t> т. р.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38764</a:t>
                    </a:r>
                    <a:r>
                      <a:rPr lang="ru-RU" smtClean="0"/>
                      <a:t> т.р.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45178.5</c:v>
                </c:pt>
                <c:pt idx="1">
                  <c:v>38764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14993,4</a:t>
                    </a:r>
                    <a:r>
                      <a:rPr lang="ru-RU" dirty="0" smtClean="0"/>
                      <a:t> т. р.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13663</a:t>
                    </a:r>
                    <a:r>
                      <a:rPr lang="ru-RU" smtClean="0"/>
                      <a:t> т.р.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2013 год</c:v>
                </c:pt>
                <c:pt idx="1">
                  <c:v>2014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14993.4</c:v>
                </c:pt>
                <c:pt idx="1">
                  <c:v>13663</c:v>
                </c:pt>
              </c:numCache>
            </c:numRef>
          </c:val>
        </c:ser>
        <c:dLbls>
          <c:showVal val="1"/>
        </c:dLbls>
        <c:shape val="cylinder"/>
        <c:axId val="119157504"/>
        <c:axId val="119159040"/>
        <c:axId val="0"/>
      </c:bar3DChart>
      <c:catAx>
        <c:axId val="119157504"/>
        <c:scaling>
          <c:orientation val="minMax"/>
        </c:scaling>
        <c:axPos val="b"/>
        <c:majorTickMark val="none"/>
        <c:tickLblPos val="nextTo"/>
        <c:crossAx val="119159040"/>
        <c:crosses val="autoZero"/>
        <c:auto val="1"/>
        <c:lblAlgn val="ctr"/>
        <c:lblOffset val="100"/>
      </c:catAx>
      <c:valAx>
        <c:axId val="119159040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19157504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год</c:v>
                </c:pt>
              </c:strCache>
            </c:strRef>
          </c:tx>
          <c:dLbls>
            <c:txPr>
              <a:bodyPr/>
              <a:lstStyle/>
              <a:p>
                <a:pPr>
                  <a:defRPr sz="7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НДФЛ</c:v>
                </c:pt>
                <c:pt idx="1">
                  <c:v>Акцизы</c:v>
                </c:pt>
                <c:pt idx="2">
                  <c:v>УСН</c:v>
                </c:pt>
                <c:pt idx="3">
                  <c:v>ЕНВД</c:v>
                </c:pt>
                <c:pt idx="4">
                  <c:v>ЕСХН</c:v>
                </c:pt>
                <c:pt idx="5">
                  <c:v>Патентная система</c:v>
                </c:pt>
                <c:pt idx="6">
                  <c:v>Гос.пошлина</c:v>
                </c:pt>
                <c:pt idx="7">
                  <c:v>Арендная плата</c:v>
                </c:pt>
                <c:pt idx="8">
                  <c:v>Платежи за НВОС</c:v>
                </c:pt>
                <c:pt idx="9">
                  <c:v>Доходы от продажи имущества</c:v>
                </c:pt>
                <c:pt idx="10">
                  <c:v>Штрафы</c:v>
                </c:pt>
                <c:pt idx="11">
                  <c:v>Прочие доходы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38075.9</c:v>
                </c:pt>
                <c:pt idx="2">
                  <c:v>1940.1</c:v>
                </c:pt>
                <c:pt idx="3">
                  <c:v>3813.8</c:v>
                </c:pt>
                <c:pt idx="4">
                  <c:v>295.39999999999986</c:v>
                </c:pt>
                <c:pt idx="5">
                  <c:v>151</c:v>
                </c:pt>
                <c:pt idx="6">
                  <c:v>885</c:v>
                </c:pt>
                <c:pt idx="7">
                  <c:v>4332.8</c:v>
                </c:pt>
                <c:pt idx="8">
                  <c:v>2460.6</c:v>
                </c:pt>
                <c:pt idx="9">
                  <c:v>346.1</c:v>
                </c:pt>
                <c:pt idx="10">
                  <c:v>1526.5</c:v>
                </c:pt>
                <c:pt idx="11">
                  <c:v>6327.5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год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Lbl>
              <c:idx val="5"/>
              <c:layout/>
              <c:showVal val="1"/>
            </c:dLbl>
            <c:dLbl>
              <c:idx val="6"/>
              <c:layout/>
              <c:showVal val="1"/>
            </c:dLbl>
            <c:dLbl>
              <c:idx val="7"/>
              <c:layout/>
              <c:showVal val="1"/>
            </c:dLbl>
            <c:dLbl>
              <c:idx val="8"/>
              <c:layout/>
              <c:showVal val="1"/>
            </c:dLbl>
            <c:dLbl>
              <c:idx val="9"/>
              <c:layout/>
              <c:showVal val="1"/>
            </c:dLbl>
            <c:dLbl>
              <c:idx val="10"/>
              <c:layout/>
              <c:showVal val="1"/>
            </c:dLbl>
            <c:dLbl>
              <c:idx val="11"/>
              <c:layout/>
              <c:showVal val="1"/>
            </c:dLbl>
            <c:delete val="1"/>
          </c:dLbls>
          <c:cat>
            <c:strRef>
              <c:f>Лист1!$A$2:$A$13</c:f>
              <c:strCache>
                <c:ptCount val="12"/>
                <c:pt idx="0">
                  <c:v>НДФЛ</c:v>
                </c:pt>
                <c:pt idx="1">
                  <c:v>Акцизы</c:v>
                </c:pt>
                <c:pt idx="2">
                  <c:v>УСН</c:v>
                </c:pt>
                <c:pt idx="3">
                  <c:v>ЕНВД</c:v>
                </c:pt>
                <c:pt idx="4">
                  <c:v>ЕСХН</c:v>
                </c:pt>
                <c:pt idx="5">
                  <c:v>Патентная система</c:v>
                </c:pt>
                <c:pt idx="6">
                  <c:v>Гос.пошлина</c:v>
                </c:pt>
                <c:pt idx="7">
                  <c:v>Арендная плата</c:v>
                </c:pt>
                <c:pt idx="8">
                  <c:v>Платежи за НВОС</c:v>
                </c:pt>
                <c:pt idx="9">
                  <c:v>Доходы от продажи имущества</c:v>
                </c:pt>
                <c:pt idx="10">
                  <c:v>Штрафы</c:v>
                </c:pt>
                <c:pt idx="11">
                  <c:v>Прочие доходы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32341.5</c:v>
                </c:pt>
                <c:pt idx="1">
                  <c:v>29.3</c:v>
                </c:pt>
                <c:pt idx="2">
                  <c:v>857.9</c:v>
                </c:pt>
                <c:pt idx="3">
                  <c:v>3633.8</c:v>
                </c:pt>
                <c:pt idx="4">
                  <c:v>445.3</c:v>
                </c:pt>
                <c:pt idx="5">
                  <c:v>225.8</c:v>
                </c:pt>
                <c:pt idx="6">
                  <c:v>1211.5999999999999</c:v>
                </c:pt>
                <c:pt idx="7">
                  <c:v>5338</c:v>
                </c:pt>
                <c:pt idx="8">
                  <c:v>3876.5</c:v>
                </c:pt>
                <c:pt idx="9">
                  <c:v>975.7</c:v>
                </c:pt>
                <c:pt idx="10">
                  <c:v>1050</c:v>
                </c:pt>
                <c:pt idx="11">
                  <c:v>2441.6999999999998</c:v>
                </c:pt>
              </c:numCache>
            </c:numRef>
          </c:val>
        </c:ser>
        <c:shape val="cylinder"/>
        <c:axId val="75431936"/>
        <c:axId val="75433472"/>
        <c:axId val="0"/>
      </c:bar3DChart>
      <c:catAx>
        <c:axId val="75431936"/>
        <c:scaling>
          <c:orientation val="minMax"/>
        </c:scaling>
        <c:axPos val="l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75433472"/>
        <c:crosses val="autoZero"/>
        <c:auto val="1"/>
        <c:lblAlgn val="ctr"/>
        <c:lblOffset val="100"/>
      </c:catAx>
      <c:valAx>
        <c:axId val="7543347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7543193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2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341,5</a:t>
                    </a:r>
                    <a:r>
                      <a:rPr lang="ru-RU" smtClean="0"/>
                      <a:t> т. р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36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685</a:t>
                    </a:r>
                    <a:r>
                      <a:rPr lang="ru-RU" smtClean="0"/>
                      <a:t>,0 т.р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36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440,2</a:t>
                    </a:r>
                    <a:r>
                      <a:rPr lang="ru-RU" dirty="0" smtClean="0"/>
                      <a:t> т. р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Факт 2013 год</c:v>
                </c:pt>
                <c:pt idx="1">
                  <c:v>План 2014 год</c:v>
                </c:pt>
                <c:pt idx="2">
                  <c:v>Факт 2014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38075.9</c:v>
                </c:pt>
                <c:pt idx="1">
                  <c:v>33846</c:v>
                </c:pt>
                <c:pt idx="2">
                  <c:v>32341.5</c:v>
                </c:pt>
              </c:numCache>
            </c:numRef>
          </c:val>
        </c:ser>
        <c:shape val="cone"/>
        <c:axId val="86914944"/>
        <c:axId val="86916480"/>
        <c:axId val="75060096"/>
      </c:bar3DChart>
      <c:catAx>
        <c:axId val="86914944"/>
        <c:scaling>
          <c:orientation val="minMax"/>
        </c:scaling>
        <c:axPos val="b"/>
        <c:tickLblPos val="nextTo"/>
        <c:crossAx val="86916480"/>
        <c:crosses val="autoZero"/>
        <c:auto val="1"/>
        <c:lblAlgn val="ctr"/>
        <c:lblOffset val="100"/>
      </c:catAx>
      <c:valAx>
        <c:axId val="86916480"/>
        <c:scaling>
          <c:orientation val="minMax"/>
        </c:scaling>
        <c:axPos val="l"/>
        <c:majorGridlines/>
        <c:numFmt formatCode="General" sourceLinked="1"/>
        <c:tickLblPos val="nextTo"/>
        <c:crossAx val="86914944"/>
        <c:crosses val="autoZero"/>
        <c:crossBetween val="between"/>
      </c:valAx>
      <c:serAx>
        <c:axId val="75060096"/>
        <c:scaling>
          <c:orientation val="minMax"/>
        </c:scaling>
        <c:delete val="1"/>
        <c:axPos val="b"/>
        <c:tickLblPos val="nextTo"/>
        <c:crossAx val="86916480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/>
                      <a:t>Дотации
</a:t>
                    </a:r>
                    <a:r>
                      <a:rPr lang="ru-RU" b="1" smtClean="0"/>
                      <a:t>113 046,1 т.р., 23</a:t>
                    </a:r>
                    <a:r>
                      <a:rPr lang="ru-RU" b="1"/>
                      <a:t>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/>
                      <a:t>Субсидии
</a:t>
                    </a:r>
                    <a:r>
                      <a:rPr lang="ru-RU" b="1" smtClean="0"/>
                      <a:t>122 346,5 т.р., 25</a:t>
                    </a:r>
                    <a:r>
                      <a:rPr lang="ru-RU" b="1"/>
                      <a:t>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/>
                      <a:t>Субвенции
</a:t>
                    </a:r>
                    <a:r>
                      <a:rPr lang="ru-RU" b="1" smtClean="0"/>
                      <a:t>174 083,8 т.р., 35</a:t>
                    </a:r>
                    <a:r>
                      <a:rPr lang="ru-RU" b="1"/>
                      <a:t>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b="1"/>
                      <a:t>Иные межбюджетные трансферты
</a:t>
                    </a:r>
                    <a:r>
                      <a:rPr lang="ru-RU" b="1" smtClean="0"/>
                      <a:t>79 375,8 т.р.,16</a:t>
                    </a:r>
                    <a:r>
                      <a:rPr lang="ru-RU" b="1"/>
                      <a:t>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b="1"/>
                      <a:t>Прочие безвозмездные поступления
</a:t>
                    </a:r>
                    <a:r>
                      <a:rPr lang="ru-RU" b="1" smtClean="0"/>
                      <a:t>4 830,0 т.р.,1</a:t>
                    </a:r>
                    <a:r>
                      <a:rPr lang="ru-RU" b="1"/>
                      <a:t>%</a:t>
                    </a:r>
                    <a:endParaRPr lang="ru-RU"/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CatName val="1"/>
            <c:showPercent val="1"/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  <c:pt idx="4">
                  <c:v>Прочие безвозмездные поступления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113046.1</c:v>
                </c:pt>
                <c:pt idx="1">
                  <c:v>122346.5</c:v>
                </c:pt>
                <c:pt idx="2">
                  <c:v>174083.8</c:v>
                </c:pt>
                <c:pt idx="3">
                  <c:v>79375.8</c:v>
                </c:pt>
                <c:pt idx="4">
                  <c:v>4830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5.8264524366886582E-2"/>
                  <c:y val="-2.0309953225179297E-2"/>
                </c:manualLayout>
              </c:layout>
              <c:showVal val="1"/>
              <c:showCatName val="1"/>
            </c:dLbl>
            <c:dLbl>
              <c:idx val="4"/>
              <c:layout>
                <c:manualLayout>
                  <c:x val="7.7173630323236692E-4"/>
                  <c:y val="5.6831006949871386E-2"/>
                </c:manualLayout>
              </c:layout>
              <c:showVal val="1"/>
              <c:showCatName val="1"/>
            </c:dLbl>
            <c:dLbl>
              <c:idx val="5"/>
              <c:layout>
                <c:manualLayout>
                  <c:x val="-3.6904897023007276E-2"/>
                  <c:y val="9.853423728984935E-2"/>
                </c:manualLayout>
              </c:layout>
              <c:showVal val="1"/>
              <c:showCatName val="1"/>
            </c:dLbl>
            <c:dLbl>
              <c:idx val="9"/>
              <c:layout>
                <c:manualLayout>
                  <c:x val="-4.0159667541557302E-2"/>
                  <c:y val="-1.6665873254264531E-3"/>
                </c:manualLayout>
              </c:layout>
              <c:showVal val="1"/>
              <c:showCatName val="1"/>
            </c:dLbl>
            <c:dLbl>
              <c:idx val="11"/>
              <c:layout>
                <c:manualLayout>
                  <c:x val="5.5478884396207233E-2"/>
                  <c:y val="-4.7203895331912486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Межбюджетные </a:t>
                    </a:r>
                    <a:r>
                      <a:rPr lang="ru-RU"/>
                      <a:t>трансферты </a:t>
                    </a:r>
                    <a:endParaRPr lang="ru-RU" smtClean="0"/>
                  </a:p>
                  <a:p>
                    <a:r>
                      <a:rPr lang="ru-RU" smtClean="0"/>
                      <a:t>общего характера; </a:t>
                    </a:r>
                    <a:r>
                      <a:rPr lang="ru-RU" dirty="0"/>
                      <a:t>37 458,00</a:t>
                    </a:r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Val val="1"/>
            <c:showCatName val="1"/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 кинематография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Межбюджетные трансферты общего характера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Лист1!$B$2:$B$13</c:f>
              <c:numCache>
                <c:formatCode>#,##0.00</c:formatCode>
                <c:ptCount val="12"/>
                <c:pt idx="0">
                  <c:v>28183.1</c:v>
                </c:pt>
                <c:pt idx="1">
                  <c:v>1329.1</c:v>
                </c:pt>
                <c:pt idx="2">
                  <c:v>1945.6</c:v>
                </c:pt>
                <c:pt idx="3">
                  <c:v>26766.2</c:v>
                </c:pt>
                <c:pt idx="4">
                  <c:v>15435.7</c:v>
                </c:pt>
                <c:pt idx="5">
                  <c:v>284794</c:v>
                </c:pt>
                <c:pt idx="6">
                  <c:v>90865.1</c:v>
                </c:pt>
                <c:pt idx="7">
                  <c:v>375.1</c:v>
                </c:pt>
                <c:pt idx="8">
                  <c:v>50540</c:v>
                </c:pt>
                <c:pt idx="9">
                  <c:v>7855.4</c:v>
                </c:pt>
                <c:pt idx="10">
                  <c:v>300</c:v>
                </c:pt>
                <c:pt idx="11">
                  <c:v>37458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solidFill>
          <a:schemeClr val="bg2">
            <a:lumMod val="50000"/>
          </a:schemeClr>
        </a:solidFill>
      </c:spPr>
    </c:sideWall>
    <c:backWall>
      <c:spPr>
        <a:solidFill>
          <a:schemeClr val="bg2">
            <a:lumMod val="5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год (факт)</c:v>
                </c:pt>
              </c:strCache>
            </c:strRef>
          </c:tx>
          <c:spPr>
            <a:solidFill>
              <a:srgbClr val="66FFFF"/>
            </a:solidFill>
          </c:spPr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 и 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Межбюджетные трансферты общего характера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Лист1!$B$2:$B$14</c:f>
              <c:numCache>
                <c:formatCode>_-* #,##0.0_р_._-;\-* #,##0.0_р_._-;_-* "-"??_р_._-;_-@_-</c:formatCode>
                <c:ptCount val="13"/>
                <c:pt idx="0">
                  <c:v>29988.799999999999</c:v>
                </c:pt>
                <c:pt idx="1">
                  <c:v>1494.4</c:v>
                </c:pt>
                <c:pt idx="2">
                  <c:v>1852</c:v>
                </c:pt>
                <c:pt idx="3">
                  <c:v>33305.800000000003</c:v>
                </c:pt>
                <c:pt idx="4">
                  <c:v>49991.199999999997</c:v>
                </c:pt>
                <c:pt idx="5">
                  <c:v>60</c:v>
                </c:pt>
                <c:pt idx="6">
                  <c:v>278009.3</c:v>
                </c:pt>
                <c:pt idx="7">
                  <c:v>61965.8</c:v>
                </c:pt>
                <c:pt idx="8">
                  <c:v>1171.5999999999999</c:v>
                </c:pt>
                <c:pt idx="9">
                  <c:v>113840.5</c:v>
                </c:pt>
                <c:pt idx="10">
                  <c:v>6109.8</c:v>
                </c:pt>
                <c:pt idx="11">
                  <c:v>200</c:v>
                </c:pt>
                <c:pt idx="12">
                  <c:v>44310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год (план)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 и 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Межбюджетные трансферты общего характера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30410.400000000001</c:v>
                </c:pt>
                <c:pt idx="1">
                  <c:v>1329.1</c:v>
                </c:pt>
                <c:pt idx="2">
                  <c:v>1951.7</c:v>
                </c:pt>
                <c:pt idx="3">
                  <c:v>27382.9</c:v>
                </c:pt>
                <c:pt idx="4">
                  <c:v>15440.7</c:v>
                </c:pt>
                <c:pt idx="5">
                  <c:v>0</c:v>
                </c:pt>
                <c:pt idx="6">
                  <c:v>294049.2</c:v>
                </c:pt>
                <c:pt idx="7">
                  <c:v>93813.4</c:v>
                </c:pt>
                <c:pt idx="8">
                  <c:v>387.1</c:v>
                </c:pt>
                <c:pt idx="9">
                  <c:v>53822</c:v>
                </c:pt>
                <c:pt idx="10">
                  <c:v>8526</c:v>
                </c:pt>
                <c:pt idx="11">
                  <c:v>300</c:v>
                </c:pt>
                <c:pt idx="12">
                  <c:v>37458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 год (факт)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 и 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Средства массовой информации</c:v>
                </c:pt>
                <c:pt idx="12">
                  <c:v>Межбюджетные трансферты общего характера бюджетам субъектов Российской Федерации и муниципальных образований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28183.1</c:v>
                </c:pt>
                <c:pt idx="1">
                  <c:v>1329.1</c:v>
                </c:pt>
                <c:pt idx="2">
                  <c:v>1945.6</c:v>
                </c:pt>
                <c:pt idx="3">
                  <c:v>26766.2</c:v>
                </c:pt>
                <c:pt idx="4">
                  <c:v>15435.7</c:v>
                </c:pt>
                <c:pt idx="5">
                  <c:v>0</c:v>
                </c:pt>
                <c:pt idx="6">
                  <c:v>284794</c:v>
                </c:pt>
                <c:pt idx="7">
                  <c:v>90865.1</c:v>
                </c:pt>
                <c:pt idx="8">
                  <c:v>375.1</c:v>
                </c:pt>
                <c:pt idx="9">
                  <c:v>50540</c:v>
                </c:pt>
                <c:pt idx="10">
                  <c:v>7855.4</c:v>
                </c:pt>
                <c:pt idx="11">
                  <c:v>300</c:v>
                </c:pt>
                <c:pt idx="12">
                  <c:v>37458</c:v>
                </c:pt>
              </c:numCache>
            </c:numRef>
          </c:val>
        </c:ser>
        <c:shape val="box"/>
        <c:axId val="118756096"/>
        <c:axId val="118757632"/>
        <c:axId val="0"/>
      </c:bar3DChart>
      <c:catAx>
        <c:axId val="118756096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8757632"/>
        <c:crosses val="autoZero"/>
        <c:auto val="1"/>
        <c:lblAlgn val="ctr"/>
        <c:lblOffset val="100"/>
      </c:catAx>
      <c:valAx>
        <c:axId val="118757632"/>
        <c:scaling>
          <c:orientation val="minMax"/>
        </c:scaling>
        <c:axPos val="l"/>
        <c:majorGridlines/>
        <c:numFmt formatCode="_-* #,##0.0_р_._-;\-* #,##0.0_р_._-;_-* &quot;-&quot;??_р_._-;_-@_-" sourceLinked="1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8756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27935021635808"/>
          <c:y val="0.41118764601953567"/>
          <c:w val="0.19469662575961788"/>
          <c:h val="0.17762470796092864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 бюджета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Лист1!$A$2:$A$3</c:f>
              <c:strCache>
                <c:ptCount val="2"/>
                <c:pt idx="0">
                  <c:v>2014 год (план)</c:v>
                </c:pt>
                <c:pt idx="1">
                  <c:v>2014 год (факт)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42.8</c:v>
                </c:pt>
                <c:pt idx="1">
                  <c:v>42.3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Лист1!$A$2:$A$3</c:f>
              <c:strCache>
                <c:ptCount val="2"/>
                <c:pt idx="0">
                  <c:v>2014 год (план)</c:v>
                </c:pt>
                <c:pt idx="1">
                  <c:v>2014 год (факт)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57.2</c:v>
                </c:pt>
                <c:pt idx="1">
                  <c:v>57.7</c:v>
                </c:pt>
              </c:numCache>
            </c:numRef>
          </c:val>
        </c:ser>
        <c:shape val="cylinder"/>
        <c:axId val="123761408"/>
        <c:axId val="124380672"/>
        <c:axId val="0"/>
      </c:bar3DChart>
      <c:catAx>
        <c:axId val="12376140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380672"/>
        <c:crosses val="autoZero"/>
        <c:auto val="1"/>
        <c:lblAlgn val="ctr"/>
        <c:lblOffset val="100"/>
      </c:catAx>
      <c:valAx>
        <c:axId val="1243806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7614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0.59625</cdr:x>
      <cdr:y>0.85794</cdr:y>
    </cdr:from>
    <cdr:to>
      <cdr:x>0.70125</cdr:x>
      <cdr:y>0.89899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452556" y="4181278"/>
          <a:ext cx="784099" cy="2000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 xmlns:a="http://schemas.openxmlformats.org/drawingml/2006/main"/>
        <a:p xmlns:a="http://schemas.openxmlformats.org/drawingml/2006/main">
          <a:pPr algn="ctr"/>
          <a:endParaRPr lang="ru-RU" sz="700" b="1" cap="none" spc="0" dirty="0">
            <a:ln w="50800"/>
            <a:solidFill>
              <a:schemeClr val="tx1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0.27655</cdr:x>
      <cdr:y>0.79494</cdr:y>
    </cdr:from>
    <cdr:to>
      <cdr:x>0.30128</cdr:x>
      <cdr:y>0.83599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065136" y="3874239"/>
          <a:ext cx="184730" cy="2000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 xmlns:a="http://schemas.openxmlformats.org/drawingml/2006/main"/>
        <a:p xmlns:a="http://schemas.openxmlformats.org/drawingml/2006/main">
          <a:pPr algn="ctr"/>
          <a:endParaRPr lang="ru-RU" sz="700" b="1" cap="none" spc="0" dirty="0">
            <a:ln w="50800"/>
            <a:solidFill>
              <a:schemeClr val="tx1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0.36288</cdr:x>
      <cdr:y>0.71619</cdr:y>
    </cdr:from>
    <cdr:to>
      <cdr:x>0.38761</cdr:x>
      <cdr:y>0.75724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709813" y="3490441"/>
          <a:ext cx="184730" cy="2000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 xmlns:a="http://schemas.openxmlformats.org/drawingml/2006/main"/>
        <a:p xmlns:a="http://schemas.openxmlformats.org/drawingml/2006/main">
          <a:pPr algn="ctr"/>
          <a:endParaRPr lang="ru-RU" sz="700" b="1" cap="none" spc="0" dirty="0">
            <a:ln w="50800"/>
            <a:solidFill>
              <a:schemeClr val="tx1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0.37008</cdr:x>
      <cdr:y>0.65319</cdr:y>
    </cdr:from>
    <cdr:to>
      <cdr:x>0.39482</cdr:x>
      <cdr:y>0.69424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2763617" y="3183403"/>
          <a:ext cx="184730" cy="2000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 xmlns:a="http://schemas.openxmlformats.org/drawingml/2006/main"/>
        <a:p xmlns:a="http://schemas.openxmlformats.org/drawingml/2006/main">
          <a:pPr algn="ctr"/>
          <a:endParaRPr lang="ru-RU" sz="700" b="1" cap="none" spc="0" dirty="0">
            <a:ln w="50800"/>
            <a:solidFill>
              <a:schemeClr val="tx1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0.33606</cdr:x>
      <cdr:y>0.57444</cdr:y>
    </cdr:from>
    <cdr:to>
      <cdr:x>0.36079</cdr:x>
      <cdr:y>0.61549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2509532" y="2799605"/>
          <a:ext cx="184730" cy="2000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 xmlns:a="http://schemas.openxmlformats.org/drawingml/2006/main"/>
        <a:p xmlns:a="http://schemas.openxmlformats.org/drawingml/2006/main">
          <a:pPr algn="ctr"/>
          <a:endParaRPr lang="ru-RU" sz="700" b="1" cap="none" spc="0" dirty="0">
            <a:ln w="50800"/>
            <a:solidFill>
              <a:schemeClr val="tx1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0.33606</cdr:x>
      <cdr:y>0.51144</cdr:y>
    </cdr:from>
    <cdr:to>
      <cdr:x>0.36079</cdr:x>
      <cdr:y>0.55249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2509533" y="2492567"/>
          <a:ext cx="184730" cy="2000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 xmlns:a="http://schemas.openxmlformats.org/drawingml/2006/main"/>
        <a:p xmlns:a="http://schemas.openxmlformats.org/drawingml/2006/main">
          <a:pPr algn="ctr"/>
          <a:endParaRPr lang="ru-RU" sz="700" b="1" cap="none" spc="0" dirty="0">
            <a:ln w="50800"/>
            <a:solidFill>
              <a:schemeClr val="tx1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0.33606</cdr:x>
      <cdr:y>0.43269</cdr:y>
    </cdr:from>
    <cdr:to>
      <cdr:x>0.36079</cdr:x>
      <cdr:y>0.47374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2509533" y="2108769"/>
          <a:ext cx="184730" cy="2000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 xmlns:a="http://schemas.openxmlformats.org/drawingml/2006/main"/>
        <a:p xmlns:a="http://schemas.openxmlformats.org/drawingml/2006/main">
          <a:pPr algn="ctr"/>
          <a:endParaRPr lang="ru-RU" sz="700" b="1" cap="none" spc="0" dirty="0">
            <a:ln w="50800"/>
            <a:solidFill>
              <a:schemeClr val="tx1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0.42814</cdr:x>
      <cdr:y>0.35394</cdr:y>
    </cdr:from>
    <cdr:to>
      <cdr:x>0.45287</cdr:x>
      <cdr:y>0.39499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3197148" y="1724971"/>
          <a:ext cx="184730" cy="2000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 xmlns:a="http://schemas.openxmlformats.org/drawingml/2006/main"/>
        <a:p xmlns:a="http://schemas.openxmlformats.org/drawingml/2006/main">
          <a:pPr algn="ctr"/>
          <a:endParaRPr lang="ru-RU" sz="700" b="1" cap="none" spc="0" dirty="0">
            <a:ln w="50800"/>
            <a:solidFill>
              <a:schemeClr val="tx1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0.40344</cdr:x>
      <cdr:y>0.2752</cdr:y>
    </cdr:from>
    <cdr:to>
      <cdr:x>0.42818</cdr:x>
      <cdr:y>0.31625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3012737" y="1341222"/>
          <a:ext cx="184730" cy="2000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 xmlns:a="http://schemas.openxmlformats.org/drawingml/2006/main"/>
        <a:p xmlns:a="http://schemas.openxmlformats.org/drawingml/2006/main">
          <a:pPr algn="ctr"/>
          <a:endParaRPr lang="ru-RU" sz="700" b="1" cap="none" spc="0" dirty="0">
            <a:ln w="50800"/>
            <a:solidFill>
              <a:schemeClr val="tx1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0.33762</cdr:x>
      <cdr:y>0.2122</cdr:y>
    </cdr:from>
    <cdr:to>
      <cdr:x>0.36235</cdr:x>
      <cdr:y>0.25325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2521182" y="1034183"/>
          <a:ext cx="184730" cy="2000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 xmlns:a="http://schemas.openxmlformats.org/drawingml/2006/main"/>
        <a:p xmlns:a="http://schemas.openxmlformats.org/drawingml/2006/main">
          <a:pPr algn="ctr"/>
          <a:endParaRPr lang="ru-RU" sz="700" b="1" cap="none" spc="0" dirty="0">
            <a:ln w="50800"/>
            <a:solidFill>
              <a:schemeClr val="tx1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0.33362</cdr:x>
      <cdr:y>0.13345</cdr:y>
    </cdr:from>
    <cdr:to>
      <cdr:x>0.35836</cdr:x>
      <cdr:y>0.1745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2491348" y="650385"/>
          <a:ext cx="184730" cy="2000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 xmlns:a="http://schemas.openxmlformats.org/drawingml/2006/main"/>
        <a:p xmlns:a="http://schemas.openxmlformats.org/drawingml/2006/main">
          <a:pPr algn="ctr"/>
          <a:endParaRPr lang="ru-RU" sz="700" b="1" cap="none" spc="0" dirty="0">
            <a:ln w="50800"/>
            <a:solidFill>
              <a:schemeClr val="tx1"/>
            </a:solidFill>
            <a:effectLst/>
          </a:endParaRPr>
        </a:p>
      </cdr:txBody>
    </cdr:sp>
  </cdr:relSizeAnchor>
  <cdr:relSizeAnchor xmlns:cdr="http://schemas.openxmlformats.org/drawingml/2006/chartDrawing">
    <cdr:from>
      <cdr:x>0.33664</cdr:x>
      <cdr:y>0.0547</cdr:y>
    </cdr:from>
    <cdr:to>
      <cdr:x>0.36138</cdr:x>
      <cdr:y>0.09575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2513900" y="266587"/>
          <a:ext cx="184731" cy="2000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 xmlns:a="http://schemas.openxmlformats.org/drawingml/2006/main"/>
        <a:p xmlns:a="http://schemas.openxmlformats.org/drawingml/2006/main">
          <a:pPr algn="ctr"/>
          <a:endParaRPr lang="ru-RU" sz="700" b="1" cap="none" spc="0" dirty="0">
            <a:ln w="50800"/>
            <a:solidFill>
              <a:schemeClr val="tx1"/>
            </a:solidFill>
            <a:effectLst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2E1B8-B439-46EA-84DD-E34C1D4EE435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15011-7277-4EDD-8585-2CFD8E8856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7728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8916-94FA-4385-8669-9C33A48D4D05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5133975" cy="3849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8916-94FA-4385-8669-9C33A48D4D05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0146" y="3486150"/>
            <a:ext cx="3429030" cy="1609725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1381126" y="590550"/>
            <a:ext cx="6772274" cy="2828925"/>
          </a:xfrm>
        </p:spPr>
        <p:txBody>
          <a:bodyPr anchor="ctr">
            <a:normAutofit/>
          </a:bodyPr>
          <a:lstStyle>
            <a:lvl1pPr marL="0" indent="0">
              <a:buNone/>
              <a:tabLst/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9498470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0146" y="3486150"/>
            <a:ext cx="3429030" cy="1609725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1381126" y="590550"/>
            <a:ext cx="6772274" cy="2828925"/>
          </a:xfrm>
        </p:spPr>
        <p:txBody>
          <a:bodyPr anchor="ctr">
            <a:normAutofit/>
          </a:bodyPr>
          <a:lstStyle>
            <a:lvl1pPr marL="0" indent="0">
              <a:buNone/>
              <a:tabLst/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4357067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0146" y="3486150"/>
            <a:ext cx="3429030" cy="1609725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1381126" y="590550"/>
            <a:ext cx="6772274" cy="2828925"/>
          </a:xfrm>
        </p:spPr>
        <p:txBody>
          <a:bodyPr anchor="ctr">
            <a:normAutofit/>
          </a:bodyPr>
          <a:lstStyle>
            <a:lvl1pPr marL="0" indent="0">
              <a:buNone/>
              <a:tabLst/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7777377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0146" y="3486150"/>
            <a:ext cx="3429030" cy="1609725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1381126" y="590550"/>
            <a:ext cx="6772274" cy="2828925"/>
          </a:xfrm>
        </p:spPr>
        <p:txBody>
          <a:bodyPr anchor="ctr">
            <a:normAutofit/>
          </a:bodyPr>
          <a:lstStyle>
            <a:lvl1pPr marL="0" indent="0">
              <a:buNone/>
              <a:tabLst/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5736025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0146" y="3486150"/>
            <a:ext cx="3429030" cy="1609725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1381126" y="590550"/>
            <a:ext cx="6772274" cy="2828925"/>
          </a:xfrm>
        </p:spPr>
        <p:txBody>
          <a:bodyPr anchor="ctr">
            <a:normAutofit/>
          </a:bodyPr>
          <a:lstStyle>
            <a:lvl1pPr marL="0" indent="0">
              <a:buNone/>
              <a:tabLst/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6471189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3/17/2016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3F18107C-6741-438B-8392-6F0A246DBA11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3/17/2016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67FD1E93-168C-4E3F-B839-29F00AE4705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25E0E091-9795-4AC6-8D5F-9DA5F106CAE0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3/17/2016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98A4C-BBD5-432C-A219-A40AC32615A6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3/17/2016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8C0CE-BC11-404E-961F-FE6125115D46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3/17/2016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C056698-92FC-4931-8767-949D122C40D5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3/17/2016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3B2CF-79A4-4F95-8E14-34636ADF833E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3/17/2016</a:t>
            </a:fld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55A05B56-C02C-4FA1-9329-DC7C68A0AC8E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3/17/2016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B3B7063-6465-48CF-A1EE-12D922ECC935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E051C-D7CA-4525-92E9-184A3781F901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3/17/2016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A47D9-5C59-4E5C-B821-328BBFE6CFE8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0146" y="3486150"/>
            <a:ext cx="3429030" cy="1609725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1381126" y="590550"/>
            <a:ext cx="6772274" cy="2828925"/>
          </a:xfrm>
        </p:spPr>
        <p:txBody>
          <a:bodyPr anchor="ctr">
            <a:normAutofit/>
          </a:bodyPr>
          <a:lstStyle>
            <a:lvl1pPr marL="0" indent="0">
              <a:buNone/>
              <a:tabLst/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26176523"/>
      </p:ext>
    </p:extLst>
  </p:cSld>
  <p:clrMapOvr>
    <a:masterClrMapping/>
  </p:clrMapOvr>
  <p:transition>
    <p:dissolv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0146" y="3486150"/>
            <a:ext cx="3429030" cy="1609725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1381126" y="590550"/>
            <a:ext cx="6772274" cy="2828925"/>
          </a:xfrm>
        </p:spPr>
        <p:txBody>
          <a:bodyPr anchor="ctr">
            <a:normAutofit/>
          </a:bodyPr>
          <a:lstStyle>
            <a:lvl1pPr marL="0" indent="0">
              <a:buNone/>
              <a:tabLst/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3589166208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17.03.2016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3/17/2016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F18107C-6741-438B-8392-6F0A246DBA11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47" r:id="rId12"/>
    <p:sldLayoutId id="2147483735" r:id="rId13"/>
    <p:sldLayoutId id="2147483749" r:id="rId14"/>
    <p:sldLayoutId id="2147483751" r:id="rId15"/>
    <p:sldLayoutId id="2147483753" r:id="rId16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3/17/2016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F18107C-6741-438B-8392-6F0A246DBA11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09" r:id="rId12"/>
    <p:sldLayoutId id="2147483733" r:id="rId13"/>
  </p:sldLayoutIdLst>
  <p:transition>
    <p:dissolv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www.absolute-reconciliation.org/sitebuilder/images/imagesCAIJT1OC-730x557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14480" y="785794"/>
            <a:ext cx="6000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Александровский район</a:t>
            </a:r>
            <a:endParaRPr lang="ru-RU" sz="4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7" name="Picture 4" descr="http://aleksandrovka56.ru/assets/images/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52"/>
            <a:ext cx="1357300" cy="22210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428596" y="4786322"/>
            <a:ext cx="8215370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Решению Совета депутатов МО Александровский район  «Об исполнении бюджета муниципального образования Александровский район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 2014 год»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9" name="Picture 1" descr="C:\Documents and Settings\Admin\Рабочий стол\Бюджет для граждан\Фотографии района\Новые виды\IMG_158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71670" y="1500153"/>
            <a:ext cx="5143536" cy="3429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9138580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50921" y="1076325"/>
            <a:ext cx="8764480" cy="559968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Расходы бюджета -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средства, за исключением средств, являющихся источниками дефицита бюджета.</a:t>
            </a:r>
          </a:p>
          <a:p>
            <a:pPr algn="just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Формирование расходов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в очередном финансовом году за счет средств соответствующих бюджетов.</a:t>
            </a:r>
          </a:p>
          <a:p>
            <a:pPr lvl="1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Принципы формирования расходов бюджета:</a:t>
            </a:r>
          </a:p>
          <a:p>
            <a:pPr lvl="1" algn="just">
              <a:buFont typeface="Wingdings" pitchFamily="2" charset="2"/>
              <a:buChar char="v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разделам;</a:t>
            </a:r>
          </a:p>
          <a:p>
            <a:pPr lvl="1" algn="just">
              <a:buFont typeface="Wingdings" pitchFamily="2" charset="2"/>
              <a:buChar char="v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ведомствам;</a:t>
            </a:r>
          </a:p>
          <a:p>
            <a:pPr lvl="1" algn="just">
              <a:buFont typeface="Wingdings" pitchFamily="2" charset="2"/>
              <a:buChar char="v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муниципальным программам Александровского района.</a:t>
            </a:r>
          </a:p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44" y="3857628"/>
            <a:ext cx="8858312" cy="35719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Разделы классификации расходов бюджетов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" descr="C:\Documents and Settings\Евсеева Татьяна\Local Settings\Temporary Internet Files\Content.Word\Новый рисунок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109" y="4424131"/>
            <a:ext cx="4539377" cy="442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4" descr="C:\Documents and Settings\Евсеева Татьяна\Local Settings\Temporary Internet Files\Content.Word\Новый рисунок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4678533" y="4438834"/>
            <a:ext cx="2627790" cy="44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9487" y="4412201"/>
            <a:ext cx="1056443" cy="461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 rot="16200000">
            <a:off x="-420311" y="5548528"/>
            <a:ext cx="17577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</a:p>
        </p:txBody>
      </p:sp>
      <p:sp>
        <p:nvSpPr>
          <p:cNvPr id="10" name="Прямоугольник 9"/>
          <p:cNvSpPr/>
          <p:nvPr/>
        </p:nvSpPr>
        <p:spPr>
          <a:xfrm rot="16200000">
            <a:off x="212930" y="5640864"/>
            <a:ext cx="17045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Национальная оборона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701648" y="5350545"/>
            <a:ext cx="17844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6200000">
            <a:off x="1334755" y="5457974"/>
            <a:ext cx="168676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6200000">
            <a:off x="1810798" y="5387834"/>
            <a:ext cx="174890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Жилищно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коммунальное хозяйство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6200000">
            <a:off x="2387233" y="5444657"/>
            <a:ext cx="169563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Охрана окружающей среды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16200000">
            <a:off x="2972571" y="5523673"/>
            <a:ext cx="16867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16200000">
            <a:off x="2966856" y="5550308"/>
            <a:ext cx="16690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6200000">
            <a:off x="3561111" y="5477507"/>
            <a:ext cx="16334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Культура, кинематография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6200000">
            <a:off x="4485058" y="5546752"/>
            <a:ext cx="133165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6200000">
            <a:off x="5254002" y="5481947"/>
            <a:ext cx="14825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Физическая культура и спорт 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 rot="16200000">
            <a:off x="6092754" y="5386953"/>
            <a:ext cx="156247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Средства массовой информации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6200000">
            <a:off x="7271864" y="5446435"/>
            <a:ext cx="14470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05045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8283" y="160339"/>
            <a:ext cx="5770486" cy="4877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исполнения расходов бюджета за 2014 год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198613062"/>
              </p:ext>
            </p:extLst>
          </p:nvPr>
        </p:nvGraphicFramePr>
        <p:xfrm>
          <a:off x="448322" y="907650"/>
          <a:ext cx="8458200" cy="4747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endParaRPr lang="ru-RU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>
              <a:defRPr/>
            </a:pPr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31531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843421" cy="5237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Расходы бюджета  Александровского района по разделам бюджетной классификации расходов в 2014 году 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518997912"/>
              </p:ext>
            </p:extLst>
          </p:nvPr>
        </p:nvGraphicFramePr>
        <p:xfrm>
          <a:off x="285720" y="-535015"/>
          <a:ext cx="8558408" cy="7294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1428760"/>
                <a:gridCol w="928694"/>
                <a:gridCol w="1428760"/>
                <a:gridCol w="1057418"/>
              </a:tblGrid>
              <a:tr h="463553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 бюджета  Александровского района по разделам бюджетной классификации за  2013 -2014 годы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64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РАСХОДЫ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2013 год (факт)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tabLst>
                          <a:tab pos="1524000" algn="l"/>
                          <a:tab pos="2511425" algn="l"/>
                        </a:tabLst>
                      </a:pP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2014 год (факт)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64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сумма, тыс. рублей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% к общему объему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сумма, тыс. рублей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% к общему объему расходов</a:t>
                      </a:r>
                    </a:p>
                  </a:txBody>
                  <a:tcPr marL="9525" marR="9525" marT="9525" marB="0" anchor="ctr"/>
                </a:tc>
              </a:tr>
              <a:tr h="373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29 988,80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4,82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28 183,10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5,16   </a:t>
                      </a:r>
                    </a:p>
                  </a:txBody>
                  <a:tcPr marL="9525" marR="9525" marT="9525" marB="0" anchor="b"/>
                </a:tc>
              </a:tr>
              <a:tr h="373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1 494,40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0,24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1 329,10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0,24   </a:t>
                      </a:r>
                    </a:p>
                  </a:txBody>
                  <a:tcPr marL="9525" marR="9525" marT="9525" marB="0" anchor="b"/>
                </a:tc>
              </a:tr>
              <a:tr h="373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1 852,00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0,30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1 945,60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0,36   </a:t>
                      </a:r>
                    </a:p>
                  </a:txBody>
                  <a:tcPr marL="9525" marR="9525" marT="9525" marB="0" anchor="b"/>
                </a:tc>
              </a:tr>
              <a:tr h="21935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33 305,80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5,35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26 766,20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4,90   </a:t>
                      </a:r>
                    </a:p>
                  </a:txBody>
                  <a:tcPr marL="9525" marR="9525" marT="9525" marB="0" anchor="b"/>
                </a:tc>
              </a:tr>
              <a:tr h="17094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49 991,20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8,03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15 435,70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2,83   </a:t>
                      </a:r>
                    </a:p>
                  </a:txBody>
                  <a:tcPr marL="9525" marR="9525" marT="9525" marB="0" anchor="b"/>
                </a:tc>
              </a:tr>
              <a:tr h="373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60,00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0,01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-  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   -     </a:t>
                      </a:r>
                    </a:p>
                  </a:txBody>
                  <a:tcPr marL="9525" marR="9525" marT="9525" marB="0" anchor="b"/>
                </a:tc>
              </a:tr>
              <a:tr h="373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278 009,30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44,67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284 794,10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52,17   </a:t>
                      </a:r>
                    </a:p>
                  </a:txBody>
                  <a:tcPr marL="9525" marR="9525" marT="9525" marB="0" anchor="b"/>
                </a:tc>
              </a:tr>
              <a:tr h="373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 и  кинематография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61 965,80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9,96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90 865,10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16,65   </a:t>
                      </a:r>
                    </a:p>
                  </a:txBody>
                  <a:tcPr marL="9525" marR="9525" marT="9525" marB="0" anchor="b"/>
                </a:tc>
              </a:tr>
              <a:tr h="373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1 171,60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0,19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375,10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0,07   </a:t>
                      </a:r>
                    </a:p>
                  </a:txBody>
                  <a:tcPr marL="9525" marR="9525" marT="9525" marB="0" anchor="b"/>
                </a:tc>
              </a:tr>
              <a:tr h="3322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113 840,50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18,29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50 540,00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9,26   </a:t>
                      </a:r>
                    </a:p>
                  </a:txBody>
                  <a:tcPr marL="9525" marR="9525" marT="9525" marB="0" anchor="b"/>
                </a:tc>
              </a:tr>
              <a:tr h="373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6 109,80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0,98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7 855,40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1,44   </a:t>
                      </a:r>
                    </a:p>
                  </a:txBody>
                  <a:tcPr marL="9525" marR="9525" marT="9525" marB="0" anchor="b"/>
                </a:tc>
              </a:tr>
              <a:tr h="373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200,00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0,03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300,00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0,05   </a:t>
                      </a:r>
                    </a:p>
                  </a:txBody>
                  <a:tcPr marL="9525" marR="9525" marT="9525" marB="0" anchor="b"/>
                </a:tc>
              </a:tr>
              <a:tr h="69944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44 310,00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7,12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37 458,00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    6,86   </a:t>
                      </a:r>
                    </a:p>
                  </a:txBody>
                  <a:tcPr marL="9525" marR="9525" marT="9525" marB="0" anchor="b"/>
                </a:tc>
              </a:tr>
              <a:tr h="37389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РАСХОДОВ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622 299,20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100,00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545 847,40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                     100,00   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6340752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727429"/>
          </a:xfrm>
        </p:spPr>
        <p:txBody>
          <a:bodyPr>
            <a:normAutofit/>
          </a:bodyPr>
          <a:lstStyle/>
          <a:p>
            <a:pPr algn="ctr"/>
            <a:r>
              <a:rPr lang="ru-RU" cap="small" dirty="0" smtClean="0">
                <a:solidFill>
                  <a:srgbClr val="7030A0"/>
                </a:solidFill>
                <a:latin typeface="Times New Roman" pitchFamily="18" charset="0"/>
              </a:rPr>
              <a:t>Динамика расходов бюджета </a:t>
            </a:r>
            <a:r>
              <a:rPr lang="ru-RU" cap="small" dirty="0" smtClean="0">
                <a:solidFill>
                  <a:srgbClr val="7030A0"/>
                </a:solidFill>
                <a:latin typeface="Times New Roman" pitchFamily="18" charset="0"/>
              </a:rPr>
              <a:t>2013-2014 </a:t>
            </a:r>
            <a:r>
              <a:rPr lang="ru-RU" cap="small" dirty="0" smtClean="0">
                <a:solidFill>
                  <a:srgbClr val="7030A0"/>
                </a:solidFill>
                <a:latin typeface="Times New Roman" pitchFamily="18" charset="0"/>
              </a:rPr>
              <a:t>годы</a:t>
            </a:r>
            <a:endParaRPr lang="ru-RU" cap="small" dirty="0">
              <a:solidFill>
                <a:srgbClr val="7030A0"/>
              </a:solidFill>
              <a:latin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76325"/>
          <a:ext cx="8458200" cy="504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643938" y="6446838"/>
            <a:ext cx="46196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99FF"/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Структура программных и </a:t>
            </a:r>
            <a:r>
              <a:rPr lang="ru-RU" sz="2400" dirty="0" err="1" smtClean="0">
                <a:solidFill>
                  <a:srgbClr val="7030A0"/>
                </a:solidFill>
              </a:rPr>
              <a:t>непрограммных</a:t>
            </a:r>
            <a:r>
              <a:rPr lang="ru-RU" sz="2400" dirty="0" smtClean="0">
                <a:solidFill>
                  <a:srgbClr val="7030A0"/>
                </a:solidFill>
              </a:rPr>
              <a:t> расходов бюджета в </a:t>
            </a:r>
            <a:r>
              <a:rPr lang="ru-RU" sz="2400" dirty="0" smtClean="0">
                <a:solidFill>
                  <a:srgbClr val="7030A0"/>
                </a:solidFill>
              </a:rPr>
              <a:t>2014  году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14282" y="1643050"/>
          <a:ext cx="8358246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643938" y="6446838"/>
            <a:ext cx="46196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677171" y="169902"/>
            <a:ext cx="8358246" cy="571504"/>
            <a:chOff x="0" y="127484"/>
            <a:chExt cx="4829179" cy="888030"/>
          </a:xfrm>
          <a:solidFill>
            <a:srgbClr val="FF99FF"/>
          </a:solidFill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0" y="127484"/>
              <a:ext cx="4829179" cy="888030"/>
            </a:xfrm>
            <a:prstGeom prst="roundRect">
              <a:avLst/>
            </a:prstGeom>
            <a:grp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43350" y="170834"/>
              <a:ext cx="4742479" cy="84467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lvl="0" algn="ctr" defTabSz="10223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i="1" kern="1200" dirty="0" smtClean="0">
                  <a:latin typeface="Times New Roman" pitchFamily="18" charset="0"/>
                  <a:cs typeface="Times New Roman" pitchFamily="18" charset="0"/>
                </a:rPr>
                <a:t>Сколько средств районного бюджета </a:t>
              </a:r>
              <a:r>
                <a:rPr lang="ru-RU" sz="2000" b="1" i="1" kern="1200" dirty="0" smtClean="0">
                  <a:latin typeface="Times New Roman" pitchFamily="18" charset="0"/>
                  <a:cs typeface="Times New Roman" pitchFamily="18" charset="0"/>
                </a:rPr>
                <a:t>направлено на реализацию муниципальных </a:t>
              </a:r>
              <a:r>
                <a:rPr lang="ru-RU" sz="2000" b="1" i="1" kern="1200" dirty="0" smtClean="0">
                  <a:latin typeface="Times New Roman" pitchFamily="18" charset="0"/>
                  <a:cs typeface="Times New Roman" pitchFamily="18" charset="0"/>
                </a:rPr>
                <a:t>программ Александровского района</a:t>
              </a:r>
              <a:endParaRPr lang="ru-RU" sz="2000" b="1" i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Группа 9"/>
          <p:cNvGrpSpPr/>
          <p:nvPr/>
        </p:nvGrpSpPr>
        <p:grpSpPr>
          <a:xfrm>
            <a:off x="2500298" y="1571612"/>
            <a:ext cx="3857652" cy="714380"/>
            <a:chOff x="0" y="127484"/>
            <a:chExt cx="4829179" cy="888030"/>
          </a:xfrm>
          <a:solidFill>
            <a:srgbClr val="FF99FF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0" y="127484"/>
              <a:ext cx="4829179" cy="888030"/>
            </a:xfrm>
            <a:prstGeom prst="round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 prst="relaxedInset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43350" y="170834"/>
              <a:ext cx="4742479" cy="844679"/>
            </a:xfrm>
            <a:prstGeom prst="rect">
              <a:avLst/>
            </a:prstGeom>
            <a:grpFill/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>
                <a:buNone/>
              </a:pPr>
              <a:r>
                <a:rPr lang="ru-RU" b="1" dirty="0" smtClean="0"/>
                <a:t>Всего расходы </a:t>
              </a:r>
              <a:r>
                <a:rPr lang="ru-RU" b="1" dirty="0" smtClean="0"/>
                <a:t>за 2014 </a:t>
              </a:r>
              <a:r>
                <a:rPr lang="ru-RU" b="1" dirty="0" smtClean="0"/>
                <a:t>год: </a:t>
              </a:r>
              <a:r>
                <a:rPr lang="ru-RU" b="1" dirty="0" smtClean="0"/>
                <a:t>545,8 </a:t>
              </a:r>
              <a:r>
                <a:rPr lang="ru-RU" b="1" dirty="0" smtClean="0"/>
                <a:t>млн. рублей</a:t>
              </a:r>
              <a:endParaRPr lang="ru-RU" b="1" dirty="0"/>
            </a:p>
          </p:txBody>
        </p:sp>
      </p:grpSp>
      <p:grpSp>
        <p:nvGrpSpPr>
          <p:cNvPr id="4" name="Группа 12"/>
          <p:cNvGrpSpPr/>
          <p:nvPr/>
        </p:nvGrpSpPr>
        <p:grpSpPr>
          <a:xfrm>
            <a:off x="1142976" y="2714620"/>
            <a:ext cx="3071834" cy="1357322"/>
            <a:chOff x="0" y="127484"/>
            <a:chExt cx="4829179" cy="888030"/>
          </a:xfrm>
          <a:solidFill>
            <a:srgbClr val="FF99FF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0" y="127484"/>
              <a:ext cx="4829179" cy="888030"/>
            </a:xfrm>
            <a:prstGeom prst="round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 prst="relaxedInset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43350" y="170834"/>
              <a:ext cx="4742479" cy="844679"/>
            </a:xfrm>
            <a:prstGeom prst="rect">
              <a:avLst/>
            </a:prstGeom>
            <a:grpFill/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>
                <a:buNone/>
              </a:pPr>
              <a:r>
                <a:rPr lang="ru-RU" b="1" dirty="0" smtClean="0"/>
                <a:t>Программные расходы по </a:t>
              </a:r>
              <a:r>
                <a:rPr lang="ru-RU" b="1" dirty="0" smtClean="0"/>
                <a:t>6 </a:t>
              </a:r>
              <a:r>
                <a:rPr lang="ru-RU" b="1" dirty="0" smtClean="0"/>
                <a:t>муниципальным программам</a:t>
              </a:r>
              <a:r>
                <a:rPr lang="en-US" b="1" dirty="0" smtClean="0"/>
                <a:t>:</a:t>
              </a:r>
              <a:endParaRPr lang="ru-RU" b="1" dirty="0"/>
            </a:p>
          </p:txBody>
        </p:sp>
      </p:grpSp>
      <p:grpSp>
        <p:nvGrpSpPr>
          <p:cNvPr id="5" name="Группа 15"/>
          <p:cNvGrpSpPr/>
          <p:nvPr/>
        </p:nvGrpSpPr>
        <p:grpSpPr>
          <a:xfrm>
            <a:off x="4786314" y="2714620"/>
            <a:ext cx="3071834" cy="1357322"/>
            <a:chOff x="0" y="127484"/>
            <a:chExt cx="4829179" cy="888030"/>
          </a:xfrm>
          <a:solidFill>
            <a:srgbClr val="FF99FF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0" y="127484"/>
              <a:ext cx="4829179" cy="888030"/>
            </a:xfrm>
            <a:prstGeom prst="round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 prst="relaxedInset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43350" y="170834"/>
              <a:ext cx="4742479" cy="844679"/>
            </a:xfrm>
            <a:prstGeom prst="rect">
              <a:avLst/>
            </a:prstGeom>
            <a:grpFill/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>
                <a:buNone/>
              </a:pPr>
              <a:r>
                <a:rPr lang="ru-RU" b="1" dirty="0" err="1" smtClean="0"/>
                <a:t>Непрограммные</a:t>
              </a:r>
              <a:r>
                <a:rPr lang="ru-RU" b="1" dirty="0" smtClean="0"/>
                <a:t> расходы:</a:t>
              </a:r>
              <a:endParaRPr lang="ru-RU" b="1" dirty="0"/>
            </a:p>
          </p:txBody>
        </p:sp>
      </p:grpSp>
      <p:grpSp>
        <p:nvGrpSpPr>
          <p:cNvPr id="6" name="Группа 18"/>
          <p:cNvGrpSpPr/>
          <p:nvPr/>
        </p:nvGrpSpPr>
        <p:grpSpPr>
          <a:xfrm>
            <a:off x="1785918" y="4199138"/>
            <a:ext cx="1714512" cy="1145219"/>
            <a:chOff x="0" y="127484"/>
            <a:chExt cx="4829179" cy="888029"/>
          </a:xfrm>
          <a:solidFill>
            <a:srgbClr val="FF99FF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0" y="127484"/>
              <a:ext cx="4829179" cy="818183"/>
            </a:xfrm>
            <a:prstGeom prst="round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 prst="relaxedInset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43351" y="170834"/>
              <a:ext cx="4742480" cy="844679"/>
            </a:xfrm>
            <a:prstGeom prst="rect">
              <a:avLst/>
            </a:prstGeom>
            <a:grpFill/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>
                <a:buNone/>
              </a:pPr>
              <a:r>
                <a:rPr lang="ru-RU" b="1" dirty="0" smtClean="0"/>
                <a:t>231,0 </a:t>
              </a:r>
              <a:r>
                <a:rPr lang="ru-RU" b="1" dirty="0" smtClean="0"/>
                <a:t>млн. рублей </a:t>
              </a:r>
              <a:r>
                <a:rPr lang="ru-RU" b="1" dirty="0" smtClean="0"/>
                <a:t>(42,3%)</a:t>
              </a:r>
              <a:endParaRPr lang="ru-RU" b="1" dirty="0"/>
            </a:p>
          </p:txBody>
        </p:sp>
      </p:grpSp>
      <p:grpSp>
        <p:nvGrpSpPr>
          <p:cNvPr id="7" name="Группа 21"/>
          <p:cNvGrpSpPr/>
          <p:nvPr/>
        </p:nvGrpSpPr>
        <p:grpSpPr>
          <a:xfrm>
            <a:off x="5527744" y="4189019"/>
            <a:ext cx="1714512" cy="1075440"/>
            <a:chOff x="0" y="127484"/>
            <a:chExt cx="4829179" cy="888030"/>
          </a:xfrm>
          <a:solidFill>
            <a:srgbClr val="FF99FF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0" y="127484"/>
              <a:ext cx="4829179" cy="888030"/>
            </a:xfrm>
            <a:prstGeom prst="round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 prst="relaxedInset"/>
            </a:sp3d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43350" y="170834"/>
              <a:ext cx="4742479" cy="844679"/>
            </a:xfrm>
            <a:prstGeom prst="rect">
              <a:avLst/>
            </a:prstGeom>
            <a:grpFill/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87630" tIns="87630" rIns="87630" bIns="87630" numCol="1" spcCol="1270" anchor="ctr" anchorCtr="0">
              <a:noAutofit/>
            </a:bodyPr>
            <a:lstStyle/>
            <a:p>
              <a:pPr algn="ctr">
                <a:buNone/>
              </a:pPr>
              <a:r>
                <a:rPr lang="ru-RU" b="1" dirty="0" smtClean="0"/>
                <a:t>314,8 </a:t>
              </a:r>
              <a:r>
                <a:rPr lang="ru-RU" b="1" dirty="0" smtClean="0"/>
                <a:t>млн. рублей </a:t>
              </a:r>
              <a:r>
                <a:rPr lang="ru-RU" b="1" dirty="0" smtClean="0"/>
                <a:t>(57,7%)</a:t>
              </a:r>
              <a:endParaRPr lang="ru-RU" b="1" dirty="0"/>
            </a:p>
          </p:txBody>
        </p:sp>
      </p:grpSp>
      <p:cxnSp>
        <p:nvCxnSpPr>
          <p:cNvPr id="28" name="Прямая соединительная линия 27"/>
          <p:cNvCxnSpPr/>
          <p:nvPr/>
        </p:nvCxnSpPr>
        <p:spPr>
          <a:xfrm rot="5400000">
            <a:off x="4322761" y="2392355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643174" y="2500306"/>
            <a:ext cx="178595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429124" y="2500306"/>
            <a:ext cx="185738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6180149" y="2606669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2536811" y="2606669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6323025" y="4178305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5400000">
            <a:off x="2536811" y="4178305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9" name="Picture 2" descr="C:\Documents and Settings\Евсеева Татьяна\Рабочий стол\картинки для презентации\человечки для презентации\dreamstime_130597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857232"/>
            <a:ext cx="1357258" cy="1857388"/>
          </a:xfrm>
          <a:prstGeom prst="rect">
            <a:avLst/>
          </a:prstGeom>
          <a:solidFill>
            <a:srgbClr val="FF99FF"/>
          </a:solidFill>
        </p:spPr>
      </p:pic>
      <p:pic>
        <p:nvPicPr>
          <p:cNvPr id="31" name="Picture 2" descr="C:\Documents and Settings\Евсеева Татьяна\Рабочий стол\Samsung_vs_App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59946" y="5388745"/>
            <a:ext cx="2352581" cy="1340529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643938" y="6446838"/>
            <a:ext cx="461962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pic>
        <p:nvPicPr>
          <p:cNvPr id="5" name="Рисунок 4" descr="http://pnhgrp.com/lee_wilson/Wilson%20Safety/My%20Stationery/Bubble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57214"/>
            <a:ext cx="9144000" cy="6858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00034" y="214290"/>
            <a:ext cx="8229600" cy="9397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Открытые муниципальные информационные ресурсы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1428736"/>
            <a:ext cx="764386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Администрация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Александровского района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//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aleksandrovka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/56.ru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Официальный сайт для размещения информации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 государственных и муниципальных учреждениях 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//bus.gov.ru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744537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圆角矩形 8"/>
          <p:cNvSpPr/>
          <p:nvPr/>
        </p:nvSpPr>
        <p:spPr>
          <a:xfrm>
            <a:off x="428596" y="857232"/>
            <a:ext cx="8501122" cy="57150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  <a:endParaRPr lang="zh-CN" alt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圆角矩形 9"/>
          <p:cNvSpPr/>
          <p:nvPr/>
        </p:nvSpPr>
        <p:spPr>
          <a:xfrm>
            <a:off x="428596" y="1500174"/>
            <a:ext cx="8501122" cy="50006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денежные средства поступающие в бюджет</a:t>
            </a:r>
            <a:endParaRPr lang="zh-CN" alt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圆角矩形 10"/>
          <p:cNvSpPr/>
          <p:nvPr/>
        </p:nvSpPr>
        <p:spPr>
          <a:xfrm>
            <a:off x="428596" y="2071678"/>
            <a:ext cx="8501122" cy="50006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денежные средства, выплачиваемые из бюджета</a:t>
            </a:r>
            <a:endParaRPr lang="zh-CN" alt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圆角矩形 10"/>
          <p:cNvSpPr/>
          <p:nvPr/>
        </p:nvSpPr>
        <p:spPr>
          <a:xfrm>
            <a:off x="428596" y="3357562"/>
            <a:ext cx="8501122" cy="5715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- средства, предоставляемые одним бюджетом бюджетной системы другому бюджету бюджетной системы</a:t>
            </a:r>
            <a:endParaRPr lang="zh-CN" alt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圆角矩形 11"/>
          <p:cNvSpPr/>
          <p:nvPr/>
        </p:nvSpPr>
        <p:spPr>
          <a:xfrm>
            <a:off x="428596" y="2643182"/>
            <a:ext cx="8501122" cy="5715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Бюджетная система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совокупность федерального бюджета, бюджетов субъектов Российской Федерации, местных бюджетов и бюджетов государственных внебюджетных фондов</a:t>
            </a:r>
            <a:endParaRPr lang="zh-CN" alt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圆角矩形 10"/>
          <p:cNvSpPr/>
          <p:nvPr/>
        </p:nvSpPr>
        <p:spPr>
          <a:xfrm>
            <a:off x="428596" y="4071942"/>
            <a:ext cx="8501122" cy="57150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Консолидированный бюджет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свод бюджетов бюджетной системы на соответствующей территории (без учета межбюджетных трансфертов между этими бюджетами)</a:t>
            </a:r>
            <a:endParaRPr lang="zh-CN" alt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428596" y="4714884"/>
            <a:ext cx="8501122" cy="35719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Дефицит бюджета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превышение расходов бюджета над его доходами</a:t>
            </a:r>
            <a:endParaRPr lang="zh-CN" alt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圆角矩形 10"/>
          <p:cNvSpPr/>
          <p:nvPr/>
        </p:nvSpPr>
        <p:spPr>
          <a:xfrm>
            <a:off x="428596" y="5143512"/>
            <a:ext cx="8429684" cy="42862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Профицит бюджета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превышение доходов бюджета над его расходами</a:t>
            </a:r>
            <a:endParaRPr lang="zh-CN" alt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圆角矩形 10"/>
          <p:cNvSpPr/>
          <p:nvPr/>
        </p:nvSpPr>
        <p:spPr>
          <a:xfrm>
            <a:off x="428596" y="5643578"/>
            <a:ext cx="8429684" cy="85725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Бюджетный процесс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регламентируемая законодательством деятельность органов исполнительной власти,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</a:t>
            </a:r>
            <a:endParaRPr lang="zh-CN" altLang="en-US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81187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g-fotki.yandex.ru/get/5903/moon-light311.16/0_63628_a2542b8a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937" y="2506647"/>
            <a:ext cx="1482090" cy="1047750"/>
          </a:xfrm>
          <a:prstGeom prst="rect">
            <a:avLst/>
          </a:prstGeom>
          <a:noFill/>
        </p:spPr>
      </p:pic>
      <p:pic>
        <p:nvPicPr>
          <p:cNvPr id="21508" name="Picture 4" descr="http://img1.cliparto.com/pic/s/213035/3574399-red-pur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9136" y="1319515"/>
            <a:ext cx="2213609" cy="208851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680165" y="2363772"/>
            <a:ext cx="971550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584099">
            <a:off x="432508" y="3148673"/>
            <a:ext cx="971550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1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0806" y="3543791"/>
            <a:ext cx="3848100" cy="49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Расходы &gt; Доходы = ДЕФИЦИТ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 descr="http://img-fotki.yandex.ru/get/5903/moon-light311.16/0_63628_a2542b8a_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33912" y="1032760"/>
            <a:ext cx="3150959" cy="2521637"/>
          </a:xfrm>
          <a:prstGeom prst="rect">
            <a:avLst/>
          </a:prstGeom>
          <a:noFill/>
        </p:spPr>
      </p:pic>
      <p:sp>
        <p:nvSpPr>
          <p:cNvPr id="16" name="Прямоугольник 15"/>
          <p:cNvSpPr/>
          <p:nvPr/>
        </p:nvSpPr>
        <p:spPr>
          <a:xfrm rot="1743136">
            <a:off x="5355944" y="2759059"/>
            <a:ext cx="971550" cy="285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953000" y="3610225"/>
            <a:ext cx="3848100" cy="49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оходы &gt; Расходы = ПРОФИЦИТ</a:t>
            </a:r>
            <a:endParaRPr lang="ru-RU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5748" y="4030417"/>
            <a:ext cx="4518164" cy="101614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 превышении расходов над доходами принимается решение об источниках покрытия дефицита (например, использовать имеющиеся  накопления, остатки или  взять в долг)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33912" y="4030416"/>
            <a:ext cx="4300538" cy="10161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 превышении доходов над расходами принимается решение как их использовать (например, накапливать резервы, остатки, погасить долг)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33375" y="522514"/>
            <a:ext cx="8601075" cy="841828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b="1" dirty="0" smtClean="0">
                <a:solidFill>
                  <a:srgbClr val="738AC8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ДОХОДЫ – РАСХОДЫ = ДЕФИЦИТ (ПРОФИЦИТ)</a:t>
            </a:r>
            <a:endParaRPr lang="ru-RU" sz="2000" b="1" dirty="0">
              <a:solidFill>
                <a:srgbClr val="738AC8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4" descr="http://img1.cliparto.com/pic/s/213035/3574399-red-pur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56622" y="2254234"/>
            <a:ext cx="904875" cy="790575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7923285" y="2560782"/>
            <a:ext cx="971550" cy="3125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1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20800" y="246743"/>
            <a:ext cx="6966857" cy="50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738AC8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СТРУКТУРА БЮДЖЕТА</a:t>
            </a:r>
            <a:endParaRPr lang="ru-RU" dirty="0">
              <a:solidFill>
                <a:srgbClr val="738AC8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41271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317213062"/>
              </p:ext>
            </p:extLst>
          </p:nvPr>
        </p:nvGraphicFramePr>
        <p:xfrm>
          <a:off x="755576" y="1556792"/>
          <a:ext cx="698477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32656"/>
            <a:ext cx="8062912" cy="136815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Исполнение доходов муниципального образования Александровский район за 2014 год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183725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300" b="1" dirty="0" smtClean="0"/>
              <a:t>Структура доходов бюджета муниципального образования Александровский район по налоговым и неналоговым доходам за 2014 год</a:t>
            </a:r>
            <a:endParaRPr lang="ru-RU" sz="23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4043627498"/>
              </p:ext>
            </p:extLst>
          </p:nvPr>
        </p:nvGraphicFramePr>
        <p:xfrm>
          <a:off x="467544" y="1412776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89813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300" b="1" dirty="0" smtClean="0"/>
              <a:t>Динамика поступления налоговых и неналоговых доходов в бюджет муниципального образования Александровский район за 2013 и 2014 годы</a:t>
            </a:r>
            <a:endParaRPr lang="ru-RU" sz="23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4294595322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61507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300" b="1" dirty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</a:rPr>
              <a:t>Динамика поступления налоговых и неналоговых доходов в бюджет муниципального образования Александровский район за </a:t>
            </a:r>
            <a:r>
              <a:rPr lang="ru-RU" sz="2300" b="1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</a:rPr>
              <a:t>2013 </a:t>
            </a:r>
            <a:r>
              <a:rPr lang="ru-RU" sz="2300" b="1" dirty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</a:rPr>
              <a:t>и </a:t>
            </a:r>
            <a:r>
              <a:rPr lang="ru-RU" sz="2300" b="1" dirty="0" smtClean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</a:rPr>
              <a:t>2014 </a:t>
            </a:r>
            <a:r>
              <a:rPr lang="ru-RU" sz="2300" b="1" dirty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388C">
                    <a:tint val="83000"/>
                    <a:satMod val="150000"/>
                  </a:srgbClr>
                </a:solidFill>
              </a:rPr>
              <a:t>годы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549795460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4865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/>
              <a:t>Налог на доходы физических лиц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47408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2000" dirty="0" smtClean="0"/>
              <a:t>	В структуре налоговых и неналоговых доходов НДФЛ занимает 51,7%.</a:t>
            </a:r>
          </a:p>
          <a:p>
            <a:pPr marL="64008" indent="0">
              <a:buNone/>
            </a:pPr>
            <a:r>
              <a:rPr lang="ru-RU" sz="2000" dirty="0" smtClean="0"/>
              <a:t>	Норматив отчислений в бюджет МО Александровский район на 2013 год – 61,44%, на 2014 год – 49,62%.</a:t>
            </a:r>
          </a:p>
          <a:p>
            <a:pPr marL="64008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Снижение поступлений НДФЛ связано со снижением норматива поступлений в бюджет района.</a:t>
            </a:r>
            <a:endParaRPr lang="ru-RU" sz="20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2324874525"/>
              </p:ext>
            </p:extLst>
          </p:nvPr>
        </p:nvGraphicFramePr>
        <p:xfrm>
          <a:off x="1547664" y="249289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6955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389211206"/>
              </p:ext>
            </p:extLst>
          </p:nvPr>
        </p:nvGraphicFramePr>
        <p:xfrm>
          <a:off x="755576" y="1556792"/>
          <a:ext cx="698477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32656"/>
            <a:ext cx="8062912" cy="136815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Структура безвозмездных поступлений в бюджет муниципального образования Александровский район за 2014 год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83824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782</TotalTime>
  <Words>952</Words>
  <Application>Microsoft Office PowerPoint</Application>
  <PresentationFormat>Экран (4:3)</PresentationFormat>
  <Paragraphs>212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Эркер</vt:lpstr>
      <vt:lpstr>1_Эркер</vt:lpstr>
      <vt:lpstr>Слайд 1</vt:lpstr>
      <vt:lpstr>Основные понятия</vt:lpstr>
      <vt:lpstr>Слайд 3</vt:lpstr>
      <vt:lpstr>Слайд 4</vt:lpstr>
      <vt:lpstr>Структура доходов бюджета муниципального образования Александровский район по налоговым и неналоговым доходам за 2014 год</vt:lpstr>
      <vt:lpstr>Динамика поступления налоговых и неналоговых доходов в бюджет муниципального образования Александровский район за 2013 и 2014 годы</vt:lpstr>
      <vt:lpstr>Динамика поступления налоговых и неналоговых доходов в бюджет муниципального образования Александровский район за 2013 и 2014 годы</vt:lpstr>
      <vt:lpstr>Налог на доходы физических лиц</vt:lpstr>
      <vt:lpstr>Слайд 9</vt:lpstr>
      <vt:lpstr>Расходы бюджета</vt:lpstr>
      <vt:lpstr>Структура исполнения расходов бюджета за 2014 год</vt:lpstr>
      <vt:lpstr>Расходы бюджета  Александровского района по разделам бюджетной классификации расходов в 2014 году </vt:lpstr>
      <vt:lpstr>Динамика расходов бюджета 2013-2014 годы</vt:lpstr>
      <vt:lpstr>Структура программных и непрограммных расходов бюджета в 2014  году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KOMP1</dc:creator>
  <cp:lastModifiedBy>User</cp:lastModifiedBy>
  <cp:revision>51</cp:revision>
  <dcterms:created xsi:type="dcterms:W3CDTF">2016-03-15T11:11:10Z</dcterms:created>
  <dcterms:modified xsi:type="dcterms:W3CDTF">2016-03-17T10:54:24Z</dcterms:modified>
</cp:coreProperties>
</file>