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25"/>
  </p:notesMasterIdLst>
  <p:sldIdLst>
    <p:sldId id="384" r:id="rId2"/>
    <p:sldId id="425" r:id="rId3"/>
    <p:sldId id="403" r:id="rId4"/>
    <p:sldId id="434" r:id="rId5"/>
    <p:sldId id="435" r:id="rId6"/>
    <p:sldId id="436" r:id="rId7"/>
    <p:sldId id="437" r:id="rId8"/>
    <p:sldId id="439" r:id="rId9"/>
    <p:sldId id="440" r:id="rId10"/>
    <p:sldId id="388" r:id="rId11"/>
    <p:sldId id="389" r:id="rId12"/>
    <p:sldId id="390" r:id="rId13"/>
    <p:sldId id="413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416" r:id="rId23"/>
    <p:sldId id="400" r:id="rId24"/>
  </p:sldIdLst>
  <p:sldSz cx="9144000" cy="6858000" type="screen4x3"/>
  <p:notesSz cx="66484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33CC"/>
    <a:srgbClr val="754A3B"/>
    <a:srgbClr val="BBC62A"/>
    <a:srgbClr val="0909E7"/>
    <a:srgbClr val="660066"/>
    <a:srgbClr val="CC0099"/>
    <a:srgbClr val="6AF757"/>
    <a:srgbClr val="00FF00"/>
    <a:srgbClr val="9F92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9657" autoAdjust="0"/>
  </p:normalViewPr>
  <p:slideViewPr>
    <p:cSldViewPr>
      <p:cViewPr varScale="1">
        <p:scale>
          <a:sx n="39" d="100"/>
          <a:sy n="39" d="100"/>
        </p:scale>
        <p:origin x="-108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3.6553603748669321E-3"/>
          <c:y val="0.20526968151036562"/>
          <c:w val="0.53946008583025029"/>
          <c:h val="0.77073149279709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2.8421244334314488E-2"/>
                  <c:y val="3.8292167825471776E-2"/>
                </c:manualLayout>
              </c:layout>
              <c:showPercent val="1"/>
            </c:dLbl>
            <c:dLbl>
              <c:idx val="1"/>
              <c:layout>
                <c:manualLayout>
                  <c:x val="1.217041285145532E-2"/>
                  <c:y val="-4.1583989871316852E-3"/>
                </c:manualLayout>
              </c:layout>
              <c:showPercent val="1"/>
            </c:dLbl>
            <c:dLbl>
              <c:idx val="2"/>
              <c:layout>
                <c:manualLayout>
                  <c:x val="0.12810619495161568"/>
                  <c:y val="-0.2628669918768389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0.1470000000000001</c:v>
                </c:pt>
                <c:pt idx="1">
                  <c:v>2.6000000000000016E-2</c:v>
                </c:pt>
                <c:pt idx="2">
                  <c:v>0.8270000000000004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43579828292831"/>
          <c:y val="1.1737584712809806E-3"/>
          <c:w val="0.3956420171707184"/>
          <c:h val="0.85861017868827239"/>
        </c:manualLayout>
      </c:layout>
    </c:legend>
    <c:plotVisOnly val="1"/>
    <c:dispBlanksAs val="zero"/>
  </c:chart>
  <c:spPr>
    <a:noFill/>
    <a:ln w="6350" cap="flat" cmpd="sng" algn="ctr">
      <a:solidFill>
        <a:srgbClr val="AC66BB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556</c:v>
                </c:pt>
                <c:pt idx="1">
                  <c:v>520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3355.7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92451200"/>
        <c:axId val="92452736"/>
        <c:axId val="0"/>
      </c:bar3DChart>
      <c:catAx>
        <c:axId val="92451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452736"/>
        <c:crosses val="autoZero"/>
        <c:auto val="1"/>
        <c:lblAlgn val="ctr"/>
        <c:lblOffset val="100"/>
      </c:catAx>
      <c:valAx>
        <c:axId val="92452736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924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2477698688767212E-2"/>
          <c:y val="3.9444444444444442E-2"/>
          <c:w val="0.60202586223427434"/>
          <c:h val="0.7899630358705161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 бюджета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99.6</c:v>
                </c:pt>
                <c:pt idx="1">
                  <c:v>99.6</c:v>
                </c:pt>
                <c:pt idx="2">
                  <c:v>99.4</c:v>
                </c:pt>
                <c:pt idx="3">
                  <c:v>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0.40000000000000568</c:v>
                </c:pt>
                <c:pt idx="1">
                  <c:v>0.40000000000000568</c:v>
                </c:pt>
                <c:pt idx="2">
                  <c:v>0.59999999999999432</c:v>
                </c:pt>
                <c:pt idx="3">
                  <c:v>0.59999999999999432</c:v>
                </c:pt>
              </c:numCache>
            </c:numRef>
          </c:val>
        </c:ser>
        <c:shape val="cone"/>
        <c:axId val="93884800"/>
        <c:axId val="93886336"/>
        <c:axId val="89860288"/>
      </c:bar3DChart>
      <c:catAx>
        <c:axId val="938848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886336"/>
        <c:crosses val="autoZero"/>
        <c:auto val="1"/>
        <c:lblAlgn val="ctr"/>
        <c:lblOffset val="100"/>
      </c:catAx>
      <c:valAx>
        <c:axId val="93886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884800"/>
        <c:crosses val="autoZero"/>
        <c:crossBetween val="between"/>
      </c:valAx>
      <c:serAx>
        <c:axId val="89860288"/>
        <c:scaling>
          <c:orientation val="minMax"/>
        </c:scaling>
        <c:delete val="1"/>
        <c:axPos val="b"/>
        <c:tickLblPos val="nextTo"/>
        <c:crossAx val="93886336"/>
        <c:crosses val="autoZero"/>
      </c:ser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3.6553490271415052E-3"/>
          <c:y val="0.15797781727956153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9.03618733720946E-2"/>
                  <c:y val="-4.6357053297947162E-2"/>
                </c:manualLayout>
              </c:layout>
              <c:showPercent val="1"/>
            </c:dLbl>
            <c:dLbl>
              <c:idx val="1"/>
              <c:layout>
                <c:manualLayout>
                  <c:x val="-1.7996236749708586E-2"/>
                  <c:y val="1.3921117339177211E-2"/>
                </c:manualLayout>
              </c:layout>
              <c:showPercent val="1"/>
            </c:dLbl>
            <c:dLbl>
              <c:idx val="2"/>
              <c:layout>
                <c:manualLayout>
                  <c:x val="8.0487728602775019E-2"/>
                  <c:y val="-0.2397961423444813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0.1460000000000001</c:v>
                </c:pt>
                <c:pt idx="1">
                  <c:v>1.7999999999999999E-2</c:v>
                </c:pt>
                <c:pt idx="2">
                  <c:v>0.83600000000000041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054729971147713"/>
          <c:y val="3.7205134253506252E-2"/>
          <c:w val="0.395908032176083"/>
          <c:h val="0.93496495064526397"/>
        </c:manualLayout>
      </c:layout>
    </c:legend>
    <c:plotVisOnly val="1"/>
    <c:dispBlanksAs val="zero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3.6553490271415052E-3"/>
          <c:y val="0.15797781727956153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074537037037037"/>
                  <c:y val="4.0220602656167566E-2"/>
                </c:manualLayout>
              </c:layout>
              <c:showPercent val="1"/>
            </c:dLbl>
            <c:dLbl>
              <c:idx val="1"/>
              <c:layout>
                <c:manualLayout>
                  <c:x val="-9.6970899470899558E-3"/>
                  <c:y val="-0.16355315638834206"/>
                </c:manualLayout>
              </c:layout>
              <c:showPercent val="1"/>
            </c:dLbl>
            <c:dLbl>
              <c:idx val="2"/>
              <c:layout>
                <c:manualLayout>
                  <c:x val="0.10237662718326809"/>
                  <c:y val="-0.14315858603832271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0.23</c:v>
                </c:pt>
                <c:pt idx="1">
                  <c:v>2.7000000000000017E-2</c:v>
                </c:pt>
                <c:pt idx="2">
                  <c:v>0.74300000000000044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555515510021208"/>
          <c:y val="2.2337795800466652E-2"/>
          <c:w val="0.37464566590672038"/>
          <c:h val="0.93496495064526397"/>
        </c:manualLayout>
      </c:layout>
    </c:legend>
    <c:plotVisOnly val="1"/>
    <c:dispBlanksAs val="zero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16476107355592992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3747420839766394"/>
                  <c:y val="3.967325389771529E-2"/>
                </c:manualLayout>
              </c:layout>
              <c:showPercent val="1"/>
            </c:dLbl>
            <c:dLbl>
              <c:idx val="1"/>
              <c:layout>
                <c:manualLayout>
                  <c:x val="-5.3720469551002313E-2"/>
                  <c:y val="5.3110364931325503E-2"/>
                </c:manualLayout>
              </c:layout>
              <c:showPercent val="1"/>
            </c:dLbl>
            <c:dLbl>
              <c:idx val="2"/>
              <c:layout>
                <c:manualLayout>
                  <c:x val="0.11494021323788406"/>
                  <c:y val="-0.19973995944895021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0.25800000000000001</c:v>
                </c:pt>
                <c:pt idx="1">
                  <c:v>2.8000000000000001E-2</c:v>
                </c:pt>
                <c:pt idx="2">
                  <c:v>0.71400000000000041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529521126435814"/>
          <c:y val="2.2337795800466652E-2"/>
          <c:w val="0.39490542093138897"/>
          <c:h val="0.93979308033286513"/>
        </c:manualLayout>
      </c:layout>
    </c:legend>
    <c:plotVisOnly val="1"/>
    <c:dispBlanksAs val="zero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3"/>
              </a:contourClr>
            </a:sp3d>
          </c:spPr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78208.399999999994</c:v>
                </c:pt>
                <c:pt idx="1">
                  <c:v>76362.2</c:v>
                </c:pt>
                <c:pt idx="2">
                  <c:v>85779.5</c:v>
                </c:pt>
                <c:pt idx="3">
                  <c:v>94909.7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1">
                  <a:shade val="80000"/>
                </a:schemeClr>
              </a:contourClr>
            </a:sp3d>
          </c:spPr>
          <c:dLbls>
            <c:dLbl>
              <c:idx val="0"/>
              <c:layout>
                <c:manualLayout>
                  <c:x val="2.1521219864459526E-2"/>
                  <c:y val="-4.1992688643060824E-3"/>
                </c:manualLayout>
              </c:layout>
              <c:showVal val="1"/>
            </c:dLbl>
            <c:dLbl>
              <c:idx val="1"/>
              <c:layout>
                <c:manualLayout>
                  <c:x val="2.3201010072954949E-2"/>
                  <c:y val="-8.3985377286121647E-3"/>
                </c:manualLayout>
              </c:layout>
              <c:showVal val="1"/>
            </c:dLbl>
            <c:dLbl>
              <c:idx val="2"/>
              <c:layout>
                <c:manualLayout>
                  <c:x val="2.9079986482983409E-2"/>
                  <c:y val="-8.3988683797038468E-3"/>
                </c:manualLayout>
              </c:layout>
              <c:showVal val="1"/>
            </c:dLbl>
            <c:dLbl>
              <c:idx val="3"/>
              <c:layout>
                <c:manualLayout>
                  <c:x val="2.8135068325741586E-2"/>
                  <c:y val="-4.1992688643060086E-3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13561</c:v>
                </c:pt>
                <c:pt idx="1">
                  <c:v>9750.9</c:v>
                </c:pt>
                <c:pt idx="2">
                  <c:v>10011.6</c:v>
                </c:pt>
                <c:pt idx="3">
                  <c:v>10349.200000000004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2000"/>
                    <a:satMod val="170000"/>
                  </a:schemeClr>
                </a:gs>
                <a:gs pos="15000">
                  <a:schemeClr val="accent5">
                    <a:tint val="92000"/>
                    <a:shade val="99000"/>
                    <a:satMod val="170000"/>
                  </a:schemeClr>
                </a:gs>
                <a:gs pos="62000">
                  <a:schemeClr val="accent5">
                    <a:tint val="96000"/>
                    <a:shade val="80000"/>
                    <a:satMod val="170000"/>
                  </a:schemeClr>
                </a:gs>
                <a:gs pos="97000">
                  <a:schemeClr val="accent5">
                    <a:tint val="98000"/>
                    <a:shade val="63000"/>
                    <a:satMod val="170000"/>
                  </a:schemeClr>
                </a:gs>
                <a:gs pos="100000">
                  <a:schemeClr val="accent5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5">
                  <a:shade val="80000"/>
                </a:schemeClr>
              </a:contourClr>
            </a:sp3d>
          </c:spPr>
          <c:dLbls>
            <c:dLbl>
              <c:idx val="0"/>
              <c:layout>
                <c:manualLayout>
                  <c:x val="0"/>
                  <c:y val="-1.679707545722434E-2"/>
                </c:manualLayout>
              </c:layout>
              <c:showVal val="1"/>
            </c:dLbl>
            <c:dLbl>
              <c:idx val="1"/>
              <c:layout>
                <c:manualLayout>
                  <c:x val="-3.149575642388948E-3"/>
                  <c:y val="-2.5195613185836494E-2"/>
                </c:manualLayout>
              </c:layout>
              <c:showVal val="1"/>
            </c:dLbl>
            <c:dLbl>
              <c:idx val="2"/>
              <c:layout>
                <c:manualLayout>
                  <c:x val="3.1494516482295674E-3"/>
                  <c:y val="-8.3985377286121647E-3"/>
                </c:manualLayout>
              </c:layout>
              <c:showVal val="1"/>
            </c:dLbl>
            <c:dLbl>
              <c:idx val="3"/>
              <c:layout>
                <c:manualLayout>
                  <c:x val="1.5747258241148982E-3"/>
                  <c:y val="-2.939488205014257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438583.2</c:v>
                </c:pt>
                <c:pt idx="1">
                  <c:v>437443.3</c:v>
                </c:pt>
                <c:pt idx="2">
                  <c:v>277026.8</c:v>
                </c:pt>
                <c:pt idx="3">
                  <c:v>262736.2</c:v>
                </c:pt>
              </c:numCache>
            </c:numRef>
          </c:val>
        </c:ser>
        <c:dLbls>
          <c:showVal val="1"/>
        </c:dLbls>
        <c:gapWidth val="75"/>
        <c:shape val="cylinder"/>
        <c:axId val="79921536"/>
        <c:axId val="79923072"/>
        <c:axId val="0"/>
      </c:bar3DChart>
      <c:catAx>
        <c:axId val="79921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923072"/>
        <c:crosses val="autoZero"/>
        <c:auto val="1"/>
        <c:lblAlgn val="ctr"/>
        <c:lblOffset val="100"/>
      </c:catAx>
      <c:valAx>
        <c:axId val="79923072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7992153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solidFill>
          <a:srgbClr val="FFFFFF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217200</c:v>
                </c:pt>
                <c:pt idx="1">
                  <c:v>130435</c:v>
                </c:pt>
                <c:pt idx="2">
                  <c:v>72780</c:v>
                </c:pt>
                <c:pt idx="3">
                  <c:v>66745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4.7241774723443429E-3"/>
                  <c:y val="-5.1121534000247984E-3"/>
                </c:manualLayout>
              </c:layout>
              <c:showVal val="1"/>
            </c:dLbl>
            <c:dLbl>
              <c:idx val="3"/>
              <c:layout>
                <c:manualLayout>
                  <c:x val="6.2989032964591305E-3"/>
                  <c:y val="2.556076700012305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14181.3</c:v>
                </c:pt>
                <c:pt idx="1">
                  <c:v>100193.4</c:v>
                </c:pt>
                <c:pt idx="2">
                  <c:v>7637.1</c:v>
                </c:pt>
                <c:pt idx="3">
                  <c:v>7637.1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180720.1</c:v>
                </c:pt>
                <c:pt idx="1">
                  <c:v>180135.5</c:v>
                </c:pt>
                <c:pt idx="2">
                  <c:v>169930.3</c:v>
                </c:pt>
                <c:pt idx="3">
                  <c:v>161674.70000000001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 (уточненный план)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26481.8</c:v>
                </c:pt>
                <c:pt idx="1">
                  <c:v>26679.4</c:v>
                </c:pt>
                <c:pt idx="2">
                  <c:v>26679.4</c:v>
                </c:pt>
                <c:pt idx="3">
                  <c:v>26679.4</c:v>
                </c:pt>
              </c:numCache>
            </c:numRef>
          </c:val>
        </c:ser>
        <c:dLbls>
          <c:showVal val="1"/>
        </c:dLbls>
        <c:gapWidth val="75"/>
        <c:shape val="box"/>
        <c:axId val="84692352"/>
        <c:axId val="84706432"/>
        <c:axId val="0"/>
      </c:bar3DChart>
      <c:catAx>
        <c:axId val="84692352"/>
        <c:scaling>
          <c:orientation val="minMax"/>
        </c:scaling>
        <c:axPos val="b"/>
        <c:numFmt formatCode="#,##0.00" sourceLinked="0"/>
        <c:majorTickMark val="none"/>
        <c:tickLblPos val="nextTo"/>
        <c:txPr>
          <a:bodyPr rot="0" vert="horz"/>
          <a:lstStyle/>
          <a:p>
            <a:pPr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84706432"/>
        <c:crosses val="autoZero"/>
        <c:lblAlgn val="ctr"/>
        <c:lblOffset val="100"/>
      </c:catAx>
      <c:valAx>
        <c:axId val="84706432"/>
        <c:scaling>
          <c:orientation val="minMax"/>
        </c:scaling>
        <c:axPos val="l"/>
        <c:numFmt formatCode="0" sourceLinked="0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84692352"/>
        <c:crosses val="autoZero"/>
        <c:crossBetween val="between"/>
      </c:valAx>
      <c:spPr>
        <a:noFill/>
        <a:ln cmpd="sng"/>
      </c:spPr>
    </c:plotArea>
    <c:legend>
      <c:legendPos val="b"/>
      <c:layout/>
      <c:spPr>
        <a:ln>
          <a:noFill/>
        </a:ln>
      </c:spPr>
      <c:txPr>
        <a:bodyPr/>
        <a:lstStyle/>
        <a:p>
          <a:pPr>
            <a:defRPr sz="1600" b="0"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noFill/>
    <a:ln w="5715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106759484024422E-2"/>
          <c:y val="0"/>
          <c:w val="0.67567153767941868"/>
          <c:h val="0.97487195314294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5"/>
          </c:dPt>
          <c:dLbls>
            <c:dLbl>
              <c:idx val="0"/>
              <c:layout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39039039039054E-2"/>
                  <c:y val="-1.822003526007236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832513222527067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030030030030051E-3"/>
                  <c:y val="-4.555008815018045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aseline="0" dirty="0" smtClean="0">
                        <a:latin typeface="Arial" pitchFamily="34" charset="0"/>
                        <a:cs typeface="Arial" pitchFamily="34" charset="0"/>
                      </a:rPr>
                      <a:t>235 454,0</a:t>
                    </a:r>
                    <a:endParaRPr lang="en-US" sz="105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7">
                  <c:v>Культура и 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_-* #,##0.00_р_._-;\-* #,##0.00_р_._-;_-* "-"??_р_._-;_-@_-</c:formatCode>
                <c:ptCount val="12"/>
                <c:pt idx="0">
                  <c:v>50639.1</c:v>
                </c:pt>
                <c:pt idx="1">
                  <c:v>1567.1</c:v>
                </c:pt>
                <c:pt idx="2">
                  <c:v>2577.5</c:v>
                </c:pt>
                <c:pt idx="3">
                  <c:v>9733.5</c:v>
                </c:pt>
                <c:pt idx="4">
                  <c:v>2781.4</c:v>
                </c:pt>
                <c:pt idx="5">
                  <c:v>343320</c:v>
                </c:pt>
                <c:pt idx="7">
                  <c:v>48445.4</c:v>
                </c:pt>
                <c:pt idx="8">
                  <c:v>25023.4</c:v>
                </c:pt>
                <c:pt idx="9">
                  <c:v>720</c:v>
                </c:pt>
                <c:pt idx="10">
                  <c:v>200</c:v>
                </c:pt>
                <c:pt idx="11">
                  <c:v>38509</c:v>
                </c:pt>
              </c:numCache>
            </c:numRef>
          </c:val>
        </c:ser>
      </c:pie3DChart>
      <c:spPr>
        <a:noFill/>
      </c:spPr>
    </c:plotArea>
    <c:legend>
      <c:legendPos val="r"/>
      <c:layout>
        <c:manualLayout>
          <c:xMode val="edge"/>
          <c:yMode val="edge"/>
          <c:x val="0.71879856965906874"/>
          <c:y val="0"/>
          <c:w val="0.26769706979469338"/>
          <c:h val="0.98455834078602844"/>
        </c:manualLayout>
      </c:layout>
      <c:spPr>
        <a:noFill/>
      </c:spPr>
      <c:txPr>
        <a:bodyPr/>
        <a:lstStyle/>
        <a:p>
          <a:pPr>
            <a:defRPr sz="1000" kern="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9318467789081266E-2"/>
          <c:y val="2.7792762430918952E-2"/>
          <c:w val="0.61927518314135055"/>
          <c:h val="0.777708103966580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9.6999999999999993</c:v>
                </c:pt>
                <c:pt idx="1">
                  <c:v>9.6999999999999993</c:v>
                </c:pt>
                <c:pt idx="2">
                  <c:v>11.3</c:v>
                </c:pt>
                <c:pt idx="3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0.49</c:v>
                </c:pt>
                <c:pt idx="1">
                  <c:v>0.49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1.86</c:v>
                </c:pt>
                <c:pt idx="2">
                  <c:v>2.2999999999999998</c:v>
                </c:pt>
                <c:pt idx="3">
                  <c:v>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0.54</c:v>
                </c:pt>
                <c:pt idx="1">
                  <c:v>0.53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60.7</c:v>
                </c:pt>
                <c:pt idx="1">
                  <c:v>65.599999999999994</c:v>
                </c:pt>
                <c:pt idx="2">
                  <c:v>57.3</c:v>
                </c:pt>
                <c:pt idx="3">
                  <c:v>58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9.35</c:v>
                </c:pt>
                <c:pt idx="1">
                  <c:v>9.25</c:v>
                </c:pt>
                <c:pt idx="2">
                  <c:v>11.8</c:v>
                </c:pt>
                <c:pt idx="3">
                  <c:v>12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5.2</c:v>
                </c:pt>
                <c:pt idx="1">
                  <c:v>4.8</c:v>
                </c:pt>
                <c:pt idx="2">
                  <c:v>6.7</c:v>
                </c:pt>
                <c:pt idx="3">
                  <c:v>6.8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0.74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0.04</c:v>
                </c:pt>
                <c:pt idx="1">
                  <c:v>0.04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6.86</c:v>
                </c:pt>
                <c:pt idx="1">
                  <c:v>7.35</c:v>
                </c:pt>
                <c:pt idx="2">
                  <c:v>7.5</c:v>
                </c:pt>
                <c:pt idx="3">
                  <c:v>5.3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2">
                  <c:v>1.1000000000000001</c:v>
                </c:pt>
                <c:pt idx="3">
                  <c:v>2.2999999999999998</c:v>
                </c:pt>
              </c:numCache>
            </c:numRef>
          </c:val>
        </c:ser>
        <c:axId val="91681152"/>
        <c:axId val="92274688"/>
      </c:barChart>
      <c:catAx>
        <c:axId val="916811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92274688"/>
        <c:crosses val="autoZero"/>
        <c:auto val="1"/>
        <c:lblAlgn val="ctr"/>
        <c:lblOffset val="100"/>
      </c:catAx>
      <c:valAx>
        <c:axId val="92274688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168115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565964673434679"/>
          <c:y val="3.0979253517900318E-2"/>
          <c:w val="0.28434035326565893"/>
          <c:h val="0.95205168399922191"/>
        </c:manualLayout>
      </c:layout>
      <c:txPr>
        <a:bodyPr/>
        <a:lstStyle/>
        <a:p>
          <a:pPr>
            <a:defRPr sz="800">
              <a:latin typeface="+mn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27307.9</c:v>
                </c:pt>
                <c:pt idx="1">
                  <c:v>25739.5</c:v>
                </c:pt>
                <c:pt idx="2">
                  <c:v>22962.3</c:v>
                </c:pt>
                <c:pt idx="3">
                  <c:v>22962.3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библиотечного обслуживания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7950.5</c:v>
                </c:pt>
                <c:pt idx="1">
                  <c:v>7980.4</c:v>
                </c:pt>
                <c:pt idx="2">
                  <c:v>7834.8</c:v>
                </c:pt>
                <c:pt idx="3">
                  <c:v>7834.8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музейного обслуживания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849.8</c:v>
                </c:pt>
                <c:pt idx="1">
                  <c:v>948.2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Кинематография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1135</c:v>
                </c:pt>
                <c:pt idx="1">
                  <c:v>1245</c:v>
                </c:pt>
                <c:pt idx="2">
                  <c:v>1135</c:v>
                </c:pt>
                <c:pt idx="3">
                  <c:v>1135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Другиевопросы в области культуры, кинематографии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12489.3</c:v>
                </c:pt>
                <c:pt idx="1">
                  <c:v>12532.4</c:v>
                </c:pt>
                <c:pt idx="2">
                  <c:v>11586.3</c:v>
                </c:pt>
                <c:pt idx="3">
                  <c:v>11586.3</c:v>
                </c:pt>
              </c:numCache>
            </c:numRef>
          </c:val>
        </c:ser>
        <c:dLbls>
          <c:showVal val="1"/>
        </c:dLbls>
        <c:gapWidth val="95"/>
        <c:axId val="92414720"/>
        <c:axId val="92416256"/>
      </c:barChart>
      <c:catAx>
        <c:axId val="92414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2416256"/>
        <c:crosses val="autoZero"/>
        <c:auto val="1"/>
        <c:lblAlgn val="ctr"/>
        <c:lblOffset val="100"/>
      </c:catAx>
      <c:valAx>
        <c:axId val="92416256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92414720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27183776581496"/>
          <c:y val="4.1092800711356417E-2"/>
          <c:w val="0.49478305027102704"/>
          <c:h val="0.528944072201380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0.54899</cdr:x>
      <cdr:y>0</cdr:y>
    </cdr:from>
    <cdr:to>
      <cdr:x>0.6571</cdr:x>
      <cdr:y>0.16398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4643502" y="-571480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0.16048</cdr:x>
      <cdr:y>0.12811</cdr:y>
    </cdr:from>
    <cdr:to>
      <cdr:x>0.26859</cdr:x>
      <cdr:y>0.2921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1357354" y="714404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0.70323</cdr:x>
      <cdr:y>0.0211</cdr:y>
    </cdr:from>
    <cdr:to>
      <cdr:x>0.94084</cdr:x>
      <cdr:y>0.31959</cdr:y>
    </cdr:to>
    <cdr:pic>
      <cdr:nvPicPr>
        <cdr:cNvPr id="2" name="Picture 2" descr="C:\Documents and Settings\Евсеева Татьяна\Рабочий стол\картинки для презентации\человечки для презентации\o-chem-govoryat-prezentatsii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8038" y="106533"/>
          <a:ext cx="2009806" cy="150735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916" y="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845" y="4642763"/>
            <a:ext cx="5318760" cy="4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83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916" y="9283830"/>
            <a:ext cx="288099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9580-E15C-4B67-9890-E3DA47F0657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20309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25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4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250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6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25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8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250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33425"/>
            <a:ext cx="5484813" cy="4114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24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63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7A0FC3-3652-4ED8-ADAF-2A09B9E76082}" type="datetime1">
              <a:rPr lang="ru-RU"/>
              <a:pPr/>
              <a:t>18.12.2019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06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52AB7C5C-93BC-4095-92B1-18611098F08D}" type="datetime1">
              <a:rPr lang="ru-RU" smtClean="0">
                <a:solidFill>
                  <a:srgbClr val="B13F9A"/>
                </a:solidFill>
              </a:rPr>
              <a:pPr/>
              <a:t>18.12.2019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B13F9A"/>
                </a:solidFill>
              </a:rPr>
              <a:t>БЮДЖЕТ ДЛЯ ГРАЖДАН</a:t>
            </a:r>
            <a:r>
              <a:rPr lang="en-US" dirty="0" smtClean="0">
                <a:solidFill>
                  <a:srgbClr val="B13F9A"/>
                </a:solidFill>
              </a:rPr>
              <a:t> 2016</a:t>
            </a: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95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18.12.2019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378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6.jpeg"/><Relationship Id="rId4" Type="http://schemas.openxmlformats.org/officeDocument/2006/relationships/package" Target="../embeddings/_____Microsoft_Office_Excel1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551002"/>
            <a:ext cx="6624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 smtClean="0">
                <a:ln w="17780" cmpd="sng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Александровский район</a:t>
            </a:r>
            <a:endParaRPr lang="ru-RU" sz="5000" b="1" i="1" dirty="0">
              <a:ln w="17780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" y="0"/>
            <a:ext cx="884025" cy="144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786322"/>
            <a:ext cx="821537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   ПРОЕКТУ решения о бюджете муниципального образования Александровский район 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годов» 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5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бюджета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лександровского района по разделам бюджетной классификации расходов</a:t>
            </a:r>
            <a:r>
              <a:rPr lang="ru-RU" sz="2800" b="1" i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i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 руб.)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5959786"/>
              </p:ext>
            </p:extLst>
          </p:nvPr>
        </p:nvGraphicFramePr>
        <p:xfrm>
          <a:off x="213755" y="1306291"/>
          <a:ext cx="8585861" cy="5186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6878"/>
                <a:gridCol w="1438250"/>
                <a:gridCol w="1140031"/>
                <a:gridCol w="1246909"/>
                <a:gridCol w="1543793"/>
              </a:tblGrid>
              <a:tr h="422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Наименование разделов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год (уточненный  план)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год 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год 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 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50 639,1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72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2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42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322 857,0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343 320,0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213 511,5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213 201,6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49 732,5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48 445,4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25 023,4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634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62 874,2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9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3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531 840,8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523 556,4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372 817,9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367 995,1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08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71303" cy="38001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2020 год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5789899"/>
              </p:ext>
            </p:extLst>
          </p:nvPr>
        </p:nvGraphicFramePr>
        <p:xfrm>
          <a:off x="107504" y="928670"/>
          <a:ext cx="8707854" cy="557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41771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2019-2022годы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3015564"/>
              </p:ext>
            </p:extLst>
          </p:nvPr>
        </p:nvGraphicFramePr>
        <p:xfrm>
          <a:off x="332510" y="1021278"/>
          <a:ext cx="8657111" cy="583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4368"/>
            <a:ext cx="8484869" cy="937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Century Schoolbookновной текст)"/>
              </a:rPr>
              <a:t>     Объем расходов на финансирование национальной экономики составит на 2020 год  9 733,5тыс. рублей, на 2021 год -  </a:t>
            </a:r>
            <a:r>
              <a:rPr lang="ru-RU" sz="1400" dirty="0" smtClean="0">
                <a:solidFill>
                  <a:schemeClr val="tx1"/>
                </a:solidFill>
                <a:latin typeface="Century Schoolbookновной текст)"/>
              </a:rPr>
              <a:t>8 746,1тыс</a:t>
            </a:r>
            <a:r>
              <a:rPr lang="ru-RU" sz="1400" dirty="0" smtClean="0">
                <a:solidFill>
                  <a:schemeClr val="tx1"/>
                </a:solidFill>
                <a:latin typeface="Century Schoolbookновной текст)"/>
              </a:rPr>
              <a:t>. рублей, на 2022 год – </a:t>
            </a:r>
            <a:r>
              <a:rPr lang="ru-RU" sz="1400" dirty="0" smtClean="0">
                <a:solidFill>
                  <a:schemeClr val="tx1"/>
                </a:solidFill>
                <a:latin typeface="Century Schoolbookновной текст)"/>
              </a:rPr>
              <a:t>8 858,1 тыс</a:t>
            </a:r>
            <a:r>
              <a:rPr lang="ru-RU" sz="1400" dirty="0" smtClean="0">
                <a:solidFill>
                  <a:schemeClr val="tx1"/>
                </a:solidFill>
                <a:latin typeface="Century Schoolbookновной текст)"/>
              </a:rPr>
              <a:t>. рублей.     </a:t>
            </a:r>
            <a:endParaRPr lang="ru-RU" sz="1400" dirty="0">
              <a:latin typeface="Century Schoolbookновной текст)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1086171"/>
              </p:ext>
            </p:extLst>
          </p:nvPr>
        </p:nvGraphicFramePr>
        <p:xfrm>
          <a:off x="500033" y="2060848"/>
          <a:ext cx="5440117" cy="320246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62464"/>
                <a:gridCol w="1299714"/>
                <a:gridCol w="1206877"/>
                <a:gridCol w="1671062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14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 (0405)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(0408)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(0412)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9 733,5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8 858,1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78500" y="332656"/>
            <a:ext cx="8136904" cy="857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района на национальную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экономику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3116"/>
            <a:ext cx="2595708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14818"/>
            <a:ext cx="2703244" cy="142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238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216">
            <a:off x="6913593" y="710084"/>
            <a:ext cx="2121914" cy="149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8155"/>
            <a:ext cx="2050306" cy="136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6726541"/>
              </p:ext>
            </p:extLst>
          </p:nvPr>
        </p:nvGraphicFramePr>
        <p:xfrm>
          <a:off x="683568" y="2348880"/>
          <a:ext cx="7560840" cy="42105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2714"/>
                <a:gridCol w="1037775"/>
                <a:gridCol w="1141259"/>
                <a:gridCol w="1283916"/>
                <a:gridCol w="1212588"/>
                <a:gridCol w="1212588"/>
              </a:tblGrid>
              <a:tr h="375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0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37 121,8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42 414,4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34 758,6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29 803,1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176 757,9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235 735,0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265 964,5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144 337,9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144 237,9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19 348,1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25 364,6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25 070,0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7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расходы в области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14 482,4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18 455,9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14 425,7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14 415,7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248 613,6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322 857,0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343 320,0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213 511,5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102633"/>
            <a:ext cx="65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бюджетных средств направляется на образование (тыс.руб.)</a:t>
            </a:r>
            <a:endParaRPr lang="ru-RU" sz="2400" b="1" i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9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0"/>
            <a:ext cx="817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Александровского района  на культуру (тыс. руб.)</a:t>
            </a:r>
            <a:endParaRPr lang="ru-RU" sz="2400" b="1" i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7306044"/>
              </p:ext>
            </p:extLst>
          </p:nvPr>
        </p:nvGraphicFramePr>
        <p:xfrm>
          <a:off x="273133" y="961902"/>
          <a:ext cx="8585860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763" y="4702630"/>
            <a:ext cx="3313215" cy="1947552"/>
          </a:xfrm>
        </p:spPr>
      </p:pic>
      <p:pic>
        <p:nvPicPr>
          <p:cNvPr id="11" name="Рисунок 10" descr="Обелиск с. Александ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783" y="4726379"/>
            <a:ext cx="3099458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89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="" xmlns:p14="http://schemas.microsoft.com/office/powerpoint/2010/main" val="3859738888"/>
              </p:ext>
            </p:extLst>
          </p:nvPr>
        </p:nvGraphicFramePr>
        <p:xfrm>
          <a:off x="213756" y="1809199"/>
          <a:ext cx="61949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61423" y="188640"/>
            <a:ext cx="837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на физическую культуру и спорт </a:t>
            </a:r>
          </a:p>
          <a:p>
            <a:pPr algn="ctr"/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  <a:endParaRPr lang="ru-RU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 descr="спорт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405" y="1108237"/>
            <a:ext cx="3063834" cy="183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молодеж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56" y="892827"/>
            <a:ext cx="3004456" cy="1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Панферова\2016\спартакиада\DSC_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3287" y="3681350"/>
            <a:ext cx="2945081" cy="2915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49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 бюджета Александровского района на социальную политику,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4873556"/>
              </p:ext>
            </p:extLst>
          </p:nvPr>
        </p:nvGraphicFramePr>
        <p:xfrm>
          <a:off x="571473" y="1214421"/>
          <a:ext cx="8123794" cy="39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26"/>
                <a:gridCol w="996823"/>
                <a:gridCol w="1032761"/>
                <a:gridCol w="1014792"/>
                <a:gridCol w="1014792"/>
              </a:tblGrid>
              <a:tr h="7858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899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27 641,2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25 023,4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24 905,0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25 007,7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0974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Пенсионное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обеспечение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917,5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Социальное обеспечение населения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5 079,2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2 490,0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2 273,0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2 273,0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Охрана семьи и детства </a:t>
                      </a:r>
                      <a:endParaRPr lang="ru-RU" sz="16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21 644,5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21 620,4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21 719,0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21 821,7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175" y="6473825"/>
            <a:ext cx="758825" cy="247650"/>
          </a:xfrm>
          <a:prstGeom prst="ellipse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5004" y="5214950"/>
            <a:ext cx="325479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332656"/>
            <a:ext cx="8640960" cy="86409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Межбюджетные трансферты из 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Александровского района  бюджетам поселений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2019-2022 годы</a:t>
            </a:r>
            <a:endParaRPr lang="ru-RU" sz="1600" b="1" i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3067353"/>
              </p:ext>
            </p:extLst>
          </p:nvPr>
        </p:nvGraphicFramePr>
        <p:xfrm>
          <a:off x="714348" y="1357298"/>
          <a:ext cx="7643866" cy="38233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3458"/>
                <a:gridCol w="1362602"/>
                <a:gridCol w="1362602"/>
                <a:gridCol w="1362602"/>
                <a:gridCol w="1362602"/>
              </a:tblGrid>
              <a:tr h="1056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год,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1236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Дотации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61 487,0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38 509,0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28 126,0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19 613,0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93142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1463,2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1 567,1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1 574,8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1 617,6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9226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1 387,2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18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4178668"/>
              </p:ext>
            </p:extLst>
          </p:nvPr>
        </p:nvGraphicFramePr>
        <p:xfrm>
          <a:off x="323528" y="1916833"/>
          <a:ext cx="2443162" cy="938212"/>
        </p:xfrm>
        <a:graphic>
          <a:graphicData uri="http://schemas.openxmlformats.org/presentationml/2006/ole">
            <p:oleObj spid="_x0000_s2095" name="Лист" r:id="rId4" imgW="2390851" imgH="895502" progId="Excel.Sheet.12">
              <p:embed/>
            </p:oleObj>
          </a:graphicData>
        </a:graphic>
      </p:graphicFrame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508944711"/>
              </p:ext>
            </p:extLst>
          </p:nvPr>
        </p:nvGraphicFramePr>
        <p:xfrm>
          <a:off x="467544" y="3356992"/>
          <a:ext cx="8033546" cy="267657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040"/>
                <a:gridCol w="4157309"/>
                <a:gridCol w="1219905"/>
                <a:gridCol w="1148146"/>
                <a:gridCol w="1148146"/>
              </a:tblGrid>
              <a:tr h="770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 показателя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01.01.2021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01.01.2022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01.01.2023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08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Кредиты, полученные от кредитных организаций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27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Бюджетные кредиты, привлеченные от других бюджетов бюджетной системы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гарантии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ценные бумаги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долговые обязательства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852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2656"/>
            <a:ext cx="82887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Александровского района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81848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800" b="1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Александровского района (тыс.руб.)</a:t>
            </a:r>
            <a:endParaRPr lang="ru-RU" sz="1800" b="1" i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http://mail.onkazan.ru/files/styles/large/public/f6d9e-vneshnii-gosdolg-rossii-umensh.jpeg?itok=nLVyTJFE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448272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580112" y="1016732"/>
            <a:ext cx="3456384" cy="648072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srgbClr val="FF0000"/>
                </a:solidFill>
                <a:latin typeface="Constantia" pitchFamily="18" charset="0"/>
              </a:rPr>
              <a:t>Верхний предел </a:t>
            </a:r>
          </a:p>
          <a:p>
            <a:pPr algn="ctr"/>
            <a:r>
              <a:rPr lang="ru-RU" altLang="ru-RU" sz="1600" dirty="0" smtClean="0">
                <a:solidFill>
                  <a:srgbClr val="FF0000"/>
                </a:solidFill>
                <a:latin typeface="Constantia" pitchFamily="18" charset="0"/>
              </a:rPr>
              <a:t>муниципального долга (тыс.руб.)</a:t>
            </a:r>
          </a:p>
        </p:txBody>
      </p:sp>
      <p:graphicFrame>
        <p:nvGraphicFramePr>
          <p:cNvPr id="23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9697475"/>
              </p:ext>
            </p:extLst>
          </p:nvPr>
        </p:nvGraphicFramePr>
        <p:xfrm>
          <a:off x="5543500" y="1718478"/>
          <a:ext cx="3313508" cy="1210456"/>
        </p:xfrm>
        <a:graphic>
          <a:graphicData uri="http://schemas.openxmlformats.org/presentationml/2006/ole">
            <p:oleObj spid="_x0000_s2096" name="Worksheet" r:id="rId6" imgW="3305251" imgH="1200302" progId="Excel.Sheet.8">
              <p:embed/>
            </p:oleObj>
          </a:graphicData>
        </a:graphic>
      </p:graphicFrame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67544" y="1484784"/>
            <a:ext cx="2592288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en-US" sz="1100" dirty="0" smtClean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779" y="1068608"/>
            <a:ext cx="3024336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Предельный объем </a:t>
            </a:r>
          </a:p>
          <a:p>
            <a:pPr lvl="0" algn="ctr"/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 муниципального </a:t>
            </a:r>
            <a:r>
              <a:rPr lang="ru-RU" altLang="en-US" sz="1600" dirty="0" smtClean="0">
                <a:solidFill>
                  <a:srgbClr val="FF0000"/>
                </a:solidFill>
                <a:latin typeface="Constantia" pitchFamily="18" charset="0"/>
              </a:rPr>
              <a:t>долга</a:t>
            </a:r>
            <a:r>
              <a:rPr lang="en-US" altLang="en-US" sz="16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en-US" sz="1600" dirty="0" smtClean="0">
                <a:solidFill>
                  <a:srgbClr val="FF0000"/>
                </a:solidFill>
                <a:latin typeface="Constantia" pitchFamily="18" charset="0"/>
              </a:rPr>
              <a:t>на 2020-2022 г.г. (тыс.руб)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137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8546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800" b="1" i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26" y="836712"/>
            <a:ext cx="8463884" cy="589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оходы </a:t>
            </a: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Бюджетным кодексом Российской Федерации источниками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Бюджетным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кодексом Российской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источниками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доходами.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расходами.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территории.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соответствие расходов бюджета и его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доходов.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024471"/>
      </p:ext>
    </p:extLst>
  </p:cSld>
  <p:clrMapOvr>
    <a:masterClrMapping/>
  </p:clrMapOvr>
  <p:transition spd="med" advTm="11049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32142" y="385065"/>
            <a:ext cx="8208187" cy="5436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latin typeface="Times New Roman" pitchFamily="18" charset="0"/>
                <a:cs typeface="Times New Roman" pitchFamily="18" charset="0"/>
              </a:rPr>
              <a:t>Сколько средств районного бюджета распределено в рамках муниципальных программ Александровского района на 2020 год</a:t>
            </a:r>
            <a:endParaRPr lang="ru-RU" sz="20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1" y="170834"/>
              <a:ext cx="4742478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smtClean="0"/>
                <a:t>Всего расходы на 2020 год: 523556,4тыс. рублей</a:t>
              </a:r>
              <a:endParaRPr lang="ru-RU" sz="1600" b="1" dirty="0"/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smtClean="0"/>
                <a:t>По муниципальным программам</a:t>
              </a:r>
              <a:r>
                <a:rPr lang="en-US" sz="1600" b="1" dirty="0" smtClean="0"/>
                <a:t>:</a:t>
              </a:r>
              <a:endParaRPr lang="ru-RU" sz="1600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err="1" smtClean="0"/>
                <a:t>Непрограммные</a:t>
              </a:r>
              <a:r>
                <a:rPr lang="ru-RU" sz="1600" b="1" dirty="0" smtClean="0"/>
                <a:t> расходы:</a:t>
              </a:r>
              <a:endParaRPr lang="ru-RU" sz="1600" b="1" dirty="0"/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785918" y="4199138"/>
            <a:ext cx="1714512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smtClean="0"/>
                <a:t>521396,1тыс. рублей (99,6%)</a:t>
              </a:r>
              <a:endParaRPr lang="ru-RU" sz="1600" b="1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728119" cy="1075440"/>
            <a:chOff x="0" y="127484"/>
            <a:chExt cx="4867505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25025" y="148787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smtClean="0"/>
                <a:t>2160,3тыс. рублей (0,4%)</a:t>
              </a:r>
              <a:endParaRPr lang="ru-RU" sz="1600" b="1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1500198" cy="177303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" name="Picture 2" descr="C:\Documents and Settings\Евсеева Татьяна\Рабочий стол\Samsung_vs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946" y="5388745"/>
            <a:ext cx="2352581" cy="13405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503262" cy="78581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программных и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 бюджета  2019– 2022годах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343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2407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Александровского района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2020– 2022годах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(тыс. руб.)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164362"/>
              </p:ext>
            </p:extLst>
          </p:nvPr>
        </p:nvGraphicFramePr>
        <p:xfrm>
          <a:off x="395536" y="1484785"/>
          <a:ext cx="8280920" cy="463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936"/>
                <a:gridCol w="1164429"/>
                <a:gridCol w="1247604"/>
                <a:gridCol w="1413951"/>
              </a:tblGrid>
              <a:tr h="440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2020 год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2021 год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 2022 год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7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Расходы на реализацию муниципальных программ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521 396,1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366 442,6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357 233,8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17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smtClean="0">
                          <a:latin typeface="Arial"/>
                        </a:rPr>
                        <a:t>1.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«Развитие системы образования Александровского района» на 2019–2024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356 282,8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226 904,8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226 697,5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2.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"Развитие культуры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48 410,5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44 203,4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44 203,4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3.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72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4.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"Экономическое развитие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3 341,5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3 341,5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3 341,5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66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 Муниципальная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программа "Устойчивое развитие территории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20 267,5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18 775,6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18 887,6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93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6.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41 139,4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33 296,9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33 305,9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173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smtClean="0">
                          <a:latin typeface="Arial"/>
                        </a:rPr>
                        <a:t>7.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</a:t>
                      </a: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«Создание условий для развития жилищно-коммунального хозяйства Александровского района» на 2019-2024 годы</a:t>
                      </a:r>
                      <a:endParaRPr lang="ru-RU" sz="9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latin typeface="Arial"/>
                        </a:rPr>
                        <a:t>8.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9.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310,3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6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smtClean="0">
                          <a:latin typeface="Arial"/>
                        </a:rPr>
                        <a:t>10. Муниципальная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50 076,1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38 722,3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29 735,1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8229600" cy="93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муниципальные информационные ресурсы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28736"/>
            <a:ext cx="828092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aleksandrovka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/56.ru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//bus.gov.ru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86052"/>
            <a:ext cx="3229732" cy="17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5636" y="3325091"/>
            <a:ext cx="4488873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Александровского района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Данилова Наталья Александровна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(35359) 2-13- 65,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alexfino@mail.ru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461830 с. Александровка,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Мичурина, 51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-17:00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обед с 13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:00-14:00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700" y="476672"/>
            <a:ext cx="848995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Александровского района на 2019 год  и на плановый период 2020 и 2021 годов (тыс.рублей)</a:t>
            </a:r>
            <a:endParaRPr lang="ru-RU" b="1" i="1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04" y="1877692"/>
            <a:ext cx="3643337" cy="200115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</a:rPr>
              <a:t>Доходы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523 556,444 тыс.руб.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372 817,918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367 995,085 тыс.руб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292080" y="1877693"/>
            <a:ext cx="3643200" cy="200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800" b="1" kern="1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/>
            </a:endParaRPr>
          </a:p>
          <a:p>
            <a:pPr algn="ctr" eaLnBrk="0" hangingPunct="0"/>
            <a:r>
              <a:rPr lang="ru-RU" sz="28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</a:rPr>
              <a:t>Расходы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523 556,444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372 817,918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995,085 тыс.руб. </a:t>
            </a:r>
            <a:endParaRPr lang="ru-RU" sz="20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32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339358" y="4293096"/>
            <a:ext cx="4428000" cy="1472161"/>
          </a:xfrm>
          <a:prstGeom prst="flowChartTerminator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 тыс.руб.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3730953" y="2996952"/>
            <a:ext cx="1511300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776" y="6021288"/>
            <a:ext cx="71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на 2020 - 2022 годы сбалансированный – без дефицита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63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Александровского района </a:t>
            </a:r>
            <a:endParaRPr lang="ru-RU" b="1" i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03681441"/>
              </p:ext>
            </p:extLst>
          </p:nvPr>
        </p:nvGraphicFramePr>
        <p:xfrm>
          <a:off x="1763688" y="954306"/>
          <a:ext cx="5688632" cy="18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9712" y="105273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 (уточненный план) 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4195077123"/>
              </p:ext>
            </p:extLst>
          </p:nvPr>
        </p:nvGraphicFramePr>
        <p:xfrm>
          <a:off x="107504" y="2846165"/>
          <a:ext cx="4536504" cy="190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7504" y="29337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278810928"/>
              </p:ext>
            </p:extLst>
          </p:nvPr>
        </p:nvGraphicFramePr>
        <p:xfrm>
          <a:off x="4659532" y="2846166"/>
          <a:ext cx="4536000" cy="190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4008" y="293379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76959008"/>
              </p:ext>
            </p:extLst>
          </p:nvPr>
        </p:nvGraphicFramePr>
        <p:xfrm>
          <a:off x="2051720" y="4753124"/>
          <a:ext cx="5472608" cy="19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23728" y="47726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</a:p>
        </p:txBody>
      </p:sp>
    </p:spTree>
    <p:extLst>
      <p:ext uri="{BB962C8B-B14F-4D97-AF65-F5344CB8AC3E}">
        <p14:creationId xmlns="" xmlns:p14="http://schemas.microsoft.com/office/powerpoint/2010/main" val="87940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доходов бюджета Александровского района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566279"/>
              </p:ext>
            </p:extLst>
          </p:nvPr>
        </p:nvGraphicFramePr>
        <p:xfrm>
          <a:off x="395536" y="1268760"/>
          <a:ext cx="7992888" cy="2376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4476"/>
                <a:gridCol w="1273203"/>
                <a:gridCol w="1061003"/>
                <a:gridCol w="1131736"/>
                <a:gridCol w="1202470"/>
              </a:tblGrid>
              <a:tr h="8152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 (уточненный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208,4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76 362,2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85 779,5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94 909,7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13 561,0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10 349,2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438 583,2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437 443,3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277 026,8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262 736,2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530 352,6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523 556,4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372 817,9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367 995,1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293262533"/>
              </p:ext>
            </p:extLst>
          </p:nvPr>
        </p:nvGraphicFramePr>
        <p:xfrm>
          <a:off x="251520" y="3645024"/>
          <a:ext cx="86409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00922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 Александровского района (тыс. рублей)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9521015"/>
              </p:ext>
            </p:extLst>
          </p:nvPr>
        </p:nvGraphicFramePr>
        <p:xfrm>
          <a:off x="611560" y="1844824"/>
          <a:ext cx="7992889" cy="2952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5762"/>
                <a:gridCol w="1288149"/>
                <a:gridCol w="1288149"/>
                <a:gridCol w="1288149"/>
                <a:gridCol w="1222680"/>
              </a:tblGrid>
              <a:tr h="860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 (уточненный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34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доходы, из них: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78 208,4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76 362,2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85 779,5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94 909,7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51 580,3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52 156,9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59 247,7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65 579,9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0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23 438,1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22 407,5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24 675,0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27 528,0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6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3 190,0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1 797,8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1 856,8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1 801,8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04718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endParaRPr lang="ru-RU" b="1" i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Александровского района,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4568057"/>
              </p:ext>
            </p:extLst>
          </p:nvPr>
        </p:nvGraphicFramePr>
        <p:xfrm>
          <a:off x="611560" y="1340768"/>
          <a:ext cx="8280919" cy="49173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8264"/>
                <a:gridCol w="1570519"/>
                <a:gridCol w="1142196"/>
                <a:gridCol w="1284970"/>
                <a:gridCol w="1284970"/>
              </a:tblGrid>
              <a:tr h="1066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(уточненный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на 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на 2021 год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на 2022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доходы, из них: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13 561,0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9 750,9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10 011,6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10 349,2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3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8 831,0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9 375,3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9 644,5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9 981,8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7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4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3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4972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бюджет Александровского района (тыс. рублей)</a:t>
            </a:r>
          </a:p>
        </p:txBody>
      </p:sp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3993248"/>
              </p:ext>
            </p:extLst>
          </p:nvPr>
        </p:nvGraphicFramePr>
        <p:xfrm>
          <a:off x="971600" y="1556792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36618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денежных средств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23728" y="1556792"/>
            <a:ext cx="4896544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по: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270892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47864" y="2924944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2996952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5"/>
          </p:cNvCxnSpPr>
          <p:nvPr/>
        </p:nvCxnSpPr>
        <p:spPr>
          <a:xfrm>
            <a:off x="6303190" y="2786045"/>
            <a:ext cx="789090" cy="1147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99592" y="3609020"/>
            <a:ext cx="151216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Разделам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1780" y="3969060"/>
            <a:ext cx="158417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Ведомствам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4217893"/>
            <a:ext cx="2016224" cy="684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Функциональным разделам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7898" y="3969060"/>
            <a:ext cx="2160240" cy="59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7769543</TotalTime>
  <Words>1627</Words>
  <Application>Microsoft Office PowerPoint</Application>
  <PresentationFormat>Экран (4:3)</PresentationFormat>
  <Paragraphs>497</Paragraphs>
  <Slides>23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Поток</vt:lpstr>
      <vt:lpstr>Лист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Расходы бюджета  выплачиваемые из бюджета денежных средств</vt:lpstr>
      <vt:lpstr>Слайд 10</vt:lpstr>
      <vt:lpstr>Структура расходов бюджета на 2020 год</vt:lpstr>
      <vt:lpstr> Структура расходов бюджета на 2019-2022годы</vt:lpstr>
      <vt:lpstr>Слайд 13</vt:lpstr>
      <vt:lpstr>Слайд 14</vt:lpstr>
      <vt:lpstr>Слайд 15</vt:lpstr>
      <vt:lpstr>Слайд 16</vt:lpstr>
      <vt:lpstr>Расходы  бюджета Александровского района на социальную политику, тыс.рублей</vt:lpstr>
      <vt:lpstr>Слайд 18</vt:lpstr>
      <vt:lpstr>Слайд 19</vt:lpstr>
      <vt:lpstr>Слайд 20</vt:lpstr>
      <vt:lpstr>Структура программных и непрограммных расходов бюджета  2019– 2022годах</vt:lpstr>
      <vt:lpstr>Муниципальные программы Александровского района  в 2020– 2022годах,  (тыс. руб.)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динамики и структуры расходов областного бюджета Оренбургской области на образование</dc:title>
  <dc:creator>плаза</dc:creator>
  <cp:lastModifiedBy>User</cp:lastModifiedBy>
  <cp:revision>715</cp:revision>
  <cp:lastPrinted>2018-12-03T06:26:14Z</cp:lastPrinted>
  <dcterms:created xsi:type="dcterms:W3CDTF">2016-10-04T11:24:34Z</dcterms:created>
  <dcterms:modified xsi:type="dcterms:W3CDTF">2019-12-18T12:37:26Z</dcterms:modified>
</cp:coreProperties>
</file>